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90" r:id="rId5"/>
    <p:sldId id="320" r:id="rId6"/>
    <p:sldId id="319" r:id="rId7"/>
    <p:sldId id="322" r:id="rId8"/>
    <p:sldId id="324" r:id="rId9"/>
    <p:sldId id="325" r:id="rId10"/>
    <p:sldId id="330" r:id="rId11"/>
    <p:sldId id="343" r:id="rId12"/>
    <p:sldId id="345" r:id="rId13"/>
    <p:sldId id="344" r:id="rId14"/>
    <p:sldId id="346" r:id="rId15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iter, J.P. de (RtH)" userId="0c7ebdf9-bec9-4cd1-b75d-1cf3300f439f" providerId="ADAL" clId="{6D798724-51C1-4D78-8447-829B6EFE1910}"/>
    <pc:docChg chg="delSld">
      <pc:chgData name="Ruiter, J.P. de (RtH)" userId="0c7ebdf9-bec9-4cd1-b75d-1cf3300f439f" providerId="ADAL" clId="{6D798724-51C1-4D78-8447-829B6EFE1910}" dt="2020-04-14T06:51:44.430" v="7" actId="47"/>
      <pc:docMkLst>
        <pc:docMk/>
      </pc:docMkLst>
      <pc:sldChg chg="del">
        <pc:chgData name="Ruiter, J.P. de (RtH)" userId="0c7ebdf9-bec9-4cd1-b75d-1cf3300f439f" providerId="ADAL" clId="{6D798724-51C1-4D78-8447-829B6EFE1910}" dt="2020-04-14T06:50:54.458" v="5" actId="47"/>
        <pc:sldMkLst>
          <pc:docMk/>
          <pc:sldMk cId="1609623268" sldId="327"/>
        </pc:sldMkLst>
      </pc:sldChg>
      <pc:sldChg chg="del">
        <pc:chgData name="Ruiter, J.P. de (RtH)" userId="0c7ebdf9-bec9-4cd1-b75d-1cf3300f439f" providerId="ADAL" clId="{6D798724-51C1-4D78-8447-829B6EFE1910}" dt="2020-04-14T06:50:47.636" v="4" actId="47"/>
        <pc:sldMkLst>
          <pc:docMk/>
          <pc:sldMk cId="3243601893" sldId="328"/>
        </pc:sldMkLst>
      </pc:sldChg>
      <pc:sldChg chg="del">
        <pc:chgData name="Ruiter, J.P. de (RtH)" userId="0c7ebdf9-bec9-4cd1-b75d-1cf3300f439f" providerId="ADAL" clId="{6D798724-51C1-4D78-8447-829B6EFE1910}" dt="2020-04-14T06:50:04.070" v="1" actId="47"/>
        <pc:sldMkLst>
          <pc:docMk/>
          <pc:sldMk cId="1898413341" sldId="332"/>
        </pc:sldMkLst>
      </pc:sldChg>
      <pc:sldChg chg="del">
        <pc:chgData name="Ruiter, J.P. de (RtH)" userId="0c7ebdf9-bec9-4cd1-b75d-1cf3300f439f" providerId="ADAL" clId="{6D798724-51C1-4D78-8447-829B6EFE1910}" dt="2020-04-14T06:50:26.557" v="3" actId="47"/>
        <pc:sldMkLst>
          <pc:docMk/>
          <pc:sldMk cId="212460125" sldId="333"/>
        </pc:sldMkLst>
      </pc:sldChg>
      <pc:sldChg chg="del">
        <pc:chgData name="Ruiter, J.P. de (RtH)" userId="0c7ebdf9-bec9-4cd1-b75d-1cf3300f439f" providerId="ADAL" clId="{6D798724-51C1-4D78-8447-829B6EFE1910}" dt="2020-04-14T06:50:02.492" v="0" actId="47"/>
        <pc:sldMkLst>
          <pc:docMk/>
          <pc:sldMk cId="322912953" sldId="334"/>
        </pc:sldMkLst>
      </pc:sldChg>
      <pc:sldChg chg="del">
        <pc:chgData name="Ruiter, J.P. de (RtH)" userId="0c7ebdf9-bec9-4cd1-b75d-1cf3300f439f" providerId="ADAL" clId="{6D798724-51C1-4D78-8447-829B6EFE1910}" dt="2020-04-14T06:50:02.492" v="0" actId="47"/>
        <pc:sldMkLst>
          <pc:docMk/>
          <pc:sldMk cId="2185523706" sldId="335"/>
        </pc:sldMkLst>
      </pc:sldChg>
      <pc:sldChg chg="del">
        <pc:chgData name="Ruiter, J.P. de (RtH)" userId="0c7ebdf9-bec9-4cd1-b75d-1cf3300f439f" providerId="ADAL" clId="{6D798724-51C1-4D78-8447-829B6EFE1910}" dt="2020-04-14T06:50:26.557" v="3" actId="47"/>
        <pc:sldMkLst>
          <pc:docMk/>
          <pc:sldMk cId="1068228281" sldId="337"/>
        </pc:sldMkLst>
      </pc:sldChg>
      <pc:sldChg chg="del">
        <pc:chgData name="Ruiter, J.P. de (RtH)" userId="0c7ebdf9-bec9-4cd1-b75d-1cf3300f439f" providerId="ADAL" clId="{6D798724-51C1-4D78-8447-829B6EFE1910}" dt="2020-04-14T06:50:26.557" v="3" actId="47"/>
        <pc:sldMkLst>
          <pc:docMk/>
          <pc:sldMk cId="2136249457" sldId="338"/>
        </pc:sldMkLst>
      </pc:sldChg>
      <pc:sldChg chg="del">
        <pc:chgData name="Ruiter, J.P. de (RtH)" userId="0c7ebdf9-bec9-4cd1-b75d-1cf3300f439f" providerId="ADAL" clId="{6D798724-51C1-4D78-8447-829B6EFE1910}" dt="2020-04-14T06:50:26.557" v="3" actId="47"/>
        <pc:sldMkLst>
          <pc:docMk/>
          <pc:sldMk cId="3219480761" sldId="339"/>
        </pc:sldMkLst>
      </pc:sldChg>
      <pc:sldChg chg="del">
        <pc:chgData name="Ruiter, J.P. de (RtH)" userId="0c7ebdf9-bec9-4cd1-b75d-1cf3300f439f" providerId="ADAL" clId="{6D798724-51C1-4D78-8447-829B6EFE1910}" dt="2020-04-14T06:50:13.083" v="2" actId="47"/>
        <pc:sldMkLst>
          <pc:docMk/>
          <pc:sldMk cId="3435433603" sldId="340"/>
        </pc:sldMkLst>
      </pc:sldChg>
      <pc:sldChg chg="del">
        <pc:chgData name="Ruiter, J.P. de (RtH)" userId="0c7ebdf9-bec9-4cd1-b75d-1cf3300f439f" providerId="ADAL" clId="{6D798724-51C1-4D78-8447-829B6EFE1910}" dt="2020-04-14T06:51:07.161" v="6" actId="47"/>
        <pc:sldMkLst>
          <pc:docMk/>
          <pc:sldMk cId="1214768535" sldId="341"/>
        </pc:sldMkLst>
      </pc:sldChg>
      <pc:sldChg chg="del">
        <pc:chgData name="Ruiter, J.P. de (RtH)" userId="0c7ebdf9-bec9-4cd1-b75d-1cf3300f439f" providerId="ADAL" clId="{6D798724-51C1-4D78-8447-829B6EFE1910}" dt="2020-04-14T06:51:44.430" v="7" actId="47"/>
        <pc:sldMkLst>
          <pc:docMk/>
          <pc:sldMk cId="1299343471" sldId="34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AEC9-4753-44AC-A24F-1563BCC2D867}" type="datetimeFigureOut">
              <a:rPr lang="nl-NL" smtClean="0"/>
              <a:pPr/>
              <a:t>14-4-2020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71526-150B-4DDD-BFA7-8B8764D6896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61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dirty="0"/>
              <a:t>Legende:</a:t>
            </a:r>
            <a:r>
              <a:rPr lang="nl-NL" baseline="0" dirty="0"/>
              <a:t> </a:t>
            </a:r>
            <a:r>
              <a:rPr lang="nl-NL" baseline="0" dirty="0" err="1"/>
              <a:t>Sessa</a:t>
            </a:r>
            <a:r>
              <a:rPr lang="nl-NL" baseline="0" dirty="0"/>
              <a:t> (</a:t>
            </a:r>
            <a:r>
              <a:rPr lang="nl-NL" baseline="0" dirty="0" err="1"/>
              <a:t>india</a:t>
            </a:r>
            <a:r>
              <a:rPr lang="nl-NL" baseline="0" dirty="0"/>
              <a:t>) is uitvinder van schaakbord en de koning beloofde de uitvinder een beloning die hij zelf mocht uitkiezen. Boeren (pionnen) en adel (stukken) moeten als een eenheid samenwerken was de les.</a:t>
            </a:r>
          </a:p>
          <a:p>
            <a:pPr eaLnBrk="1" hangingPunct="1">
              <a:spcBef>
                <a:spcPct val="0"/>
              </a:spcBef>
            </a:pPr>
            <a:r>
              <a:rPr lang="nl-NL" baseline="0" dirty="0" err="1"/>
              <a:t>Sessa</a:t>
            </a:r>
            <a:r>
              <a:rPr lang="nl-NL" baseline="0" dirty="0"/>
              <a:t> vroeg de hand van zijn dochter </a:t>
            </a:r>
            <a:r>
              <a:rPr lang="nl-NL" baseline="0" dirty="0" err="1"/>
              <a:t>Deheane</a:t>
            </a:r>
            <a:r>
              <a:rPr lang="nl-NL" baseline="0" dirty="0"/>
              <a:t>, maar de koning smeekte om een andere beloning.</a:t>
            </a:r>
          </a:p>
          <a:p>
            <a:pPr eaLnBrk="1" hangingPunct="1">
              <a:spcBef>
                <a:spcPct val="0"/>
              </a:spcBef>
            </a:pPr>
            <a:r>
              <a:rPr lang="nl-NL" baseline="0" dirty="0" err="1"/>
              <a:t>Sessa</a:t>
            </a:r>
            <a:r>
              <a:rPr lang="nl-NL" baseline="0" dirty="0"/>
              <a:t> vroeg toen op veld één een graankorrel en op veld twee </a:t>
            </a:r>
            <a:r>
              <a:rPr lang="nl-NL" baseline="0" dirty="0" err="1"/>
              <a:t>twee</a:t>
            </a:r>
            <a:r>
              <a:rPr lang="nl-NL" baseline="0" dirty="0"/>
              <a:t> graankorrels en veld drie vier graankorrels. Etc.</a:t>
            </a:r>
          </a:p>
          <a:p>
            <a:pPr eaLnBrk="1" hangingPunct="1">
              <a:spcBef>
                <a:spcPct val="0"/>
              </a:spcBef>
            </a:pPr>
            <a:r>
              <a:rPr lang="nl-NL" baseline="0" dirty="0"/>
              <a:t>Is meer dan 18 triljoen graankorrels.</a:t>
            </a:r>
            <a:endParaRPr lang="nl-NL" dirty="0"/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95987F-C580-457D-B1D6-B3ADFE82B91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84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Gerhard </a:t>
            </a:r>
            <a:r>
              <a:rPr lang="nl-NL" dirty="0" err="1"/>
              <a:t>Hormann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71526-150B-4DDD-BFA7-8B8764D6896D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34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https://www.youtube.com/watch?v=pm-J1LA2eoM</a:t>
            </a:r>
          </a:p>
          <a:p>
            <a:r>
              <a:rPr lang="nl-NL" dirty="0"/>
              <a:t>2024</a:t>
            </a:r>
            <a:r>
              <a:rPr lang="nl-NL" baseline="0" dirty="0"/>
              <a:t> </a:t>
            </a:r>
            <a:r>
              <a:rPr lang="nl-NL" baseline="0" dirty="0">
                <a:sym typeface="Wingdings" panose="05000000000000000000" pitchFamily="2" charset="2"/>
              </a:rPr>
              <a:t> </a:t>
            </a:r>
            <a:r>
              <a:rPr lang="nl-NL" baseline="0" dirty="0" err="1">
                <a:sym typeface="Wingdings" panose="05000000000000000000" pitchFamily="2" charset="2"/>
              </a:rPr>
              <a:t>hyp.rente</a:t>
            </a:r>
            <a:r>
              <a:rPr lang="nl-NL" baseline="0" dirty="0">
                <a:sym typeface="Wingdings" panose="05000000000000000000" pitchFamily="2" charset="2"/>
              </a:rPr>
              <a:t> aftrek 36,9%</a:t>
            </a:r>
          </a:p>
          <a:p>
            <a:r>
              <a:rPr lang="nl-NL" baseline="0" dirty="0">
                <a:sym typeface="Wingdings" panose="05000000000000000000" pitchFamily="2" charset="2"/>
              </a:rPr>
              <a:t>2019  </a:t>
            </a:r>
            <a:r>
              <a:rPr lang="nl-NL" baseline="0" dirty="0" err="1">
                <a:sym typeface="Wingdings" panose="05000000000000000000" pitchFamily="2" charset="2"/>
              </a:rPr>
              <a:t>hyp.rente</a:t>
            </a:r>
            <a:r>
              <a:rPr lang="nl-NL" baseline="0" dirty="0">
                <a:sym typeface="Wingdings" panose="05000000000000000000" pitchFamily="2" charset="2"/>
              </a:rPr>
              <a:t> aftrek 49,5%</a:t>
            </a:r>
          </a:p>
          <a:p>
            <a:r>
              <a:rPr lang="nl-NL" baseline="0" dirty="0">
                <a:sym typeface="Wingdings" panose="05000000000000000000" pitchFamily="2" charset="2"/>
              </a:rPr>
              <a:t>Wet Hillen is voor mensen met lage of geen hypotheekschuld. Verschil tussen forfait en </a:t>
            </a:r>
            <a:r>
              <a:rPr lang="nl-NL" baseline="0" dirty="0" err="1">
                <a:sym typeface="Wingdings" panose="05000000000000000000" pitchFamily="2" charset="2"/>
              </a:rPr>
              <a:t>hypotheekrenteaftek</a:t>
            </a:r>
            <a:r>
              <a:rPr lang="nl-NL" baseline="0" dirty="0">
                <a:sym typeface="Wingdings" panose="05000000000000000000" pitchFamily="2" charset="2"/>
              </a:rPr>
              <a:t> wordt als extra aftrekpost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71526-150B-4DDD-BFA7-8B8764D6896D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05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https://www.youtube.com/watch?v=RHgof8bO4hg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71526-150B-4DDD-BFA7-8B8764D6896D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55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EA43-4534-4849-A465-B5F87D7A7289}" type="datetimeFigureOut">
              <a:rPr lang="nl-NL"/>
              <a:pPr>
                <a:defRPr/>
              </a:pPr>
              <a:t>14-4-2020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D18AD-EF70-4271-B56D-D3FBFB1B6E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5077-510D-49CE-AFB3-2FDE3F363BDE}" type="datetimeFigureOut">
              <a:rPr lang="nl-NL"/>
              <a:pPr>
                <a:defRPr/>
              </a:pPr>
              <a:t>14-4-2020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FB51-0DBD-4100-ABA7-7B0D3ECF2C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A067-B034-45E1-A2E0-73420E27313B}" type="datetimeFigureOut">
              <a:rPr lang="nl-NL"/>
              <a:pPr>
                <a:defRPr/>
              </a:pPr>
              <a:t>14-4-2020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CB98-91AF-4E9E-B62D-EAB35BE908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F09B6-3BA4-4336-9BCC-6CE8CED1C5CD}" type="datetimeFigureOut">
              <a:rPr lang="nl-NL"/>
              <a:pPr>
                <a:defRPr/>
              </a:pPr>
              <a:t>14-4-2020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66A92-602B-4835-B029-CE8ACDD3B4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9778-45AF-4691-88A4-4F66F3D59496}" type="datetimeFigureOut">
              <a:rPr lang="nl-NL"/>
              <a:pPr>
                <a:defRPr/>
              </a:pPr>
              <a:t>14-4-2020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6089-93F2-4EB0-99B3-2AFF44F6A7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4C357-D8EC-4616-A784-5088639C6F29}" type="datetimeFigureOut">
              <a:rPr lang="nl-NL"/>
              <a:pPr>
                <a:defRPr/>
              </a:pPr>
              <a:t>14-4-2020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BD060-EBFA-4DE0-B0B1-C8082FE6C5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204D4-96AD-4C48-88D6-D3470E841DC3}" type="datetimeFigureOut">
              <a:rPr lang="nl-NL"/>
              <a:pPr>
                <a:defRPr/>
              </a:pPr>
              <a:t>14-4-2020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5205-A21E-4753-AA25-A2B6119A46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9CDC-4EAE-4A47-9D96-D5CB14858DCD}" type="datetimeFigureOut">
              <a:rPr lang="nl-NL"/>
              <a:pPr>
                <a:defRPr/>
              </a:pPr>
              <a:t>14-4-2020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41FA-B377-4203-BA02-411903DD68D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4377-1A5E-4323-B4FC-F7E9C89DDFDB}" type="datetimeFigureOut">
              <a:rPr lang="nl-NL"/>
              <a:pPr>
                <a:defRPr/>
              </a:pPr>
              <a:t>14-4-2020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850-279B-4594-BB9A-0F1B1800E7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857C-3164-4992-83F5-025E97BB4C2D}" type="datetimeFigureOut">
              <a:rPr lang="nl-NL"/>
              <a:pPr>
                <a:defRPr/>
              </a:pPr>
              <a:t>14-4-2020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32A1-E835-4AF8-A33F-9B4F9ED519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1C59-C2A9-49A8-B955-D373058152CA}" type="datetimeFigureOut">
              <a:rPr lang="nl-NL"/>
              <a:pPr>
                <a:defRPr/>
              </a:pPr>
              <a:t>14-4-2020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B52A-6A39-453E-8C31-29C952D988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6A52D9-4295-4AAD-A817-4ACD639C1825}" type="datetimeFigureOut">
              <a:rPr lang="nl-NL"/>
              <a:pPr>
                <a:defRPr/>
              </a:pPr>
              <a:t>14-4-2020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CDDABF-EF26-47A3-9C9D-EA9196DF60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m-J1LA2eoM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Hgof8bO4hg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2201060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kstvak 8"/>
          <p:cNvSpPr txBox="1">
            <a:spLocks noChangeArrowheads="1"/>
          </p:cNvSpPr>
          <p:nvPr/>
        </p:nvSpPr>
        <p:spPr bwMode="auto">
          <a:xfrm>
            <a:off x="152400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7200" dirty="0">
                <a:solidFill>
                  <a:schemeClr val="accent2"/>
                </a:solidFill>
                <a:latin typeface="Calibri" pitchFamily="34" charset="0"/>
              </a:rPr>
              <a:t>Enkelvoudige en samengestelde interest</a:t>
            </a:r>
          </a:p>
        </p:txBody>
      </p:sp>
      <p:sp>
        <p:nvSpPr>
          <p:cNvPr id="7" name="Tekstvak 6">
            <a:hlinkClick r:id="rId2" action="ppaction://hlinksldjump"/>
          </p:cNvPr>
          <p:cNvSpPr txBox="1"/>
          <p:nvPr/>
        </p:nvSpPr>
        <p:spPr>
          <a:xfrm>
            <a:off x="2495600" y="3573017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1</a:t>
            </a:r>
            <a:r>
              <a:rPr lang="nl-NL" sz="2400" dirty="0"/>
              <a:t>:	Eindwaarde en contante waarde van één bedrag</a:t>
            </a:r>
          </a:p>
        </p:txBody>
      </p:sp>
      <p:sp>
        <p:nvSpPr>
          <p:cNvPr id="8" name="Tekstvak 7">
            <a:hlinkClick r:id="" action="ppaction://noaction"/>
          </p:cNvPr>
          <p:cNvSpPr txBox="1"/>
          <p:nvPr/>
        </p:nvSpPr>
        <p:spPr>
          <a:xfrm>
            <a:off x="2495600" y="4437113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2</a:t>
            </a:r>
            <a:r>
              <a:rPr lang="nl-NL" sz="2400" dirty="0"/>
              <a:t>:	Rente en aflossing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m-J1LA2eo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2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Hgof8bO4h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6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ocialstock.nl/aandelen/foto/mvh/compound_inte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833" y="1916833"/>
            <a:ext cx="5056237" cy="3354963"/>
          </a:xfrm>
          <a:prstGeom prst="rect">
            <a:avLst/>
          </a:prstGeom>
          <a:noFill/>
        </p:spPr>
      </p:pic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0001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Arial" charset="0"/>
                <a:cs typeface="Arial" charset="0"/>
              </a:rPr>
              <a:t>Wat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gaan</a:t>
            </a:r>
            <a:r>
              <a:rPr lang="en-US" dirty="0">
                <a:latin typeface="Arial" charset="0"/>
                <a:cs typeface="Arial" charset="0"/>
              </a:rPr>
              <a:t> we </a:t>
            </a:r>
            <a:r>
              <a:rPr lang="en-US" dirty="0" err="1">
                <a:latin typeface="Arial" charset="0"/>
                <a:cs typeface="Arial" charset="0"/>
              </a:rPr>
              <a:t>deze</a:t>
            </a:r>
            <a:r>
              <a:rPr lang="en-US" dirty="0">
                <a:latin typeface="Arial" charset="0"/>
                <a:cs typeface="Arial" charset="0"/>
              </a:rPr>
              <a:t> les </a:t>
            </a:r>
            <a:r>
              <a:rPr lang="en-US" dirty="0" err="1">
                <a:latin typeface="Arial" charset="0"/>
                <a:cs typeface="Arial" charset="0"/>
              </a:rPr>
              <a:t>doen</a:t>
            </a:r>
            <a:r>
              <a:rPr lang="en-US" dirty="0">
                <a:latin typeface="Arial" charset="0"/>
                <a:cs typeface="Arial" charset="0"/>
              </a:rPr>
              <a:t>?</a:t>
            </a:r>
            <a:endParaRPr lang="nl-NL" dirty="0">
              <a:latin typeface="Arial" charset="0"/>
              <a:cs typeface="Arial" charset="0"/>
            </a:endParaRP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1775521" y="908720"/>
            <a:ext cx="8569325" cy="4951412"/>
          </a:xfrm>
        </p:spPr>
        <p:txBody>
          <a:bodyPr/>
          <a:lstStyle/>
          <a:p>
            <a:pPr eaLnBrk="1" hangingPunct="1"/>
            <a:r>
              <a:rPr lang="nl-NL" sz="3600" dirty="0"/>
              <a:t>Uitleg over: 	</a:t>
            </a:r>
            <a:r>
              <a:rPr lang="nl-NL" sz="3600" b="1" dirty="0">
                <a:solidFill>
                  <a:srgbClr val="C00000"/>
                </a:solidFill>
              </a:rPr>
              <a:t>Berekening van de begin- en</a:t>
            </a:r>
            <a:br>
              <a:rPr lang="nl-NL" sz="3600" b="1" dirty="0">
                <a:solidFill>
                  <a:srgbClr val="C00000"/>
                </a:solidFill>
              </a:rPr>
            </a:br>
            <a:r>
              <a:rPr lang="nl-NL" sz="3600" b="1" dirty="0">
                <a:solidFill>
                  <a:srgbClr val="C00000"/>
                </a:solidFill>
              </a:rPr>
              <a:t> 			eindwaarde van één bedrag</a:t>
            </a:r>
          </a:p>
          <a:p>
            <a:pPr eaLnBrk="1" hangingPunct="1"/>
            <a:r>
              <a:rPr lang="nl-NL" sz="3600" dirty="0"/>
              <a:t>Werken aan weektaak</a:t>
            </a:r>
          </a:p>
          <a:p>
            <a:pPr eaLnBrk="1" hangingPunct="1"/>
            <a:r>
              <a:rPr lang="en-US" sz="3600" dirty="0" err="1"/>
              <a:t>Afsluiten</a:t>
            </a:r>
            <a:endParaRPr lang="en-US" sz="3600" dirty="0"/>
          </a:p>
        </p:txBody>
      </p:sp>
      <p:sp>
        <p:nvSpPr>
          <p:cNvPr id="4" name="Tekstvak 3"/>
          <p:cNvSpPr txBox="1"/>
          <p:nvPr/>
        </p:nvSpPr>
        <p:spPr>
          <a:xfrm>
            <a:off x="1775521" y="5085184"/>
            <a:ext cx="8640961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 dirty="0"/>
              <a:t>Aan het einde van deze les kun je: </a:t>
            </a:r>
          </a:p>
          <a:p>
            <a:pPr marL="274638" indent="-274638">
              <a:buFontTx/>
              <a:buChar char="-"/>
            </a:pPr>
            <a:r>
              <a:rPr lang="nl-NL" sz="2400" dirty="0"/>
              <a:t>Het verschil tussen enkelvoudige en samengestelde interest beschrijven.</a:t>
            </a:r>
          </a:p>
          <a:p>
            <a:pPr marL="274638" indent="-274638">
              <a:buFontTx/>
              <a:buChar char="-"/>
            </a:pPr>
            <a:r>
              <a:rPr lang="nl-NL" sz="2400" dirty="0"/>
              <a:t>De eindwaarde van één bedrag berekenen.</a:t>
            </a:r>
          </a:p>
        </p:txBody>
      </p:sp>
    </p:spTree>
    <p:extLst>
      <p:ext uri="{BB962C8B-B14F-4D97-AF65-F5344CB8AC3E}">
        <p14:creationId xmlns:p14="http://schemas.microsoft.com/office/powerpoint/2010/main" val="228761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524000" y="1886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C00000"/>
                </a:solidFill>
              </a:rPr>
              <a:t>Rente / Interest berekenen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919536" y="1412777"/>
            <a:ext cx="2743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7188" indent="-357188">
              <a:buFont typeface="Wingdings" pitchFamily="2" charset="2"/>
              <a:buChar char="Ø"/>
            </a:pPr>
            <a:r>
              <a:rPr lang="nl-NL" sz="2400" dirty="0"/>
              <a:t>Rente = Interest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919537" y="1988841"/>
            <a:ext cx="5813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7188" indent="-357188">
              <a:buFont typeface="Wingdings" pitchFamily="2" charset="2"/>
              <a:buChar char="Ø"/>
            </a:pPr>
            <a:r>
              <a:rPr lang="nl-NL" sz="2400" dirty="0"/>
              <a:t>Rente = Vergoeding voor geleend geld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19537" y="2924945"/>
            <a:ext cx="7512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7188" indent="-357188">
              <a:buFont typeface="Wingdings" pitchFamily="2" charset="2"/>
              <a:buChar char="Ø"/>
            </a:pPr>
            <a:r>
              <a:rPr lang="nl-NL" sz="2400" dirty="0"/>
              <a:t>Enkelvoudige interest wordt steeds over het zelfde </a:t>
            </a:r>
            <a:br>
              <a:rPr lang="nl-NL" sz="2400" dirty="0"/>
            </a:br>
            <a:r>
              <a:rPr lang="nl-NL" sz="2400" dirty="0"/>
              <a:t>bedrag uitgekeerd.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919536" y="414908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itchFamily="2" charset="2"/>
              <a:buChar char="Ø"/>
            </a:pPr>
            <a:r>
              <a:rPr lang="nl-NL" sz="2400" dirty="0"/>
              <a:t>Samengestelde interest = rente op rente</a:t>
            </a:r>
          </a:p>
          <a:p>
            <a:pPr marL="814388" lvl="1" indent="-357188">
              <a:buFont typeface="Wingdings" pitchFamily="2" charset="2"/>
              <a:buChar char="Ø"/>
            </a:pPr>
            <a:r>
              <a:rPr lang="nl-NL" sz="2400" dirty="0"/>
              <a:t>Je ontvangt rente, de volgende periode ontvang je ook rente over de rente van de eerdere periode.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ep 20"/>
          <p:cNvGrpSpPr/>
          <p:nvPr/>
        </p:nvGrpSpPr>
        <p:grpSpPr>
          <a:xfrm>
            <a:off x="2423592" y="980728"/>
            <a:ext cx="2880320" cy="279648"/>
            <a:chOff x="971600" y="1412776"/>
            <a:chExt cx="2880320" cy="279648"/>
          </a:xfrm>
        </p:grpSpPr>
        <p:cxnSp>
          <p:nvCxnSpPr>
            <p:cNvPr id="3" name="Rechte verbindingslijn 2"/>
            <p:cNvCxnSpPr/>
            <p:nvPr/>
          </p:nvCxnSpPr>
          <p:spPr>
            <a:xfrm>
              <a:off x="971600" y="1556792"/>
              <a:ext cx="2880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echte verbindingslijn 4"/>
            <p:cNvCxnSpPr/>
            <p:nvPr/>
          </p:nvCxnSpPr>
          <p:spPr>
            <a:xfrm flipV="1">
              <a:off x="971600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 flipV="1">
              <a:off x="1547664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 flipV="1">
              <a:off x="2123728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 flipV="1">
              <a:off x="2699792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 flipV="1">
              <a:off x="3275856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 flipV="1">
              <a:off x="3851920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kstvak 16"/>
          <p:cNvSpPr txBox="1"/>
          <p:nvPr/>
        </p:nvSpPr>
        <p:spPr>
          <a:xfrm>
            <a:off x="2063552" y="54868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5159896" y="54868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2423592" y="119675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 1     2     3     4     5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5735960" y="692697"/>
            <a:ext cx="3541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R = 5%</a:t>
            </a:r>
          </a:p>
          <a:p>
            <a:r>
              <a:rPr lang="nl-NL" sz="2400" dirty="0"/>
              <a:t>Bereken E (Eindwaarde)</a:t>
            </a:r>
          </a:p>
        </p:txBody>
      </p:sp>
      <p:grpSp>
        <p:nvGrpSpPr>
          <p:cNvPr id="22" name="Groep 21"/>
          <p:cNvGrpSpPr/>
          <p:nvPr/>
        </p:nvGrpSpPr>
        <p:grpSpPr>
          <a:xfrm>
            <a:off x="2423592" y="2492896"/>
            <a:ext cx="2880320" cy="279648"/>
            <a:chOff x="971600" y="1412776"/>
            <a:chExt cx="2880320" cy="279648"/>
          </a:xfrm>
        </p:grpSpPr>
        <p:cxnSp>
          <p:nvCxnSpPr>
            <p:cNvPr id="23" name="Rechte verbindingslijn 22"/>
            <p:cNvCxnSpPr/>
            <p:nvPr/>
          </p:nvCxnSpPr>
          <p:spPr>
            <a:xfrm>
              <a:off x="971600" y="1556792"/>
              <a:ext cx="2880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>
            <a:xfrm flipV="1">
              <a:off x="971600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>
            <a:xfrm flipV="1">
              <a:off x="1547664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 flipV="1">
              <a:off x="2123728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/>
          </p:nvCxnSpPr>
          <p:spPr>
            <a:xfrm flipV="1">
              <a:off x="2699792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/>
            <p:cNvCxnSpPr/>
            <p:nvPr/>
          </p:nvCxnSpPr>
          <p:spPr>
            <a:xfrm flipV="1">
              <a:off x="3275856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 flipV="1">
              <a:off x="3851920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kstvak 29"/>
          <p:cNvSpPr txBox="1"/>
          <p:nvPr/>
        </p:nvSpPr>
        <p:spPr>
          <a:xfrm>
            <a:off x="4943872" y="206084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2207568" y="206084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2423592" y="270892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 1     2     3     4     5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5735960" y="2204865"/>
            <a:ext cx="3764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R = 5%</a:t>
            </a:r>
          </a:p>
          <a:p>
            <a:r>
              <a:rPr lang="nl-NL" sz="2400" dirty="0"/>
              <a:t>Bereken K (Beginkapitaal)</a:t>
            </a:r>
          </a:p>
        </p:txBody>
      </p:sp>
      <p:grpSp>
        <p:nvGrpSpPr>
          <p:cNvPr id="34" name="Groep 33"/>
          <p:cNvGrpSpPr/>
          <p:nvPr/>
        </p:nvGrpSpPr>
        <p:grpSpPr>
          <a:xfrm>
            <a:off x="2423592" y="4293096"/>
            <a:ext cx="2880320" cy="279648"/>
            <a:chOff x="971600" y="1412776"/>
            <a:chExt cx="2880320" cy="279648"/>
          </a:xfrm>
        </p:grpSpPr>
        <p:cxnSp>
          <p:nvCxnSpPr>
            <p:cNvPr id="35" name="Rechte verbindingslijn 34"/>
            <p:cNvCxnSpPr/>
            <p:nvPr/>
          </p:nvCxnSpPr>
          <p:spPr>
            <a:xfrm>
              <a:off x="971600" y="1556792"/>
              <a:ext cx="2880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/>
            <p:nvPr/>
          </p:nvCxnSpPr>
          <p:spPr>
            <a:xfrm flipV="1">
              <a:off x="971600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/>
            <p:cNvCxnSpPr/>
            <p:nvPr/>
          </p:nvCxnSpPr>
          <p:spPr>
            <a:xfrm flipV="1">
              <a:off x="1547664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/>
            <p:cNvCxnSpPr/>
            <p:nvPr/>
          </p:nvCxnSpPr>
          <p:spPr>
            <a:xfrm flipV="1">
              <a:off x="2123728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/>
            <p:cNvCxnSpPr/>
            <p:nvPr/>
          </p:nvCxnSpPr>
          <p:spPr>
            <a:xfrm flipV="1">
              <a:off x="2699792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/>
          </p:nvCxnSpPr>
          <p:spPr>
            <a:xfrm flipV="1">
              <a:off x="3275856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/>
            <p:cNvCxnSpPr/>
            <p:nvPr/>
          </p:nvCxnSpPr>
          <p:spPr>
            <a:xfrm flipV="1">
              <a:off x="3851920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kstvak 41"/>
          <p:cNvSpPr txBox="1"/>
          <p:nvPr/>
        </p:nvSpPr>
        <p:spPr>
          <a:xfrm>
            <a:off x="2063552" y="386104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4943872" y="3789041"/>
            <a:ext cx="91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2423592" y="450912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 1     2     3     4     5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5735961" y="4149081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Bereken R (Rente)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5807968" y="1556793"/>
            <a:ext cx="334258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NL" sz="2400" dirty="0"/>
              <a:t>500 x 1,05</a:t>
            </a:r>
            <a:r>
              <a:rPr lang="nl-NL" sz="2400" baseline="30000" dirty="0"/>
              <a:t>5</a:t>
            </a:r>
            <a:r>
              <a:rPr lang="nl-NL" sz="2400" dirty="0"/>
              <a:t> = € 638,14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5735960" y="3068961"/>
            <a:ext cx="3828292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NL" sz="2400" dirty="0"/>
              <a:t>K x 1,05</a:t>
            </a:r>
            <a:r>
              <a:rPr lang="nl-NL" sz="2400" baseline="30000" dirty="0"/>
              <a:t>5</a:t>
            </a:r>
            <a:r>
              <a:rPr lang="nl-NL" sz="2400" dirty="0"/>
              <a:t> = € 500</a:t>
            </a:r>
            <a:br>
              <a:rPr lang="nl-NL" sz="2400" dirty="0"/>
            </a:br>
            <a:r>
              <a:rPr lang="nl-NL" sz="2400" dirty="0"/>
              <a:t>K = 500 / 1,05</a:t>
            </a:r>
            <a:r>
              <a:rPr lang="nl-NL" sz="2400" baseline="30000" dirty="0"/>
              <a:t>5</a:t>
            </a:r>
            <a:r>
              <a:rPr lang="nl-NL" sz="2400" dirty="0"/>
              <a:t> = € 391,76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152400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C00000"/>
                </a:solidFill>
              </a:rPr>
              <a:t>Samengestelde interest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8858548" y="4128966"/>
            <a:ext cx="3119765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NL" sz="2400" dirty="0"/>
              <a:t>500 x (1+i)</a:t>
            </a:r>
            <a:r>
              <a:rPr lang="nl-NL" sz="2400" baseline="30000" dirty="0"/>
              <a:t>5</a:t>
            </a:r>
            <a:r>
              <a:rPr lang="nl-NL" sz="2400" dirty="0"/>
              <a:t> = € 600</a:t>
            </a:r>
            <a:br>
              <a:rPr lang="nl-NL" sz="2400" dirty="0"/>
            </a:br>
            <a:r>
              <a:rPr lang="nl-NL" sz="2400" dirty="0"/>
              <a:t>(1+i)</a:t>
            </a:r>
            <a:r>
              <a:rPr lang="nl-NL" sz="2400" baseline="30000" dirty="0"/>
              <a:t>5</a:t>
            </a:r>
            <a:r>
              <a:rPr lang="nl-NL" sz="2400" dirty="0"/>
              <a:t> = 600 / 500</a:t>
            </a:r>
          </a:p>
          <a:p>
            <a:r>
              <a:rPr lang="nl-NL" sz="2400" dirty="0"/>
              <a:t>(1+i)</a:t>
            </a:r>
            <a:r>
              <a:rPr lang="nl-NL" sz="2400" baseline="30000" dirty="0"/>
              <a:t>5</a:t>
            </a:r>
            <a:r>
              <a:rPr lang="nl-NL" sz="2400" dirty="0"/>
              <a:t> = 1,2</a:t>
            </a:r>
          </a:p>
          <a:p>
            <a:r>
              <a:rPr lang="nl-NL" sz="2400" dirty="0"/>
              <a:t>(1+i)</a:t>
            </a:r>
            <a:r>
              <a:rPr lang="nl-NL" sz="2400" baseline="30000" dirty="0"/>
              <a:t> </a:t>
            </a:r>
            <a:r>
              <a:rPr lang="nl-NL" sz="2400" dirty="0"/>
              <a:t>  = 1,2</a:t>
            </a:r>
            <a:r>
              <a:rPr lang="nl-NL" sz="2400" baseline="30000" dirty="0"/>
              <a:t>1/5</a:t>
            </a:r>
          </a:p>
          <a:p>
            <a:r>
              <a:rPr lang="nl-NL" sz="2400" dirty="0"/>
              <a:t>(1+i)</a:t>
            </a:r>
            <a:r>
              <a:rPr lang="nl-NL" sz="2400" baseline="30000" dirty="0"/>
              <a:t> </a:t>
            </a:r>
            <a:r>
              <a:rPr lang="nl-NL" sz="2400" dirty="0"/>
              <a:t>  = 1,037 </a:t>
            </a:r>
          </a:p>
          <a:p>
            <a:r>
              <a:rPr lang="nl-NL" sz="2400" dirty="0">
                <a:sym typeface="Wingdings" pitchFamily="2" charset="2"/>
              </a:rPr>
              <a:t>i = 0,037  R = 3,7%</a:t>
            </a:r>
            <a:endParaRPr lang="nl-NL" sz="2400" dirty="0"/>
          </a:p>
        </p:txBody>
      </p:sp>
      <p:grpSp>
        <p:nvGrpSpPr>
          <p:cNvPr id="50" name="Groep 49"/>
          <p:cNvGrpSpPr/>
          <p:nvPr/>
        </p:nvGrpSpPr>
        <p:grpSpPr>
          <a:xfrm>
            <a:off x="2428527" y="5795383"/>
            <a:ext cx="2880320" cy="279648"/>
            <a:chOff x="971600" y="1412776"/>
            <a:chExt cx="2880320" cy="279648"/>
          </a:xfrm>
        </p:grpSpPr>
        <p:cxnSp>
          <p:nvCxnSpPr>
            <p:cNvPr id="51" name="Rechte verbindingslijn 50"/>
            <p:cNvCxnSpPr/>
            <p:nvPr/>
          </p:nvCxnSpPr>
          <p:spPr>
            <a:xfrm>
              <a:off x="971600" y="1556792"/>
              <a:ext cx="2880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/>
            <p:cNvCxnSpPr/>
            <p:nvPr/>
          </p:nvCxnSpPr>
          <p:spPr>
            <a:xfrm flipV="1">
              <a:off x="971600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 flipV="1">
              <a:off x="1547664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/>
            <p:cNvCxnSpPr/>
            <p:nvPr/>
          </p:nvCxnSpPr>
          <p:spPr>
            <a:xfrm flipV="1">
              <a:off x="2123728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/>
            <p:cNvCxnSpPr/>
            <p:nvPr/>
          </p:nvCxnSpPr>
          <p:spPr>
            <a:xfrm flipV="1">
              <a:off x="2699792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/>
            <p:cNvCxnSpPr/>
            <p:nvPr/>
          </p:nvCxnSpPr>
          <p:spPr>
            <a:xfrm flipV="1">
              <a:off x="3275856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 flipV="1">
              <a:off x="3851920" y="1412776"/>
              <a:ext cx="0" cy="279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kstvak 57"/>
          <p:cNvSpPr txBox="1"/>
          <p:nvPr/>
        </p:nvSpPr>
        <p:spPr>
          <a:xfrm>
            <a:off x="2068487" y="53633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5159895" y="5291328"/>
            <a:ext cx="70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2428527" y="601140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 1     2     3     4     5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5401499" y="5651368"/>
            <a:ext cx="3541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Bereken E (Eindwaarde)</a:t>
            </a:r>
          </a:p>
          <a:p>
            <a:r>
              <a:rPr lang="nl-NL" sz="2400" dirty="0"/>
              <a:t>R = 5%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2560272" y="5083249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+500</a:t>
            </a:r>
          </a:p>
        </p:txBody>
      </p:sp>
      <p:sp>
        <p:nvSpPr>
          <p:cNvPr id="63" name="Tekstvak 62"/>
          <p:cNvSpPr txBox="1"/>
          <p:nvPr/>
        </p:nvSpPr>
        <p:spPr>
          <a:xfrm>
            <a:off x="3112698" y="5386991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+500</a:t>
            </a:r>
          </a:p>
        </p:txBody>
      </p:sp>
      <p:sp>
        <p:nvSpPr>
          <p:cNvPr id="64" name="Tekstvak 63"/>
          <p:cNvSpPr txBox="1"/>
          <p:nvPr/>
        </p:nvSpPr>
        <p:spPr>
          <a:xfrm>
            <a:off x="3720585" y="5090521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+500</a:t>
            </a:r>
          </a:p>
        </p:txBody>
      </p:sp>
      <p:sp>
        <p:nvSpPr>
          <p:cNvPr id="65" name="Tekstvak 64"/>
          <p:cNvSpPr txBox="1"/>
          <p:nvPr/>
        </p:nvSpPr>
        <p:spPr>
          <a:xfrm>
            <a:off x="4296648" y="5381765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+500</a:t>
            </a:r>
          </a:p>
        </p:txBody>
      </p:sp>
    </p:spTree>
    <p:extLst>
      <p:ext uri="{BB962C8B-B14F-4D97-AF65-F5344CB8AC3E}">
        <p14:creationId xmlns:p14="http://schemas.microsoft.com/office/powerpoint/2010/main" val="29925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03713" y="764705"/>
            <a:ext cx="4996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Hoeveel maanden zitten er tussen:</a:t>
            </a:r>
          </a:p>
          <a:p>
            <a:endParaRPr lang="nl-NL" sz="2400" dirty="0"/>
          </a:p>
          <a:p>
            <a:r>
              <a:rPr lang="nl-NL" sz="2400" dirty="0"/>
              <a:t>1 februari 2018 en 31 oktober 2034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943873" y="1959303"/>
            <a:ext cx="22381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/>
              <a:t>201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564487" y="3861049"/>
            <a:ext cx="4943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Hoeveel maanden zitten er tussen:</a:t>
            </a:r>
          </a:p>
          <a:p>
            <a:endParaRPr lang="nl-NL" sz="2400" dirty="0"/>
          </a:p>
          <a:p>
            <a:r>
              <a:rPr lang="nl-NL" sz="2400" dirty="0"/>
              <a:t>1 november 2018 en 1 maart 2027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912881" y="5061377"/>
            <a:ext cx="22381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0806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inhoud 1"/>
          <p:cNvSpPr txBox="1">
            <a:spLocks/>
          </p:cNvSpPr>
          <p:nvPr/>
        </p:nvSpPr>
        <p:spPr>
          <a:xfrm>
            <a:off x="1775520" y="175355"/>
            <a:ext cx="8640960" cy="1472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1" dirty="0"/>
              <a:t>Jan heeft op 1 januari 2015 een bedrag van € 10.000 gestort op een spaarrekening. Op 31 december 2020 wil hij het geld kunnen opnemen en heeft hij een bedrag nodig van € 12.500. Op 1 januari 2019 stort hij een bedrag op de rekening. Welk bedrag moet hij storten om op 31 december op het gewenste eindbedrag uit te komen?</a:t>
            </a:r>
            <a:endParaRPr lang="nl-NL" sz="2400" dirty="0"/>
          </a:p>
        </p:txBody>
      </p:sp>
      <p:sp>
        <p:nvSpPr>
          <p:cNvPr id="3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8FB1DF11-B7BD-D24F-A20C-A80F95D654A4}" type="slidenum">
              <a:rPr lang="nl-NL" smtClean="0"/>
              <a:t>6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780928"/>
            <a:ext cx="8290172" cy="2304256"/>
          </a:xfrm>
          <a:prstGeom prst="rect">
            <a:avLst/>
          </a:prstGeom>
        </p:spPr>
      </p:pic>
      <p:sp>
        <p:nvSpPr>
          <p:cNvPr id="34" name="Tekstvak 33"/>
          <p:cNvSpPr txBox="1"/>
          <p:nvPr/>
        </p:nvSpPr>
        <p:spPr>
          <a:xfrm>
            <a:off x="2920426" y="5151815"/>
            <a:ext cx="6000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/>
              <a:t>€ 1.847,66</a:t>
            </a:r>
          </a:p>
        </p:txBody>
      </p:sp>
    </p:spTree>
    <p:extLst>
      <p:ext uri="{BB962C8B-B14F-4D97-AF65-F5344CB8AC3E}">
        <p14:creationId xmlns:p14="http://schemas.microsoft.com/office/powerpoint/2010/main" val="17179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598413" y="1916832"/>
            <a:ext cx="90364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/>
              <a:t>2% per maand of 26% per jaar?</a:t>
            </a:r>
          </a:p>
          <a:p>
            <a:pPr algn="ctr"/>
            <a:endParaRPr lang="nl-NL" sz="2400" dirty="0"/>
          </a:p>
          <a:p>
            <a:pPr algn="ctr"/>
            <a:endParaRPr lang="nl-NL" sz="2400" dirty="0"/>
          </a:p>
          <a:p>
            <a:pPr algn="ctr"/>
            <a:endParaRPr lang="nl-NL" sz="2400" dirty="0"/>
          </a:p>
          <a:p>
            <a:pPr algn="ctr"/>
            <a:endParaRPr lang="nl-NL" sz="2400" dirty="0"/>
          </a:p>
          <a:p>
            <a:pPr algn="ctr"/>
            <a:endParaRPr lang="nl-NL" sz="2400" dirty="0"/>
          </a:p>
          <a:p>
            <a:pPr algn="ctr"/>
            <a:r>
              <a:rPr lang="nl-NL" sz="2400" dirty="0"/>
              <a:t>3% per jaar is gelijk aan …% samengestelde interest per maand.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700819" y="188641"/>
            <a:ext cx="895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Rekenregel: </a:t>
            </a:r>
          </a:p>
          <a:p>
            <a:r>
              <a:rPr lang="nl-NL" sz="2400" dirty="0"/>
              <a:t>Delen door een breuk is vermenigvuldigen met het omgekeerde.</a:t>
            </a:r>
          </a:p>
        </p:txBody>
      </p:sp>
    </p:spTree>
    <p:extLst>
      <p:ext uri="{BB962C8B-B14F-4D97-AF65-F5344CB8AC3E}">
        <p14:creationId xmlns:p14="http://schemas.microsoft.com/office/powerpoint/2010/main" val="12840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95400" y="548680"/>
            <a:ext cx="11089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latin typeface="Barlow Semi Condensed"/>
              </a:rPr>
              <a:t>Onze hypotheek zien we als een schuld.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latin typeface="Barlow Semi Condensed"/>
              </a:rPr>
              <a:t>Het scheelt nogal wat </a:t>
            </a:r>
            <a:r>
              <a:rPr lang="nl-NL" sz="2400" b="1" dirty="0">
                <a:latin typeface="Barlow Semi Condensed"/>
                <a:hlinkClick r:id="rId3"/>
              </a:rPr>
              <a:t>rente</a:t>
            </a:r>
            <a:r>
              <a:rPr lang="nl-NL" sz="2400" b="1" dirty="0">
                <a:latin typeface="Barlow Semi Condensed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latin typeface="Barlow Semi Condensed"/>
              </a:rPr>
              <a:t>Als ik mijn huis afgelost heb, hou ik heel wat geld over iedere maand.</a:t>
            </a:r>
            <a:endParaRPr lang="nl-NL" sz="2400" b="0" dirty="0">
              <a:effectLst/>
              <a:latin typeface="Barlow Semi Condensed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1988840"/>
            <a:ext cx="5806016" cy="455178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659" y="1989162"/>
            <a:ext cx="3119269" cy="455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2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196752"/>
            <a:ext cx="95726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36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C65FC1-0B16-4277-8A03-2C623B52C5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c6cae-abb4-4a06-bc8f-18f813001c24"/>
    <ds:schemaRef ds:uri="37a32fcf-6030-4bba-9360-2912b9a14f06"/>
    <ds:schemaRef ds:uri="d26e5506-11bb-4226-8e79-b11ca7fbba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66B0D7-2A56-46F4-8481-5A17386B1A7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4A6A01-1341-4EEF-88CA-D44487F2F3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590</Words>
  <Application>Microsoft Office PowerPoint</Application>
  <PresentationFormat>Breedbeeld</PresentationFormat>
  <Paragraphs>84</Paragraphs>
  <Slides>11</Slides>
  <Notes>4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Barlow Semi Condensed</vt:lpstr>
      <vt:lpstr>Calibri</vt:lpstr>
      <vt:lpstr>Wingdings</vt:lpstr>
      <vt:lpstr>Office-thema</vt:lpstr>
      <vt:lpstr>PowerPoint-presentatie</vt:lpstr>
      <vt:lpstr>Wat gaan we deze les doen?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Lesbrief</dc:title>
  <dc:creator>Hans</dc:creator>
  <cp:lastModifiedBy>Ruiter, J.P. de (RtH)</cp:lastModifiedBy>
  <cp:revision>138</cp:revision>
  <dcterms:created xsi:type="dcterms:W3CDTF">2011-04-09T08:48:47Z</dcterms:created>
  <dcterms:modified xsi:type="dcterms:W3CDTF">2020-04-14T06:51:55Z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