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54" r:id="rId5"/>
    <p:sldId id="330" r:id="rId6"/>
    <p:sldId id="351" r:id="rId7"/>
    <p:sldId id="360" r:id="rId8"/>
    <p:sldId id="361" r:id="rId9"/>
    <p:sldId id="357" r:id="rId10"/>
    <p:sldId id="362" r:id="rId11"/>
    <p:sldId id="367" r:id="rId12"/>
    <p:sldId id="364" r:id="rId13"/>
    <p:sldId id="365" r:id="rId14"/>
    <p:sldId id="368" r:id="rId15"/>
    <p:sldId id="369" r:id="rId16"/>
    <p:sldId id="370" r:id="rId17"/>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14" autoAdjust="0"/>
  </p:normalViewPr>
  <p:slideViewPr>
    <p:cSldViewPr>
      <p:cViewPr varScale="1">
        <p:scale>
          <a:sx n="70" d="100"/>
          <a:sy n="70" d="100"/>
        </p:scale>
        <p:origin x="1066"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iter, J.P. de (RtH)" userId="0c7ebdf9-bec9-4cd1-b75d-1cf3300f439f" providerId="ADAL" clId="{400427F6-CAFF-4407-9F15-7E077DD2409D}"/>
    <pc:docChg chg="custSel delSld modSld sldOrd">
      <pc:chgData name="Ruiter, J.P. de (RtH)" userId="0c7ebdf9-bec9-4cd1-b75d-1cf3300f439f" providerId="ADAL" clId="{400427F6-CAFF-4407-9F15-7E077DD2409D}" dt="2020-04-14T06:48:36.705" v="14" actId="47"/>
      <pc:docMkLst>
        <pc:docMk/>
      </pc:docMkLst>
      <pc:sldChg chg="del">
        <pc:chgData name="Ruiter, J.P. de (RtH)" userId="0c7ebdf9-bec9-4cd1-b75d-1cf3300f439f" providerId="ADAL" clId="{400427F6-CAFF-4407-9F15-7E077DD2409D}" dt="2020-04-14T06:46:57.662" v="0" actId="47"/>
        <pc:sldMkLst>
          <pc:docMk/>
          <pc:sldMk cId="941183923" sldId="294"/>
        </pc:sldMkLst>
      </pc:sldChg>
      <pc:sldChg chg="del">
        <pc:chgData name="Ruiter, J.P. de (RtH)" userId="0c7ebdf9-bec9-4cd1-b75d-1cf3300f439f" providerId="ADAL" clId="{400427F6-CAFF-4407-9F15-7E077DD2409D}" dt="2020-04-14T06:47:11.476" v="3" actId="47"/>
        <pc:sldMkLst>
          <pc:docMk/>
          <pc:sldMk cId="1723547692" sldId="348"/>
        </pc:sldMkLst>
      </pc:sldChg>
      <pc:sldChg chg="del">
        <pc:chgData name="Ruiter, J.P. de (RtH)" userId="0c7ebdf9-bec9-4cd1-b75d-1cf3300f439f" providerId="ADAL" clId="{400427F6-CAFF-4407-9F15-7E077DD2409D}" dt="2020-04-14T06:47:19.813" v="4" actId="47"/>
        <pc:sldMkLst>
          <pc:docMk/>
          <pc:sldMk cId="2182925172" sldId="350"/>
        </pc:sldMkLst>
      </pc:sldChg>
      <pc:sldChg chg="del">
        <pc:chgData name="Ruiter, J.P. de (RtH)" userId="0c7ebdf9-bec9-4cd1-b75d-1cf3300f439f" providerId="ADAL" clId="{400427F6-CAFF-4407-9F15-7E077DD2409D}" dt="2020-04-14T06:47:09.042" v="2" actId="47"/>
        <pc:sldMkLst>
          <pc:docMk/>
          <pc:sldMk cId="1244839026" sldId="353"/>
        </pc:sldMkLst>
      </pc:sldChg>
      <pc:sldChg chg="del">
        <pc:chgData name="Ruiter, J.P. de (RtH)" userId="0c7ebdf9-bec9-4cd1-b75d-1cf3300f439f" providerId="ADAL" clId="{400427F6-CAFF-4407-9F15-7E077DD2409D}" dt="2020-04-14T06:47:06.056" v="1" actId="47"/>
        <pc:sldMkLst>
          <pc:docMk/>
          <pc:sldMk cId="3315479545" sldId="355"/>
        </pc:sldMkLst>
      </pc:sldChg>
      <pc:sldChg chg="del">
        <pc:chgData name="Ruiter, J.P. de (RtH)" userId="0c7ebdf9-bec9-4cd1-b75d-1cf3300f439f" providerId="ADAL" clId="{400427F6-CAFF-4407-9F15-7E077DD2409D}" dt="2020-04-14T06:47:29.240" v="5" actId="47"/>
        <pc:sldMkLst>
          <pc:docMk/>
          <pc:sldMk cId="1763409634" sldId="356"/>
        </pc:sldMkLst>
      </pc:sldChg>
      <pc:sldChg chg="ord">
        <pc:chgData name="Ruiter, J.P. de (RtH)" userId="0c7ebdf9-bec9-4cd1-b75d-1cf3300f439f" providerId="ADAL" clId="{400427F6-CAFF-4407-9F15-7E077DD2409D}" dt="2020-04-14T06:47:38.760" v="7"/>
        <pc:sldMkLst>
          <pc:docMk/>
          <pc:sldMk cId="2736373075" sldId="357"/>
        </pc:sldMkLst>
      </pc:sldChg>
      <pc:sldChg chg="del">
        <pc:chgData name="Ruiter, J.P. de (RtH)" userId="0c7ebdf9-bec9-4cd1-b75d-1cf3300f439f" providerId="ADAL" clId="{400427F6-CAFF-4407-9F15-7E077DD2409D}" dt="2020-04-14T06:47:47.558" v="8" actId="47"/>
        <pc:sldMkLst>
          <pc:docMk/>
          <pc:sldMk cId="3711460828" sldId="358"/>
        </pc:sldMkLst>
      </pc:sldChg>
      <pc:sldChg chg="del">
        <pc:chgData name="Ruiter, J.P. de (RtH)" userId="0c7ebdf9-bec9-4cd1-b75d-1cf3300f439f" providerId="ADAL" clId="{400427F6-CAFF-4407-9F15-7E077DD2409D}" dt="2020-04-14T06:47:49.132" v="9" actId="47"/>
        <pc:sldMkLst>
          <pc:docMk/>
          <pc:sldMk cId="3543710752" sldId="359"/>
        </pc:sldMkLst>
      </pc:sldChg>
      <pc:sldChg chg="addSp delSp modSp">
        <pc:chgData name="Ruiter, J.P. de (RtH)" userId="0c7ebdf9-bec9-4cd1-b75d-1cf3300f439f" providerId="ADAL" clId="{400427F6-CAFF-4407-9F15-7E077DD2409D}" dt="2020-04-14T06:48:11.937" v="13" actId="6549"/>
        <pc:sldMkLst>
          <pc:docMk/>
          <pc:sldMk cId="1885638060" sldId="362"/>
        </pc:sldMkLst>
        <pc:spChg chg="add del mod">
          <ac:chgData name="Ruiter, J.P. de (RtH)" userId="0c7ebdf9-bec9-4cd1-b75d-1cf3300f439f" providerId="ADAL" clId="{400427F6-CAFF-4407-9F15-7E077DD2409D}" dt="2020-04-14T06:48:07.186" v="11" actId="478"/>
          <ac:spMkLst>
            <pc:docMk/>
            <pc:sldMk cId="1885638060" sldId="362"/>
            <ac:spMk id="5" creationId="{ABBC17BC-0019-4859-9666-B8AC8AFDEFB1}"/>
          </ac:spMkLst>
        </pc:spChg>
        <pc:spChg chg="del">
          <ac:chgData name="Ruiter, J.P. de (RtH)" userId="0c7ebdf9-bec9-4cd1-b75d-1cf3300f439f" providerId="ADAL" clId="{400427F6-CAFF-4407-9F15-7E077DD2409D}" dt="2020-04-14T06:48:04.530" v="10" actId="478"/>
          <ac:spMkLst>
            <pc:docMk/>
            <pc:sldMk cId="1885638060" sldId="362"/>
            <ac:spMk id="4098" creationId="{00000000-0000-0000-0000-000000000000}"/>
          </ac:spMkLst>
        </pc:spChg>
        <pc:spChg chg="mod">
          <ac:chgData name="Ruiter, J.P. de (RtH)" userId="0c7ebdf9-bec9-4cd1-b75d-1cf3300f439f" providerId="ADAL" clId="{400427F6-CAFF-4407-9F15-7E077DD2409D}" dt="2020-04-14T06:48:11.937" v="13" actId="6549"/>
          <ac:spMkLst>
            <pc:docMk/>
            <pc:sldMk cId="1885638060" sldId="362"/>
            <ac:spMk id="5123" creationId="{00000000-0000-0000-0000-000000000000}"/>
          </ac:spMkLst>
        </pc:spChg>
      </pc:sldChg>
      <pc:sldChg chg="del">
        <pc:chgData name="Ruiter, J.P. de (RtH)" userId="0c7ebdf9-bec9-4cd1-b75d-1cf3300f439f" providerId="ADAL" clId="{400427F6-CAFF-4407-9F15-7E077DD2409D}" dt="2020-04-14T06:48:36.705" v="14" actId="47"/>
        <pc:sldMkLst>
          <pc:docMk/>
          <pc:sldMk cId="3228060488" sldId="3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0AEC9-4753-44AC-A24F-1563BCC2D867}" type="datetimeFigureOut">
              <a:rPr lang="nl-NL" smtClean="0"/>
              <a:pPr/>
              <a:t>14-4-2020</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A71526-150B-4DDD-BFA7-8B8764D6896D}" type="slidenum">
              <a:rPr lang="nl-NL" smtClean="0"/>
              <a:pPr/>
              <a:t>‹nr.›</a:t>
            </a:fld>
            <a:endParaRPr lang="nl-NL"/>
          </a:p>
        </p:txBody>
      </p:sp>
    </p:spTree>
    <p:extLst>
      <p:ext uri="{BB962C8B-B14F-4D97-AF65-F5344CB8AC3E}">
        <p14:creationId xmlns:p14="http://schemas.microsoft.com/office/powerpoint/2010/main" val="235961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De een zegt: Dat is een stijging van 2%. Nee zegt een ander.</a:t>
            </a:r>
            <a:r>
              <a:rPr lang="nl-NL" baseline="0" dirty="0"/>
              <a:t> Dat is een stijging van 10,5%. Weer een ander zegt. Dat is een stijging van 1,7%.</a:t>
            </a:r>
          </a:p>
          <a:p>
            <a:r>
              <a:rPr lang="nl-NL" baseline="0" dirty="0"/>
              <a:t>De prijs van boodschappen stijgt met 1,7% en de BTW is gestegen met 10,5% en 2 procentpunt</a:t>
            </a:r>
            <a:endParaRPr lang="nl-NL" dirty="0"/>
          </a:p>
        </p:txBody>
      </p:sp>
      <p:sp>
        <p:nvSpPr>
          <p:cNvPr id="4" name="Tijdelijke aanduiding voor dianummer 3"/>
          <p:cNvSpPr>
            <a:spLocks noGrp="1"/>
          </p:cNvSpPr>
          <p:nvPr>
            <p:ph type="sldNum" sz="quarter" idx="10"/>
          </p:nvPr>
        </p:nvSpPr>
        <p:spPr/>
        <p:txBody>
          <a:bodyPr/>
          <a:lstStyle/>
          <a:p>
            <a:fld id="{30A71526-150B-4DDD-BFA7-8B8764D6896D}" type="slidenum">
              <a:rPr lang="nl-NL" smtClean="0"/>
              <a:pPr/>
              <a:t>2</a:t>
            </a:fld>
            <a:endParaRPr lang="nl-NL"/>
          </a:p>
        </p:txBody>
      </p:sp>
    </p:spTree>
    <p:extLst>
      <p:ext uri="{BB962C8B-B14F-4D97-AF65-F5344CB8AC3E}">
        <p14:creationId xmlns:p14="http://schemas.microsoft.com/office/powerpoint/2010/main" val="387852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945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p>
        </p:txBody>
      </p:sp>
      <p:sp>
        <p:nvSpPr>
          <p:cNvPr id="19460"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95987F-C580-457D-B1D6-B3ADFE82B916}" type="slidenum">
              <a:rPr lang="nl-NL" smtClean="0"/>
              <a:pPr/>
              <a:t>7</a:t>
            </a:fld>
            <a:endParaRPr lang="nl-NL"/>
          </a:p>
        </p:txBody>
      </p:sp>
    </p:spTree>
    <p:extLst>
      <p:ext uri="{BB962C8B-B14F-4D97-AF65-F5344CB8AC3E}">
        <p14:creationId xmlns:p14="http://schemas.microsoft.com/office/powerpoint/2010/main" val="3827803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A4BAEA43-4534-4849-A465-B5F87D7A7289}" type="datetimeFigureOut">
              <a:rPr lang="nl-NL"/>
              <a:pPr>
                <a:defRPr/>
              </a:pPr>
              <a:t>14-4-2020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2ED18AD-EF70-4271-B56D-D3FBFB1B6E59}"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39BD5077-510D-49CE-AFB3-2FDE3F363BDE}" type="datetimeFigureOut">
              <a:rPr lang="nl-NL"/>
              <a:pPr>
                <a:defRPr/>
              </a:pPr>
              <a:t>14-4-2020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730FB51-0DBD-4100-ABA7-7B0D3ECF2CA0}"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DCD6A067-B034-45E1-A2E0-73420E27313B}" type="datetimeFigureOut">
              <a:rPr lang="nl-NL"/>
              <a:pPr>
                <a:defRPr/>
              </a:pPr>
              <a:t>14-4-2020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80ACB98-91AF-4E9E-B62D-EAB35BE908CF}"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C8EF09B6-3BA4-4336-9BCC-6CE8CED1C5CD}" type="datetimeFigureOut">
              <a:rPr lang="nl-NL"/>
              <a:pPr>
                <a:defRPr/>
              </a:pPr>
              <a:t>14-4-2020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8D66A92-602B-4835-B029-CE8ACDD3B49F}"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526C9778-45AF-4691-88A4-4F66F3D59496}" type="datetimeFigureOut">
              <a:rPr lang="nl-NL"/>
              <a:pPr>
                <a:defRPr/>
              </a:pPr>
              <a:t>14-4-2020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AC56089-93F2-4EB0-99B3-2AFF44F6A768}"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B284C357-D8EC-4616-A784-5088639C6F29}" type="datetimeFigureOut">
              <a:rPr lang="nl-NL"/>
              <a:pPr>
                <a:defRPr/>
              </a:pPr>
              <a:t>14-4-2020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C03BD060-EBFA-4DE0-B0B1-C8082FE6C530}"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3EB204D4-96AD-4C48-88D6-D3470E841DC3}" type="datetimeFigureOut">
              <a:rPr lang="nl-NL"/>
              <a:pPr>
                <a:defRPr/>
              </a:pPr>
              <a:t>14-4-2020</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C1345205-A21E-4753-AA25-A2B6119A464E}"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14E49CDC-4EAE-4A47-9D96-D5CB14858DCD}" type="datetimeFigureOut">
              <a:rPr lang="nl-NL"/>
              <a:pPr>
                <a:defRPr/>
              </a:pPr>
              <a:t>14-4-2020</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5A9241FA-B377-4203-BA02-411903DD68D8}"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72E54377-1A5E-4323-B4FC-F7E9C89DDFDB}" type="datetimeFigureOut">
              <a:rPr lang="nl-NL"/>
              <a:pPr>
                <a:defRPr/>
              </a:pPr>
              <a:t>14-4-2020</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00B7E850-279B-4594-BB9A-0F1B1800E7A1}"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F49C857C-3164-4992-83F5-025E97BB4C2D}" type="datetimeFigureOut">
              <a:rPr lang="nl-NL"/>
              <a:pPr>
                <a:defRPr/>
              </a:pPr>
              <a:t>14-4-2020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AE332A1-E835-4AF8-A33F-9B4F9ED519B7}"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454E1C59-C2A9-49A8-B955-D373058152CA}" type="datetimeFigureOut">
              <a:rPr lang="nl-NL"/>
              <a:pPr>
                <a:defRPr/>
              </a:pPr>
              <a:t>14-4-2020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754CB52A-6A39-453E-8C31-29C952D98844}"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7" name="Tijdelijke aanduiding voor tekst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96A52D9-4295-4AAD-A817-4ACD639C1825}" type="datetimeFigureOut">
              <a:rPr lang="nl-NL"/>
              <a:pPr>
                <a:defRPr/>
              </a:pPr>
              <a:t>14-4-2020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5CDDABF-EF26-47A3-9C9D-EA9196DF6083}"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slide" Target="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2999656" y="-24163"/>
            <a:ext cx="5616624" cy="1110981"/>
          </a:xfrm>
          <a:prstGeom prst="rect">
            <a:avLst/>
          </a:prstGeom>
        </p:spPr>
      </p:pic>
      <p:pic>
        <p:nvPicPr>
          <p:cNvPr id="4" name="Afbeelding 3"/>
          <p:cNvPicPr>
            <a:picLocks noChangeAspect="1"/>
          </p:cNvPicPr>
          <p:nvPr/>
        </p:nvPicPr>
        <p:blipFill>
          <a:blip r:embed="rId3"/>
          <a:stretch>
            <a:fillRect/>
          </a:stretch>
        </p:blipFill>
        <p:spPr>
          <a:xfrm>
            <a:off x="6816080" y="4223893"/>
            <a:ext cx="5439519" cy="3488795"/>
          </a:xfrm>
          <a:prstGeom prst="rect">
            <a:avLst/>
          </a:prstGeom>
        </p:spPr>
      </p:pic>
      <p:pic>
        <p:nvPicPr>
          <p:cNvPr id="3" name="Afbeelding 2"/>
          <p:cNvPicPr>
            <a:picLocks noChangeAspect="1"/>
          </p:cNvPicPr>
          <p:nvPr/>
        </p:nvPicPr>
        <p:blipFill>
          <a:blip r:embed="rId4"/>
          <a:stretch>
            <a:fillRect/>
          </a:stretch>
        </p:blipFill>
        <p:spPr>
          <a:xfrm>
            <a:off x="-1896888" y="3399368"/>
            <a:ext cx="5624207" cy="3425230"/>
          </a:xfrm>
          <a:prstGeom prst="rect">
            <a:avLst/>
          </a:prstGeom>
        </p:spPr>
      </p:pic>
      <p:pic>
        <p:nvPicPr>
          <p:cNvPr id="2" name="Afbeelding 1"/>
          <p:cNvPicPr>
            <a:picLocks noChangeAspect="1"/>
          </p:cNvPicPr>
          <p:nvPr/>
        </p:nvPicPr>
        <p:blipFill>
          <a:blip r:embed="rId5"/>
          <a:stretch>
            <a:fillRect/>
          </a:stretch>
        </p:blipFill>
        <p:spPr>
          <a:xfrm>
            <a:off x="2855640" y="842937"/>
            <a:ext cx="5976664" cy="4269046"/>
          </a:xfrm>
          <a:prstGeom prst="rect">
            <a:avLst/>
          </a:prstGeom>
        </p:spPr>
      </p:pic>
      <p:sp>
        <p:nvSpPr>
          <p:cNvPr id="5" name="Tekstvak 4"/>
          <p:cNvSpPr txBox="1"/>
          <p:nvPr/>
        </p:nvSpPr>
        <p:spPr>
          <a:xfrm>
            <a:off x="695400" y="431463"/>
            <a:ext cx="11490646" cy="646331"/>
          </a:xfrm>
          <a:prstGeom prst="rect">
            <a:avLst/>
          </a:prstGeom>
          <a:noFill/>
        </p:spPr>
        <p:txBody>
          <a:bodyPr wrap="none" rtlCol="0">
            <a:spAutoFit/>
          </a:bodyPr>
          <a:lstStyle/>
          <a:p>
            <a:r>
              <a:rPr lang="nl-NL" sz="3600" dirty="0">
                <a:solidFill>
                  <a:srgbClr val="C00000"/>
                </a:solidFill>
                <a:latin typeface="Bauhaus 93" panose="04030905020B02020C02" pitchFamily="82" charset="0"/>
              </a:rPr>
              <a:t>Financiële                                                zelfredzaamheid </a:t>
            </a:r>
          </a:p>
        </p:txBody>
      </p:sp>
    </p:spTree>
    <p:extLst>
      <p:ext uri="{BB962C8B-B14F-4D97-AF65-F5344CB8AC3E}">
        <p14:creationId xmlns:p14="http://schemas.microsoft.com/office/powerpoint/2010/main" val="763959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127448" y="908720"/>
            <a:ext cx="9217024" cy="5104813"/>
          </a:xfrm>
          <a:prstGeom prst="rect">
            <a:avLst/>
          </a:prstGeom>
        </p:spPr>
      </p:pic>
    </p:spTree>
    <p:extLst>
      <p:ext uri="{BB962C8B-B14F-4D97-AF65-F5344CB8AC3E}">
        <p14:creationId xmlns:p14="http://schemas.microsoft.com/office/powerpoint/2010/main" val="1536950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407368" y="260648"/>
            <a:ext cx="11377264" cy="6371268"/>
          </a:xfrm>
          <a:prstGeom prst="rect">
            <a:avLst/>
          </a:prstGeom>
        </p:spPr>
      </p:pic>
    </p:spTree>
    <p:extLst>
      <p:ext uri="{BB962C8B-B14F-4D97-AF65-F5344CB8AC3E}">
        <p14:creationId xmlns:p14="http://schemas.microsoft.com/office/powerpoint/2010/main" val="2872903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1527968" y="1124744"/>
            <a:ext cx="9144000" cy="1872208"/>
          </a:xfrm>
          <a:prstGeom prst="rect">
            <a:avLst/>
          </a:prstGeom>
          <a:noFill/>
          <a:ln w="9525">
            <a:noFill/>
            <a:miter lim="800000"/>
            <a:headEnd/>
            <a:tailEnd/>
          </a:ln>
        </p:spPr>
      </p:pic>
      <p:sp>
        <p:nvSpPr>
          <p:cNvPr id="2" name="Tekstvak 1"/>
          <p:cNvSpPr txBox="1"/>
          <p:nvPr/>
        </p:nvSpPr>
        <p:spPr>
          <a:xfrm>
            <a:off x="1726500" y="4005065"/>
            <a:ext cx="5543505" cy="830997"/>
          </a:xfrm>
          <a:prstGeom prst="rect">
            <a:avLst/>
          </a:prstGeom>
          <a:noFill/>
        </p:spPr>
        <p:txBody>
          <a:bodyPr wrap="none" rtlCol="0">
            <a:spAutoFit/>
          </a:bodyPr>
          <a:lstStyle/>
          <a:p>
            <a:r>
              <a:rPr lang="nl-NL" sz="2400" b="1" dirty="0"/>
              <a:t>Kredietlimiet	</a:t>
            </a:r>
            <a:r>
              <a:rPr lang="nl-NL" sz="2400" dirty="0"/>
              <a:t> </a:t>
            </a:r>
          </a:p>
          <a:p>
            <a:r>
              <a:rPr lang="nl-NL" sz="2400" dirty="0"/>
              <a:t>Het maximale bedrag dat je kunt lenen.</a:t>
            </a:r>
          </a:p>
        </p:txBody>
      </p:sp>
      <p:sp>
        <p:nvSpPr>
          <p:cNvPr id="5" name="Tekstvak 4"/>
          <p:cNvSpPr txBox="1"/>
          <p:nvPr/>
        </p:nvSpPr>
        <p:spPr>
          <a:xfrm>
            <a:off x="1726499" y="5085184"/>
            <a:ext cx="8739002" cy="1569660"/>
          </a:xfrm>
          <a:prstGeom prst="rect">
            <a:avLst/>
          </a:prstGeom>
          <a:noFill/>
        </p:spPr>
        <p:txBody>
          <a:bodyPr wrap="square" rtlCol="0">
            <a:spAutoFit/>
          </a:bodyPr>
          <a:lstStyle/>
          <a:p>
            <a:r>
              <a:rPr lang="nl-NL" sz="2400" b="1" dirty="0"/>
              <a:t>Termijnbedrag (= annuïteit)	 </a:t>
            </a:r>
          </a:p>
          <a:p>
            <a:r>
              <a:rPr lang="nl-NL" sz="2400" dirty="0"/>
              <a:t>Vaste periodieke betaling die is samengesteld uit rente en aflossing op een geleend bedrag.</a:t>
            </a:r>
            <a:br>
              <a:rPr lang="nl-NL" sz="2400" dirty="0"/>
            </a:br>
            <a:endParaRPr lang="nl-NL" sz="2400" dirty="0"/>
          </a:p>
        </p:txBody>
      </p:sp>
      <p:sp>
        <p:nvSpPr>
          <p:cNvPr id="4" name="PIJL-OMLAAG 3"/>
          <p:cNvSpPr/>
          <p:nvPr/>
        </p:nvSpPr>
        <p:spPr>
          <a:xfrm>
            <a:off x="6023992" y="692696"/>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5893628" y="3198168"/>
            <a:ext cx="2589170" cy="461665"/>
          </a:xfrm>
          <a:prstGeom prst="rect">
            <a:avLst/>
          </a:prstGeom>
          <a:noFill/>
        </p:spPr>
        <p:txBody>
          <a:bodyPr wrap="none" rtlCol="0">
            <a:spAutoFit/>
          </a:bodyPr>
          <a:lstStyle/>
          <a:p>
            <a:r>
              <a:rPr lang="nl-NL" sz="2400" b="1" dirty="0"/>
              <a:t>45 x € 15 = € 675</a:t>
            </a:r>
          </a:p>
        </p:txBody>
      </p:sp>
    </p:spTree>
    <p:extLst>
      <p:ext uri="{BB962C8B-B14F-4D97-AF65-F5344CB8AC3E}">
        <p14:creationId xmlns:p14="http://schemas.microsoft.com/office/powerpoint/2010/main" val="91908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1775521" y="980728"/>
            <a:ext cx="8684837" cy="4608512"/>
          </a:xfrm>
          <a:prstGeom prst="rect">
            <a:avLst/>
          </a:prstGeom>
          <a:noFill/>
          <a:ln w="9525">
            <a:noFill/>
            <a:miter lim="800000"/>
            <a:headEnd/>
            <a:tailEnd/>
          </a:ln>
        </p:spPr>
      </p:pic>
      <p:pic>
        <p:nvPicPr>
          <p:cNvPr id="44036" name="Picture 4" descr="http://www.goliathgames.nl/wp-content/uploads/sites/5/2014/08/Wehkamp_Logo.png"/>
          <p:cNvPicPr>
            <a:picLocks noChangeAspect="1" noChangeArrowheads="1"/>
          </p:cNvPicPr>
          <p:nvPr/>
        </p:nvPicPr>
        <p:blipFill>
          <a:blip r:embed="rId3" cstate="print"/>
          <a:srcRect/>
          <a:stretch>
            <a:fillRect/>
          </a:stretch>
        </p:blipFill>
        <p:spPr bwMode="auto">
          <a:xfrm>
            <a:off x="5231904" y="108000"/>
            <a:ext cx="5268094" cy="904096"/>
          </a:xfrm>
          <a:prstGeom prst="rect">
            <a:avLst/>
          </a:prstGeom>
          <a:noFill/>
        </p:spPr>
      </p:pic>
      <p:pic>
        <p:nvPicPr>
          <p:cNvPr id="44038" name="Picture 6" descr="http://www.makeithome.nl/uploads/images/Partners/ga_nu_naar_webshop.png">
            <a:hlinkClick r:id="rId4" action="ppaction://hlinksldjump"/>
          </p:cNvPr>
          <p:cNvPicPr>
            <a:picLocks noChangeAspect="1" noChangeArrowheads="1"/>
          </p:cNvPicPr>
          <p:nvPr/>
        </p:nvPicPr>
        <p:blipFill>
          <a:blip r:embed="rId5" cstate="print"/>
          <a:srcRect/>
          <a:stretch>
            <a:fillRect/>
          </a:stretch>
        </p:blipFill>
        <p:spPr bwMode="auto">
          <a:xfrm>
            <a:off x="8706958" y="5713801"/>
            <a:ext cx="1961043" cy="836712"/>
          </a:xfrm>
          <a:prstGeom prst="rect">
            <a:avLst/>
          </a:prstGeom>
          <a:noFill/>
        </p:spPr>
      </p:pic>
      <p:sp>
        <p:nvSpPr>
          <p:cNvPr id="2" name="Rechthoek 1"/>
          <p:cNvSpPr/>
          <p:nvPr/>
        </p:nvSpPr>
        <p:spPr>
          <a:xfrm>
            <a:off x="5231904" y="4149080"/>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PIJL-RECHTS 3"/>
          <p:cNvSpPr/>
          <p:nvPr/>
        </p:nvSpPr>
        <p:spPr>
          <a:xfrm>
            <a:off x="1919536" y="4149080"/>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1665447" y="5713802"/>
            <a:ext cx="7132915" cy="830997"/>
          </a:xfrm>
          <a:prstGeom prst="rect">
            <a:avLst/>
          </a:prstGeom>
          <a:noFill/>
        </p:spPr>
        <p:txBody>
          <a:bodyPr wrap="none" rtlCol="0">
            <a:spAutoFit/>
          </a:bodyPr>
          <a:lstStyle/>
          <a:p>
            <a:pPr marL="342900" indent="-342900">
              <a:buFont typeface="+mj-lt"/>
              <a:buAutoNum type="alphaLcPeriod"/>
            </a:pPr>
            <a:r>
              <a:rPr lang="nl-NL" sz="2400" dirty="0"/>
              <a:t>Bereken de totale prijs van het krediet.</a:t>
            </a:r>
          </a:p>
          <a:p>
            <a:pPr marL="342900" indent="-342900">
              <a:buFont typeface="+mj-lt"/>
              <a:buAutoNum type="alphaLcPeriod"/>
            </a:pPr>
            <a:r>
              <a:rPr lang="nl-NL" sz="2400" dirty="0"/>
              <a:t>Betaal je meer of minder rente bij de Wehkamp?</a:t>
            </a:r>
          </a:p>
        </p:txBody>
      </p:sp>
      <p:sp>
        <p:nvSpPr>
          <p:cNvPr id="3" name="Rechthoek 2"/>
          <p:cNvSpPr/>
          <p:nvPr/>
        </p:nvSpPr>
        <p:spPr>
          <a:xfrm>
            <a:off x="4512000" y="4068000"/>
            <a:ext cx="1800200" cy="50405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867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328" y="260649"/>
            <a:ext cx="1020750" cy="691133"/>
          </a:xfrm>
          <a:prstGeom prst="rect">
            <a:avLst/>
          </a:prstGeom>
        </p:spPr>
      </p:pic>
      <p:sp>
        <p:nvSpPr>
          <p:cNvPr id="4" name="Tekstvak 3"/>
          <p:cNvSpPr txBox="1"/>
          <p:nvPr/>
        </p:nvSpPr>
        <p:spPr>
          <a:xfrm>
            <a:off x="1889984" y="1903229"/>
            <a:ext cx="3010761" cy="830997"/>
          </a:xfrm>
          <a:prstGeom prst="rect">
            <a:avLst/>
          </a:prstGeom>
          <a:noFill/>
        </p:spPr>
        <p:txBody>
          <a:bodyPr wrap="none" rtlCol="0">
            <a:spAutoFit/>
          </a:bodyPr>
          <a:lstStyle/>
          <a:p>
            <a:r>
              <a:rPr lang="nl-NL" sz="2400" dirty="0"/>
              <a:t>Schadeverzekering</a:t>
            </a:r>
          </a:p>
          <a:p>
            <a:r>
              <a:rPr lang="nl-NL" sz="2400" dirty="0"/>
              <a:t>Sommenverzekering</a:t>
            </a:r>
          </a:p>
        </p:txBody>
      </p:sp>
      <p:sp>
        <p:nvSpPr>
          <p:cNvPr id="8" name="Tekstvak 7"/>
          <p:cNvSpPr txBox="1"/>
          <p:nvPr/>
        </p:nvSpPr>
        <p:spPr>
          <a:xfrm>
            <a:off x="5231904" y="1916833"/>
            <a:ext cx="5082482" cy="830997"/>
          </a:xfrm>
          <a:prstGeom prst="rect">
            <a:avLst/>
          </a:prstGeom>
          <a:noFill/>
        </p:spPr>
        <p:txBody>
          <a:bodyPr wrap="none" rtlCol="0">
            <a:spAutoFit/>
          </a:bodyPr>
          <a:lstStyle/>
          <a:p>
            <a:r>
              <a:rPr lang="nl-NL" sz="2400" dirty="0"/>
              <a:t>Verband tussen schade en uitkering</a:t>
            </a:r>
          </a:p>
          <a:p>
            <a:r>
              <a:rPr lang="nl-NL" sz="2400" dirty="0"/>
              <a:t>Voorbeeld lijfrenteverzekering</a:t>
            </a:r>
          </a:p>
        </p:txBody>
      </p:sp>
      <p:sp>
        <p:nvSpPr>
          <p:cNvPr id="5" name="Tekstvak 4"/>
          <p:cNvSpPr txBox="1"/>
          <p:nvPr/>
        </p:nvSpPr>
        <p:spPr>
          <a:xfrm>
            <a:off x="2351584" y="1268760"/>
            <a:ext cx="5677580" cy="369332"/>
          </a:xfrm>
          <a:prstGeom prst="rect">
            <a:avLst/>
          </a:prstGeom>
          <a:noFill/>
        </p:spPr>
        <p:txBody>
          <a:bodyPr wrap="none" rtlCol="0">
            <a:spAutoFit/>
          </a:bodyPr>
          <a:lstStyle/>
          <a:p>
            <a:r>
              <a:rPr lang="nl-NL" dirty="0"/>
              <a:t>Wat kun je tegenwoordig nog steeds niet verzekeren?</a:t>
            </a:r>
          </a:p>
        </p:txBody>
      </p:sp>
      <p:sp>
        <p:nvSpPr>
          <p:cNvPr id="10" name="Tekstvak 9"/>
          <p:cNvSpPr txBox="1"/>
          <p:nvPr/>
        </p:nvSpPr>
        <p:spPr>
          <a:xfrm>
            <a:off x="2351584" y="3034380"/>
            <a:ext cx="5908412" cy="369332"/>
          </a:xfrm>
          <a:prstGeom prst="rect">
            <a:avLst/>
          </a:prstGeom>
          <a:noFill/>
        </p:spPr>
        <p:txBody>
          <a:bodyPr wrap="none" rtlCol="0">
            <a:spAutoFit/>
          </a:bodyPr>
          <a:lstStyle/>
          <a:p>
            <a:r>
              <a:rPr lang="nl-NL" dirty="0"/>
              <a:t>Wat is het onzeker voorval bij een sommenverzekering?</a:t>
            </a:r>
          </a:p>
        </p:txBody>
      </p:sp>
      <p:sp>
        <p:nvSpPr>
          <p:cNvPr id="11" name="Tekstvak 10"/>
          <p:cNvSpPr txBox="1"/>
          <p:nvPr/>
        </p:nvSpPr>
        <p:spPr>
          <a:xfrm>
            <a:off x="2376812" y="4130514"/>
            <a:ext cx="3089307" cy="2031325"/>
          </a:xfrm>
          <a:prstGeom prst="rect">
            <a:avLst/>
          </a:prstGeom>
          <a:noFill/>
        </p:spPr>
        <p:txBody>
          <a:bodyPr wrap="none" rtlCol="0">
            <a:spAutoFit/>
          </a:bodyPr>
          <a:lstStyle/>
          <a:p>
            <a:r>
              <a:rPr lang="nl-NL" dirty="0"/>
              <a:t>Premie berekenen</a:t>
            </a:r>
          </a:p>
          <a:p>
            <a:pPr marL="285750" indent="-285750">
              <a:buFontTx/>
              <a:buChar char="-"/>
            </a:pPr>
            <a:r>
              <a:rPr lang="nl-NL" dirty="0"/>
              <a:t>Risico</a:t>
            </a:r>
          </a:p>
          <a:p>
            <a:pPr marL="285750" indent="-285750">
              <a:buFontTx/>
              <a:buChar char="-"/>
            </a:pPr>
            <a:r>
              <a:rPr lang="nl-NL" dirty="0"/>
              <a:t>Bedrijfskosten</a:t>
            </a:r>
          </a:p>
          <a:p>
            <a:pPr marL="285750" indent="-285750">
              <a:buFontTx/>
              <a:buChar char="-"/>
            </a:pPr>
            <a:r>
              <a:rPr lang="nl-NL" dirty="0"/>
              <a:t>Nettowinstopslag</a:t>
            </a:r>
          </a:p>
          <a:p>
            <a:pPr marL="285750" indent="-285750">
              <a:buFontTx/>
              <a:buChar char="-"/>
            </a:pPr>
            <a:r>
              <a:rPr lang="nl-NL" dirty="0"/>
              <a:t>Premie excl. Belasting</a:t>
            </a:r>
          </a:p>
          <a:p>
            <a:pPr marL="285750" indent="-285750">
              <a:buFontTx/>
              <a:buChar char="-"/>
            </a:pPr>
            <a:r>
              <a:rPr lang="nl-NL" dirty="0" err="1"/>
              <a:t>Assurrantiebelasting</a:t>
            </a:r>
            <a:r>
              <a:rPr lang="nl-NL" dirty="0"/>
              <a:t> 21%</a:t>
            </a:r>
          </a:p>
          <a:p>
            <a:pPr marL="285750" indent="-285750">
              <a:buFontTx/>
              <a:buChar char="-"/>
            </a:pPr>
            <a:r>
              <a:rPr lang="nl-NL" dirty="0"/>
              <a:t>Premie incl. belasting</a:t>
            </a:r>
          </a:p>
        </p:txBody>
      </p:sp>
      <p:sp>
        <p:nvSpPr>
          <p:cNvPr id="13" name="Tekstvak 12"/>
          <p:cNvSpPr txBox="1"/>
          <p:nvPr/>
        </p:nvSpPr>
        <p:spPr>
          <a:xfrm>
            <a:off x="6321003" y="4130514"/>
            <a:ext cx="3877985" cy="2585323"/>
          </a:xfrm>
          <a:prstGeom prst="rect">
            <a:avLst/>
          </a:prstGeom>
          <a:noFill/>
        </p:spPr>
        <p:txBody>
          <a:bodyPr wrap="none" rtlCol="0">
            <a:spAutoFit/>
          </a:bodyPr>
          <a:lstStyle/>
          <a:p>
            <a:r>
              <a:rPr lang="nl-NL" dirty="0"/>
              <a:t>Uitkering berekenen</a:t>
            </a:r>
          </a:p>
          <a:p>
            <a:pPr marL="285750" indent="-285750">
              <a:buFontTx/>
              <a:buChar char="-"/>
            </a:pPr>
            <a:r>
              <a:rPr lang="nl-NL" dirty="0"/>
              <a:t>Gezonde waarde (G)</a:t>
            </a:r>
          </a:p>
          <a:p>
            <a:pPr marL="285750" indent="-285750">
              <a:buFontTx/>
              <a:buChar char="-"/>
            </a:pPr>
            <a:r>
              <a:rPr lang="nl-NL" dirty="0"/>
              <a:t>Verzekerde waarde (V)</a:t>
            </a:r>
          </a:p>
          <a:p>
            <a:pPr marL="285750" indent="-285750">
              <a:buFontTx/>
              <a:buChar char="-"/>
            </a:pPr>
            <a:r>
              <a:rPr lang="nl-NL" dirty="0"/>
              <a:t>Schadebedrag</a:t>
            </a:r>
          </a:p>
          <a:p>
            <a:pPr marL="285750" indent="-285750">
              <a:buFontTx/>
              <a:buChar char="-"/>
            </a:pPr>
            <a:r>
              <a:rPr lang="nl-NL" dirty="0"/>
              <a:t>Uitkering = V / G x schadebedrag</a:t>
            </a:r>
          </a:p>
          <a:p>
            <a:pPr marL="285750" indent="-285750">
              <a:buFontTx/>
              <a:buChar char="-"/>
            </a:pPr>
            <a:endParaRPr lang="nl-NL" dirty="0"/>
          </a:p>
          <a:p>
            <a:pPr marL="285750" indent="-285750">
              <a:buFontTx/>
              <a:buChar char="-"/>
            </a:pPr>
            <a:r>
              <a:rPr lang="nl-NL" dirty="0"/>
              <a:t>V/G = verzekeringsbreuk</a:t>
            </a:r>
          </a:p>
          <a:p>
            <a:pPr marL="285750" indent="-285750">
              <a:buFontTx/>
              <a:buChar char="-"/>
            </a:pPr>
            <a:r>
              <a:rPr lang="nl-NL" dirty="0"/>
              <a:t>(bij uitkering nooit groter dan 1)</a:t>
            </a:r>
          </a:p>
          <a:p>
            <a:pPr marL="285750" indent="-285750">
              <a:buFontTx/>
              <a:buChar char="-"/>
            </a:pPr>
            <a:endParaRPr lang="nl-NL" dirty="0"/>
          </a:p>
        </p:txBody>
      </p:sp>
    </p:spTree>
    <p:extLst>
      <p:ext uri="{BB962C8B-B14F-4D97-AF65-F5344CB8AC3E}">
        <p14:creationId xmlns:p14="http://schemas.microsoft.com/office/powerpoint/2010/main" val="331109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151784" y="3212977"/>
            <a:ext cx="3888432" cy="461665"/>
          </a:xfrm>
          <a:prstGeom prst="rect">
            <a:avLst/>
          </a:prstGeom>
          <a:noFill/>
        </p:spPr>
        <p:txBody>
          <a:bodyPr wrap="square" rtlCol="0">
            <a:spAutoFit/>
          </a:bodyPr>
          <a:lstStyle/>
          <a:p>
            <a:r>
              <a:rPr lang="nl-NL" sz="2400" dirty="0"/>
              <a:t>Sommenverzekering</a:t>
            </a:r>
          </a:p>
        </p:txBody>
      </p:sp>
      <p:sp>
        <p:nvSpPr>
          <p:cNvPr id="3" name="Bijschrift met afgeronde rechthoek 2"/>
          <p:cNvSpPr/>
          <p:nvPr/>
        </p:nvSpPr>
        <p:spPr>
          <a:xfrm>
            <a:off x="4367808" y="2060848"/>
            <a:ext cx="2952328" cy="864096"/>
          </a:xfrm>
          <a:prstGeom prst="wedgeRoundRectCallout">
            <a:avLst>
              <a:gd name="adj1" fmla="val -8575"/>
              <a:gd name="adj2" fmla="val 698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Arial" panose="020B0604020202020204" pitchFamily="34" charset="0"/>
                <a:cs typeface="Arial" panose="020B0604020202020204" pitchFamily="34" charset="0"/>
              </a:rPr>
              <a:t>Verzekeraar</a:t>
            </a:r>
          </a:p>
        </p:txBody>
      </p:sp>
      <p:sp>
        <p:nvSpPr>
          <p:cNvPr id="4" name="Bijschrift met afgeronde rechthoek 3"/>
          <p:cNvSpPr/>
          <p:nvPr/>
        </p:nvSpPr>
        <p:spPr>
          <a:xfrm>
            <a:off x="6096000" y="4650164"/>
            <a:ext cx="2952328" cy="864096"/>
          </a:xfrm>
          <a:prstGeom prst="wedgeRoundRectCallout">
            <a:avLst>
              <a:gd name="adj1" fmla="val -42788"/>
              <a:gd name="adj2" fmla="val -1454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Arial" panose="020B0604020202020204" pitchFamily="34" charset="0"/>
                <a:cs typeface="Arial" panose="020B0604020202020204" pitchFamily="34" charset="0"/>
              </a:rPr>
              <a:t>Verzekeringnemer</a:t>
            </a:r>
          </a:p>
        </p:txBody>
      </p:sp>
      <p:sp>
        <p:nvSpPr>
          <p:cNvPr id="5" name="Bijschrift met afgeronde rechthoek 4"/>
          <p:cNvSpPr/>
          <p:nvPr/>
        </p:nvSpPr>
        <p:spPr>
          <a:xfrm>
            <a:off x="7536160" y="3011760"/>
            <a:ext cx="2160240" cy="864096"/>
          </a:xfrm>
          <a:prstGeom prst="wedgeRoundRectCallout">
            <a:avLst>
              <a:gd name="adj1" fmla="val -67146"/>
              <a:gd name="adj2" fmla="val 83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Arial" panose="020B0604020202020204" pitchFamily="34" charset="0"/>
                <a:cs typeface="Arial" panose="020B0604020202020204" pitchFamily="34" charset="0"/>
              </a:rPr>
              <a:t>Begunstigde</a:t>
            </a:r>
          </a:p>
        </p:txBody>
      </p:sp>
      <p:sp>
        <p:nvSpPr>
          <p:cNvPr id="6" name="Bijschrift met afgeronde rechthoek 5"/>
          <p:cNvSpPr/>
          <p:nvPr/>
        </p:nvSpPr>
        <p:spPr>
          <a:xfrm>
            <a:off x="1847528" y="3011760"/>
            <a:ext cx="2099303" cy="864096"/>
          </a:xfrm>
          <a:prstGeom prst="wedgeRoundRectCallout">
            <a:avLst>
              <a:gd name="adj1" fmla="val 58280"/>
              <a:gd name="adj2" fmla="val 46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Arial" panose="020B0604020202020204" pitchFamily="34" charset="0"/>
                <a:cs typeface="Arial" panose="020B0604020202020204" pitchFamily="34" charset="0"/>
              </a:rPr>
              <a:t>Verzekerde</a:t>
            </a:r>
          </a:p>
        </p:txBody>
      </p:sp>
      <p:sp>
        <p:nvSpPr>
          <p:cNvPr id="7" name="Bijschrift met afgeronde rechthoek 6"/>
          <p:cNvSpPr/>
          <p:nvPr/>
        </p:nvSpPr>
        <p:spPr>
          <a:xfrm>
            <a:off x="1991544" y="4653136"/>
            <a:ext cx="2952328" cy="864096"/>
          </a:xfrm>
          <a:prstGeom prst="wedgeRoundRectCallout">
            <a:avLst>
              <a:gd name="adj1" fmla="val 56971"/>
              <a:gd name="adj2" fmla="val -1589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Arial" panose="020B0604020202020204" pitchFamily="34" charset="0"/>
                <a:cs typeface="Arial" panose="020B0604020202020204" pitchFamily="34" charset="0"/>
              </a:rPr>
              <a:t>Premiebetaler</a:t>
            </a:r>
          </a:p>
        </p:txBody>
      </p:sp>
      <p:sp>
        <p:nvSpPr>
          <p:cNvPr id="8" name="Bijschrift met afgeronde rechthoek 7"/>
          <p:cNvSpPr/>
          <p:nvPr/>
        </p:nvSpPr>
        <p:spPr>
          <a:xfrm>
            <a:off x="8472264" y="5856520"/>
            <a:ext cx="2952328" cy="864096"/>
          </a:xfrm>
          <a:prstGeom prst="wedgeRoundRectCallout">
            <a:avLst>
              <a:gd name="adj1" fmla="val -43148"/>
              <a:gd name="adj2" fmla="val -80236"/>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rgbClr val="C00000"/>
                </a:solidFill>
                <a:latin typeface="Arial" panose="020B0604020202020204" pitchFamily="34" charset="0"/>
                <a:cs typeface="Arial" panose="020B0604020202020204" pitchFamily="34" charset="0"/>
              </a:rPr>
              <a:t>Gaat de overeenkomst aan</a:t>
            </a:r>
          </a:p>
        </p:txBody>
      </p:sp>
      <p:sp>
        <p:nvSpPr>
          <p:cNvPr id="9" name="Bijschrift met afgeronde rechthoek 8"/>
          <p:cNvSpPr/>
          <p:nvPr/>
        </p:nvSpPr>
        <p:spPr>
          <a:xfrm>
            <a:off x="515380" y="1658417"/>
            <a:ext cx="2952328" cy="864096"/>
          </a:xfrm>
          <a:prstGeom prst="wedgeRoundRectCallout">
            <a:avLst>
              <a:gd name="adj1" fmla="val 32842"/>
              <a:gd name="adj2" fmla="val 93262"/>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rgbClr val="C00000"/>
                </a:solidFill>
                <a:latin typeface="Arial" panose="020B0604020202020204" pitchFamily="34" charset="0"/>
                <a:cs typeface="Arial" panose="020B0604020202020204" pitchFamily="34" charset="0"/>
              </a:rPr>
              <a:t>Persoon die verzekerd is</a:t>
            </a:r>
          </a:p>
        </p:txBody>
      </p:sp>
      <p:sp>
        <p:nvSpPr>
          <p:cNvPr id="10" name="Bijschrift met afgeronde rechthoek 9"/>
          <p:cNvSpPr/>
          <p:nvPr/>
        </p:nvSpPr>
        <p:spPr>
          <a:xfrm>
            <a:off x="5695870" y="188640"/>
            <a:ext cx="4000529" cy="1261658"/>
          </a:xfrm>
          <a:prstGeom prst="wedgeRoundRectCallout">
            <a:avLst>
              <a:gd name="adj1" fmla="val -38888"/>
              <a:gd name="adj2" fmla="val 92791"/>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rgbClr val="C00000"/>
                </a:solidFill>
                <a:latin typeface="Arial" panose="020B0604020202020204" pitchFamily="34" charset="0"/>
                <a:cs typeface="Arial" panose="020B0604020202020204" pitchFamily="34" charset="0"/>
              </a:rPr>
              <a:t>Neemt het risico op zich om uit te keren bij onzekere gebeurtenis.</a:t>
            </a:r>
          </a:p>
        </p:txBody>
      </p:sp>
      <p:sp>
        <p:nvSpPr>
          <p:cNvPr id="11" name="Bijschrift met afgeronde rechthoek 10"/>
          <p:cNvSpPr/>
          <p:nvPr/>
        </p:nvSpPr>
        <p:spPr>
          <a:xfrm>
            <a:off x="8472264" y="1792558"/>
            <a:ext cx="3168352" cy="864096"/>
          </a:xfrm>
          <a:prstGeom prst="wedgeRoundRectCallout">
            <a:avLst>
              <a:gd name="adj1" fmla="val -42068"/>
              <a:gd name="adj2" fmla="val 80957"/>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rgbClr val="C00000"/>
                </a:solidFill>
                <a:latin typeface="Arial" panose="020B0604020202020204" pitchFamily="34" charset="0"/>
                <a:cs typeface="Arial" panose="020B0604020202020204" pitchFamily="34" charset="0"/>
              </a:rPr>
              <a:t>Degene die recht heeft op de uitkering</a:t>
            </a:r>
          </a:p>
        </p:txBody>
      </p:sp>
    </p:spTree>
    <p:extLst>
      <p:ext uri="{BB962C8B-B14F-4D97-AF65-F5344CB8AC3E}">
        <p14:creationId xmlns:p14="http://schemas.microsoft.com/office/powerpoint/2010/main" val="259958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140619" y="3212975"/>
            <a:ext cx="3888432" cy="461665"/>
          </a:xfrm>
          <a:prstGeom prst="rect">
            <a:avLst/>
          </a:prstGeom>
          <a:noFill/>
        </p:spPr>
        <p:txBody>
          <a:bodyPr wrap="square" rtlCol="0">
            <a:spAutoFit/>
          </a:bodyPr>
          <a:lstStyle/>
          <a:p>
            <a:r>
              <a:rPr lang="nl-NL" sz="2400" dirty="0"/>
              <a:t>Compagnonsverzekering</a:t>
            </a:r>
          </a:p>
        </p:txBody>
      </p:sp>
      <p:sp>
        <p:nvSpPr>
          <p:cNvPr id="3" name="Bijschrift met afgeronde rechthoek 2"/>
          <p:cNvSpPr/>
          <p:nvPr/>
        </p:nvSpPr>
        <p:spPr>
          <a:xfrm>
            <a:off x="4367808" y="2060848"/>
            <a:ext cx="2952328" cy="864096"/>
          </a:xfrm>
          <a:prstGeom prst="wedgeRoundRectCallout">
            <a:avLst>
              <a:gd name="adj1" fmla="val -8575"/>
              <a:gd name="adj2" fmla="val 698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Arial" panose="020B0604020202020204" pitchFamily="34" charset="0"/>
                <a:cs typeface="Arial" panose="020B0604020202020204" pitchFamily="34" charset="0"/>
              </a:rPr>
              <a:t>Verzekeraar</a:t>
            </a:r>
          </a:p>
        </p:txBody>
      </p:sp>
      <p:sp>
        <p:nvSpPr>
          <p:cNvPr id="4" name="Bijschrift met afgeronde rechthoek 3"/>
          <p:cNvSpPr/>
          <p:nvPr/>
        </p:nvSpPr>
        <p:spPr>
          <a:xfrm>
            <a:off x="6096000" y="4650164"/>
            <a:ext cx="2952328" cy="864096"/>
          </a:xfrm>
          <a:prstGeom prst="wedgeRoundRectCallout">
            <a:avLst>
              <a:gd name="adj1" fmla="val -42788"/>
              <a:gd name="adj2" fmla="val -1454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Arial" panose="020B0604020202020204" pitchFamily="34" charset="0"/>
                <a:cs typeface="Arial" panose="020B0604020202020204" pitchFamily="34" charset="0"/>
              </a:rPr>
              <a:t>Verzekeringnemer</a:t>
            </a:r>
          </a:p>
        </p:txBody>
      </p:sp>
      <p:sp>
        <p:nvSpPr>
          <p:cNvPr id="5" name="Bijschrift met afgeronde rechthoek 4"/>
          <p:cNvSpPr/>
          <p:nvPr/>
        </p:nvSpPr>
        <p:spPr>
          <a:xfrm>
            <a:off x="8222840" y="3033246"/>
            <a:ext cx="2160240" cy="864096"/>
          </a:xfrm>
          <a:prstGeom prst="wedgeRoundRectCallout">
            <a:avLst>
              <a:gd name="adj1" fmla="val -67146"/>
              <a:gd name="adj2" fmla="val 83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Arial" panose="020B0604020202020204" pitchFamily="34" charset="0"/>
                <a:cs typeface="Arial" panose="020B0604020202020204" pitchFamily="34" charset="0"/>
              </a:rPr>
              <a:t>Begunstigde</a:t>
            </a:r>
          </a:p>
        </p:txBody>
      </p:sp>
      <p:sp>
        <p:nvSpPr>
          <p:cNvPr id="6" name="Bijschrift met afgeronde rechthoek 5"/>
          <p:cNvSpPr/>
          <p:nvPr/>
        </p:nvSpPr>
        <p:spPr>
          <a:xfrm>
            <a:off x="1847528" y="3011760"/>
            <a:ext cx="2099303" cy="864096"/>
          </a:xfrm>
          <a:prstGeom prst="wedgeRoundRectCallout">
            <a:avLst>
              <a:gd name="adj1" fmla="val 58280"/>
              <a:gd name="adj2" fmla="val 46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Arial" panose="020B0604020202020204" pitchFamily="34" charset="0"/>
                <a:cs typeface="Arial" panose="020B0604020202020204" pitchFamily="34" charset="0"/>
              </a:rPr>
              <a:t>Verzekerde</a:t>
            </a:r>
          </a:p>
        </p:txBody>
      </p:sp>
      <p:sp>
        <p:nvSpPr>
          <p:cNvPr id="7" name="Bijschrift met afgeronde rechthoek 6"/>
          <p:cNvSpPr/>
          <p:nvPr/>
        </p:nvSpPr>
        <p:spPr>
          <a:xfrm>
            <a:off x="1991544" y="4653136"/>
            <a:ext cx="2952328" cy="864096"/>
          </a:xfrm>
          <a:prstGeom prst="wedgeRoundRectCallout">
            <a:avLst>
              <a:gd name="adj1" fmla="val 56971"/>
              <a:gd name="adj2" fmla="val -1589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Arial" panose="020B0604020202020204" pitchFamily="34" charset="0"/>
                <a:cs typeface="Arial" panose="020B0604020202020204" pitchFamily="34" charset="0"/>
              </a:rPr>
              <a:t>Premiebetaler</a:t>
            </a:r>
          </a:p>
        </p:txBody>
      </p:sp>
      <p:sp>
        <p:nvSpPr>
          <p:cNvPr id="8" name="Bijschrift met afgeronde rechthoek 7"/>
          <p:cNvSpPr/>
          <p:nvPr/>
        </p:nvSpPr>
        <p:spPr>
          <a:xfrm>
            <a:off x="8472264" y="5856520"/>
            <a:ext cx="2952328" cy="864096"/>
          </a:xfrm>
          <a:prstGeom prst="wedgeRoundRectCallout">
            <a:avLst>
              <a:gd name="adj1" fmla="val -43148"/>
              <a:gd name="adj2" fmla="val -80236"/>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rgbClr val="C00000"/>
                </a:solidFill>
                <a:latin typeface="Arial" panose="020B0604020202020204" pitchFamily="34" charset="0"/>
                <a:cs typeface="Arial" panose="020B0604020202020204" pitchFamily="34" charset="0"/>
              </a:rPr>
              <a:t>Firmanten</a:t>
            </a:r>
          </a:p>
        </p:txBody>
      </p:sp>
      <p:sp>
        <p:nvSpPr>
          <p:cNvPr id="9" name="Bijschrift met afgeronde rechthoek 8"/>
          <p:cNvSpPr/>
          <p:nvPr/>
        </p:nvSpPr>
        <p:spPr>
          <a:xfrm>
            <a:off x="243498" y="2038030"/>
            <a:ext cx="2952328" cy="533673"/>
          </a:xfrm>
          <a:prstGeom prst="wedgeRoundRectCallout">
            <a:avLst>
              <a:gd name="adj1" fmla="val 36083"/>
              <a:gd name="adj2" fmla="val 105216"/>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rgbClr val="C00000"/>
                </a:solidFill>
                <a:latin typeface="Arial" panose="020B0604020202020204" pitchFamily="34" charset="0"/>
                <a:cs typeface="Arial" panose="020B0604020202020204" pitchFamily="34" charset="0"/>
              </a:rPr>
              <a:t>Medefirmant</a:t>
            </a:r>
          </a:p>
        </p:txBody>
      </p:sp>
      <p:sp>
        <p:nvSpPr>
          <p:cNvPr id="11" name="Bijschrift met afgeronde rechthoek 10"/>
          <p:cNvSpPr/>
          <p:nvPr/>
        </p:nvSpPr>
        <p:spPr>
          <a:xfrm>
            <a:off x="8492118" y="1681389"/>
            <a:ext cx="3168352" cy="864096"/>
          </a:xfrm>
          <a:prstGeom prst="wedgeRoundRectCallout">
            <a:avLst>
              <a:gd name="adj1" fmla="val -34031"/>
              <a:gd name="adj2" fmla="val 90334"/>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rgbClr val="C00000"/>
                </a:solidFill>
                <a:latin typeface="Arial" panose="020B0604020202020204" pitchFamily="34" charset="0"/>
                <a:cs typeface="Arial" panose="020B0604020202020204" pitchFamily="34" charset="0"/>
              </a:rPr>
              <a:t>Erfgenamen van de overleden vennoot</a:t>
            </a:r>
          </a:p>
        </p:txBody>
      </p:sp>
      <p:pic>
        <p:nvPicPr>
          <p:cNvPr id="12" name="Afbeelding 11"/>
          <p:cNvPicPr>
            <a:picLocks noChangeAspect="1"/>
          </p:cNvPicPr>
          <p:nvPr/>
        </p:nvPicPr>
        <p:blipFill>
          <a:blip r:embed="rId2"/>
          <a:stretch>
            <a:fillRect/>
          </a:stretch>
        </p:blipFill>
        <p:spPr>
          <a:xfrm>
            <a:off x="4453111" y="91819"/>
            <a:ext cx="2867025" cy="1781175"/>
          </a:xfrm>
          <a:prstGeom prst="rect">
            <a:avLst/>
          </a:prstGeom>
        </p:spPr>
      </p:pic>
      <p:sp>
        <p:nvSpPr>
          <p:cNvPr id="13" name="Bijschrift met afgeronde rechthoek 12"/>
          <p:cNvSpPr/>
          <p:nvPr/>
        </p:nvSpPr>
        <p:spPr>
          <a:xfrm>
            <a:off x="767408" y="5859780"/>
            <a:ext cx="2952328" cy="864096"/>
          </a:xfrm>
          <a:prstGeom prst="wedgeRoundRectCallout">
            <a:avLst>
              <a:gd name="adj1" fmla="val 25279"/>
              <a:gd name="adj2" fmla="val -83927"/>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rgbClr val="C00000"/>
                </a:solidFill>
                <a:latin typeface="Arial" panose="020B0604020202020204" pitchFamily="34" charset="0"/>
                <a:cs typeface="Arial" panose="020B0604020202020204" pitchFamily="34" charset="0"/>
              </a:rPr>
              <a:t>Firmanten</a:t>
            </a:r>
          </a:p>
        </p:txBody>
      </p:sp>
    </p:spTree>
    <p:extLst>
      <p:ext uri="{BB962C8B-B14F-4D97-AF65-F5344CB8AC3E}">
        <p14:creationId xmlns:p14="http://schemas.microsoft.com/office/powerpoint/2010/main" val="244772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453111" y="3181872"/>
            <a:ext cx="3888432" cy="461665"/>
          </a:xfrm>
          <a:prstGeom prst="rect">
            <a:avLst/>
          </a:prstGeom>
          <a:noFill/>
        </p:spPr>
        <p:txBody>
          <a:bodyPr wrap="square" rtlCol="0">
            <a:spAutoFit/>
          </a:bodyPr>
          <a:lstStyle/>
          <a:p>
            <a:r>
              <a:rPr lang="nl-NL" sz="2400" dirty="0"/>
              <a:t>Pensioenverzekering</a:t>
            </a:r>
          </a:p>
        </p:txBody>
      </p:sp>
      <p:sp>
        <p:nvSpPr>
          <p:cNvPr id="3" name="Bijschrift met afgeronde rechthoek 2"/>
          <p:cNvSpPr/>
          <p:nvPr/>
        </p:nvSpPr>
        <p:spPr>
          <a:xfrm>
            <a:off x="4367808" y="2060848"/>
            <a:ext cx="2952328" cy="864096"/>
          </a:xfrm>
          <a:prstGeom prst="wedgeRoundRectCallout">
            <a:avLst>
              <a:gd name="adj1" fmla="val -8575"/>
              <a:gd name="adj2" fmla="val 698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Arial" panose="020B0604020202020204" pitchFamily="34" charset="0"/>
                <a:cs typeface="Arial" panose="020B0604020202020204" pitchFamily="34" charset="0"/>
              </a:rPr>
              <a:t>Verzekeraar</a:t>
            </a:r>
          </a:p>
        </p:txBody>
      </p:sp>
      <p:sp>
        <p:nvSpPr>
          <p:cNvPr id="4" name="Bijschrift met afgeronde rechthoek 3"/>
          <p:cNvSpPr/>
          <p:nvPr/>
        </p:nvSpPr>
        <p:spPr>
          <a:xfrm>
            <a:off x="6096000" y="4650164"/>
            <a:ext cx="2952328" cy="864096"/>
          </a:xfrm>
          <a:prstGeom prst="wedgeRoundRectCallout">
            <a:avLst>
              <a:gd name="adj1" fmla="val -42788"/>
              <a:gd name="adj2" fmla="val -1454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Arial" panose="020B0604020202020204" pitchFamily="34" charset="0"/>
                <a:cs typeface="Arial" panose="020B0604020202020204" pitchFamily="34" charset="0"/>
              </a:rPr>
              <a:t>Verzekeringnemer</a:t>
            </a:r>
          </a:p>
        </p:txBody>
      </p:sp>
      <p:sp>
        <p:nvSpPr>
          <p:cNvPr id="5" name="Bijschrift met afgeronde rechthoek 4"/>
          <p:cNvSpPr/>
          <p:nvPr/>
        </p:nvSpPr>
        <p:spPr>
          <a:xfrm>
            <a:off x="8222840" y="3033246"/>
            <a:ext cx="2160240" cy="864096"/>
          </a:xfrm>
          <a:prstGeom prst="wedgeRoundRectCallout">
            <a:avLst>
              <a:gd name="adj1" fmla="val -67146"/>
              <a:gd name="adj2" fmla="val 83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Arial" panose="020B0604020202020204" pitchFamily="34" charset="0"/>
                <a:cs typeface="Arial" panose="020B0604020202020204" pitchFamily="34" charset="0"/>
              </a:rPr>
              <a:t>Begunstigde</a:t>
            </a:r>
          </a:p>
        </p:txBody>
      </p:sp>
      <p:sp>
        <p:nvSpPr>
          <p:cNvPr id="6" name="Bijschrift met afgeronde rechthoek 5"/>
          <p:cNvSpPr/>
          <p:nvPr/>
        </p:nvSpPr>
        <p:spPr>
          <a:xfrm>
            <a:off x="1847528" y="3011760"/>
            <a:ext cx="2099303" cy="864096"/>
          </a:xfrm>
          <a:prstGeom prst="wedgeRoundRectCallout">
            <a:avLst>
              <a:gd name="adj1" fmla="val 58280"/>
              <a:gd name="adj2" fmla="val 46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Arial" panose="020B0604020202020204" pitchFamily="34" charset="0"/>
                <a:cs typeface="Arial" panose="020B0604020202020204" pitchFamily="34" charset="0"/>
              </a:rPr>
              <a:t>Verzekerde</a:t>
            </a:r>
          </a:p>
        </p:txBody>
      </p:sp>
      <p:sp>
        <p:nvSpPr>
          <p:cNvPr id="7" name="Bijschrift met afgeronde rechthoek 6"/>
          <p:cNvSpPr/>
          <p:nvPr/>
        </p:nvSpPr>
        <p:spPr>
          <a:xfrm>
            <a:off x="1991544" y="4653136"/>
            <a:ext cx="2952328" cy="864096"/>
          </a:xfrm>
          <a:prstGeom prst="wedgeRoundRectCallout">
            <a:avLst>
              <a:gd name="adj1" fmla="val 56971"/>
              <a:gd name="adj2" fmla="val -1589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Arial" panose="020B0604020202020204" pitchFamily="34" charset="0"/>
                <a:cs typeface="Arial" panose="020B0604020202020204" pitchFamily="34" charset="0"/>
              </a:rPr>
              <a:t>Premiebetaler</a:t>
            </a:r>
          </a:p>
        </p:txBody>
      </p:sp>
      <p:sp>
        <p:nvSpPr>
          <p:cNvPr id="8" name="Bijschrift met afgeronde rechthoek 7"/>
          <p:cNvSpPr/>
          <p:nvPr/>
        </p:nvSpPr>
        <p:spPr>
          <a:xfrm>
            <a:off x="8472264" y="5856520"/>
            <a:ext cx="2952328" cy="864096"/>
          </a:xfrm>
          <a:prstGeom prst="wedgeRoundRectCallout">
            <a:avLst>
              <a:gd name="adj1" fmla="val -43148"/>
              <a:gd name="adj2" fmla="val -80236"/>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rgbClr val="C00000"/>
                </a:solidFill>
                <a:latin typeface="Arial" panose="020B0604020202020204" pitchFamily="34" charset="0"/>
                <a:cs typeface="Arial" panose="020B0604020202020204" pitchFamily="34" charset="0"/>
              </a:rPr>
              <a:t>Werkgever</a:t>
            </a:r>
          </a:p>
        </p:txBody>
      </p:sp>
      <p:sp>
        <p:nvSpPr>
          <p:cNvPr id="9" name="Bijschrift met afgeronde rechthoek 8"/>
          <p:cNvSpPr/>
          <p:nvPr/>
        </p:nvSpPr>
        <p:spPr>
          <a:xfrm>
            <a:off x="243498" y="2038030"/>
            <a:ext cx="2952328" cy="533673"/>
          </a:xfrm>
          <a:prstGeom prst="wedgeRoundRectCallout">
            <a:avLst>
              <a:gd name="adj1" fmla="val 36083"/>
              <a:gd name="adj2" fmla="val 105216"/>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rgbClr val="C00000"/>
                </a:solidFill>
                <a:latin typeface="Arial" panose="020B0604020202020204" pitchFamily="34" charset="0"/>
                <a:cs typeface="Arial" panose="020B0604020202020204" pitchFamily="34" charset="0"/>
              </a:rPr>
              <a:t>Werknemer</a:t>
            </a:r>
          </a:p>
        </p:txBody>
      </p:sp>
      <p:sp>
        <p:nvSpPr>
          <p:cNvPr id="11" name="Bijschrift met afgeronde rechthoek 10"/>
          <p:cNvSpPr/>
          <p:nvPr/>
        </p:nvSpPr>
        <p:spPr>
          <a:xfrm>
            <a:off x="8492118" y="1681389"/>
            <a:ext cx="3168352" cy="864096"/>
          </a:xfrm>
          <a:prstGeom prst="wedgeRoundRectCallout">
            <a:avLst>
              <a:gd name="adj1" fmla="val -34031"/>
              <a:gd name="adj2" fmla="val 90334"/>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rgbClr val="C00000"/>
                </a:solidFill>
                <a:latin typeface="Arial" panose="020B0604020202020204" pitchFamily="34" charset="0"/>
                <a:cs typeface="Arial" panose="020B0604020202020204" pitchFamily="34" charset="0"/>
              </a:rPr>
              <a:t>Werknemer</a:t>
            </a:r>
          </a:p>
        </p:txBody>
      </p:sp>
      <p:sp>
        <p:nvSpPr>
          <p:cNvPr id="13" name="Bijschrift met afgeronde rechthoek 12"/>
          <p:cNvSpPr/>
          <p:nvPr/>
        </p:nvSpPr>
        <p:spPr>
          <a:xfrm>
            <a:off x="767408" y="5859780"/>
            <a:ext cx="2952328" cy="864096"/>
          </a:xfrm>
          <a:prstGeom prst="wedgeRoundRectCallout">
            <a:avLst>
              <a:gd name="adj1" fmla="val 25279"/>
              <a:gd name="adj2" fmla="val -83927"/>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rgbClr val="C00000"/>
                </a:solidFill>
                <a:latin typeface="Arial" panose="020B0604020202020204" pitchFamily="34" charset="0"/>
                <a:cs typeface="Arial" panose="020B0604020202020204" pitchFamily="34" charset="0"/>
              </a:rPr>
              <a:t>Werkgever / werknemer</a:t>
            </a:r>
          </a:p>
        </p:txBody>
      </p:sp>
      <p:pic>
        <p:nvPicPr>
          <p:cNvPr id="10" name="Afbeelding 9"/>
          <p:cNvPicPr>
            <a:picLocks noChangeAspect="1"/>
          </p:cNvPicPr>
          <p:nvPr/>
        </p:nvPicPr>
        <p:blipFill>
          <a:blip r:embed="rId2"/>
          <a:stretch>
            <a:fillRect/>
          </a:stretch>
        </p:blipFill>
        <p:spPr>
          <a:xfrm>
            <a:off x="4200902" y="757810"/>
            <a:ext cx="3705225" cy="1228725"/>
          </a:xfrm>
          <a:prstGeom prst="rect">
            <a:avLst/>
          </a:prstGeom>
        </p:spPr>
      </p:pic>
    </p:spTree>
    <p:extLst>
      <p:ext uri="{BB962C8B-B14F-4D97-AF65-F5344CB8AC3E}">
        <p14:creationId xmlns:p14="http://schemas.microsoft.com/office/powerpoint/2010/main" val="419680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23392" y="764704"/>
            <a:ext cx="11089232" cy="4524315"/>
          </a:xfrm>
          <a:prstGeom prst="rect">
            <a:avLst/>
          </a:prstGeom>
          <a:noFill/>
        </p:spPr>
        <p:txBody>
          <a:bodyPr wrap="square" rtlCol="0">
            <a:spAutoFit/>
          </a:bodyPr>
          <a:lstStyle/>
          <a:p>
            <a:r>
              <a:rPr lang="nl-NL" dirty="0"/>
              <a:t>Joris, de zoon van dhr. Jansen, heeft een eigen polis afgesloten bij verzekeringsmaatschappij X. Hij verlaat het ouderlijk huis en gaat trouwen met zijn vriendin Sanne. Sanne is meeverzekerd onder deze overeenkomst. Meneer Jansen besluit in het eerste jaar de premie van de verzekering te betalen. Twee maanden later laat Sanne per ongeluk haar telefoon in de wc vallen. Ze meldt dit bij verzekeringsmaatschappij X.</a:t>
            </a:r>
          </a:p>
          <a:p>
            <a:endParaRPr lang="nl-NL" dirty="0"/>
          </a:p>
          <a:p>
            <a:r>
              <a:rPr lang="nl-NL" dirty="0"/>
              <a:t>Wie is wie?</a:t>
            </a:r>
          </a:p>
          <a:p>
            <a:endParaRPr lang="nl-NL" dirty="0"/>
          </a:p>
          <a:p>
            <a:endParaRPr lang="nl-NL" dirty="0"/>
          </a:p>
          <a:p>
            <a:r>
              <a:rPr lang="nl-NL" dirty="0"/>
              <a:t>De verzekeraar		 	Meneer Janssen</a:t>
            </a:r>
          </a:p>
          <a:p>
            <a:endParaRPr lang="nl-NL" dirty="0"/>
          </a:p>
          <a:p>
            <a:r>
              <a:rPr lang="nl-NL" dirty="0"/>
              <a:t>De premiebetaler			Joris		</a:t>
            </a:r>
          </a:p>
          <a:p>
            <a:endParaRPr lang="nl-NL" dirty="0"/>
          </a:p>
          <a:p>
            <a:r>
              <a:rPr lang="nl-NL" dirty="0"/>
              <a:t>De verzekeringnemer		 Verzekeringsmaatschappij X</a:t>
            </a:r>
          </a:p>
          <a:p>
            <a:r>
              <a:rPr lang="nl-NL" dirty="0"/>
              <a:t>				</a:t>
            </a:r>
          </a:p>
          <a:p>
            <a:r>
              <a:rPr lang="nl-NL" dirty="0"/>
              <a:t>De begunstigde		 	Sanne</a:t>
            </a:r>
          </a:p>
        </p:txBody>
      </p:sp>
      <p:cxnSp>
        <p:nvCxnSpPr>
          <p:cNvPr id="4" name="Rechte verbindingslijn 3"/>
          <p:cNvCxnSpPr/>
          <p:nvPr/>
        </p:nvCxnSpPr>
        <p:spPr>
          <a:xfrm>
            <a:off x="2495600" y="3501008"/>
            <a:ext cx="1872208"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Rechte verbindingslijn 4"/>
          <p:cNvCxnSpPr/>
          <p:nvPr/>
        </p:nvCxnSpPr>
        <p:spPr>
          <a:xfrm flipV="1">
            <a:off x="2999656" y="4149080"/>
            <a:ext cx="1224136" cy="385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flipV="1">
            <a:off x="2711624" y="3501008"/>
            <a:ext cx="1584176" cy="4769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2423592" y="5085184"/>
            <a:ext cx="1800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37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6023992" y="636950"/>
            <a:ext cx="5736332" cy="4552963"/>
          </a:xfrm>
          <a:prstGeom prst="rect">
            <a:avLst/>
          </a:prstGeom>
        </p:spPr>
      </p:pic>
      <p:sp>
        <p:nvSpPr>
          <p:cNvPr id="5123" name="Tijdelijke aanduiding voor inhoud 2"/>
          <p:cNvSpPr>
            <a:spLocks noGrp="1"/>
          </p:cNvSpPr>
          <p:nvPr>
            <p:ph idx="1"/>
          </p:nvPr>
        </p:nvSpPr>
        <p:spPr>
          <a:xfrm>
            <a:off x="407368" y="1196752"/>
            <a:ext cx="8569325" cy="4951412"/>
          </a:xfrm>
        </p:spPr>
        <p:txBody>
          <a:bodyPr/>
          <a:lstStyle/>
          <a:p>
            <a:pPr eaLnBrk="1" hangingPunct="1"/>
            <a:r>
              <a:rPr lang="nl-NL" sz="3600" b="1" dirty="0">
                <a:solidFill>
                  <a:srgbClr val="C00000"/>
                </a:solidFill>
              </a:rPr>
              <a:t>Sparen en lenen</a:t>
            </a:r>
          </a:p>
        </p:txBody>
      </p:sp>
      <p:sp>
        <p:nvSpPr>
          <p:cNvPr id="4" name="Tekstvak 3"/>
          <p:cNvSpPr txBox="1"/>
          <p:nvPr/>
        </p:nvSpPr>
        <p:spPr>
          <a:xfrm>
            <a:off x="191344" y="5189913"/>
            <a:ext cx="11809312" cy="1569660"/>
          </a:xfrm>
          <a:prstGeom prst="rect">
            <a:avLst/>
          </a:prstGeom>
          <a:solidFill>
            <a:schemeClr val="tx2">
              <a:lumMod val="20000"/>
              <a:lumOff val="80000"/>
            </a:schemeClr>
          </a:solidFill>
        </p:spPr>
        <p:txBody>
          <a:bodyPr wrap="square" rtlCol="0">
            <a:spAutoFit/>
          </a:bodyPr>
          <a:lstStyle/>
          <a:p>
            <a:r>
              <a:rPr lang="nl-NL" sz="2400" b="1" dirty="0"/>
              <a:t>Aan het einde van deze les kun je: </a:t>
            </a:r>
          </a:p>
          <a:p>
            <a:pPr marL="274638" indent="-274638">
              <a:buFontTx/>
              <a:buChar char="-"/>
            </a:pPr>
            <a:r>
              <a:rPr lang="nl-NL" sz="2400" dirty="0"/>
              <a:t>De voor- en nadelen van sparen en lenen uitleggen.</a:t>
            </a:r>
          </a:p>
          <a:p>
            <a:pPr marL="274638" indent="-274638">
              <a:buFontTx/>
              <a:buChar char="-"/>
            </a:pPr>
            <a:r>
              <a:rPr lang="nl-NL" sz="2400" dirty="0"/>
              <a:t>Vormen en kenmerken van consumptief krediet noemen.</a:t>
            </a:r>
          </a:p>
          <a:p>
            <a:pPr marL="274638" indent="-274638">
              <a:buFontTx/>
              <a:buChar char="-"/>
            </a:pPr>
            <a:r>
              <a:rPr lang="nl-NL" sz="2400" dirty="0"/>
              <a:t>De voor- en nadelen van consumptief krediet noemen.</a:t>
            </a:r>
          </a:p>
        </p:txBody>
      </p:sp>
    </p:spTree>
    <p:extLst>
      <p:ext uri="{BB962C8B-B14F-4D97-AF65-F5344CB8AC3E}">
        <p14:creationId xmlns:p14="http://schemas.microsoft.com/office/powerpoint/2010/main" val="1885638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919536" y="14482"/>
            <a:ext cx="7632848" cy="6827821"/>
          </a:xfrm>
          <a:prstGeom prst="rect">
            <a:avLst/>
          </a:prstGeom>
        </p:spPr>
      </p:pic>
    </p:spTree>
    <p:extLst>
      <p:ext uri="{BB962C8B-B14F-4D97-AF65-F5344CB8AC3E}">
        <p14:creationId xmlns:p14="http://schemas.microsoft.com/office/powerpoint/2010/main" val="43346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135560" y="116632"/>
            <a:ext cx="8352928" cy="6629772"/>
          </a:xfrm>
          <a:prstGeom prst="rect">
            <a:avLst/>
          </a:prstGeom>
        </p:spPr>
      </p:pic>
    </p:spTree>
    <p:extLst>
      <p:ext uri="{BB962C8B-B14F-4D97-AF65-F5344CB8AC3E}">
        <p14:creationId xmlns:p14="http://schemas.microsoft.com/office/powerpoint/2010/main" val="1053104998"/>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14274DCB2BB54AA83C54D03A065558" ma:contentTypeVersion="" ma:contentTypeDescription="Een nieuw document maken." ma:contentTypeScope="" ma:versionID="e4c1680e23778b5f4b4d23c23de179b9">
  <xsd:schema xmlns:xsd="http://www.w3.org/2001/XMLSchema" xmlns:xs="http://www.w3.org/2001/XMLSchema" xmlns:p="http://schemas.microsoft.com/office/2006/metadata/properties" xmlns:ns2="c76c6cae-abb4-4a06-bc8f-18f813001c24" xmlns:ns3="37a32fcf-6030-4bba-9360-2912b9a14f06" xmlns:ns4="d26e5506-11bb-4226-8e79-b11ca7fbbaef" targetNamespace="http://schemas.microsoft.com/office/2006/metadata/properties" ma:root="true" ma:fieldsID="e7ebbaa887729f8b4457294fed21ed1f" ns2:_="" ns3:_="" ns4:_="">
    <xsd:import namespace="c76c6cae-abb4-4a06-bc8f-18f813001c24"/>
    <xsd:import namespace="37a32fcf-6030-4bba-9360-2912b9a14f06"/>
    <xsd:import namespace="d26e5506-11bb-4226-8e79-b11ca7fbbaef"/>
    <xsd:element name="properties">
      <xsd:complexType>
        <xsd:sequence>
          <xsd:element name="documentManagement">
            <xsd:complexType>
              <xsd:all>
                <xsd:element ref="ns2:SharedWithUsers" minOccurs="0"/>
                <xsd:element ref="ns2:SharingHintHash" minOccurs="0"/>
                <xsd:element ref="ns3:MediaServiceMetadata" minOccurs="0"/>
                <xsd:element ref="ns3:MediaServiceFastMetadata" minOccurs="0"/>
                <xsd:element ref="ns4:SharedWithDetails"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c6cae-abb4-4a06-bc8f-18f813001c24"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int-hash dele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a32fcf-6030-4bba-9360-2912b9a14f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6e5506-11bb-4226-8e79-b11ca7fbbaef" elementFormDefault="qualified">
    <xsd:import namespace="http://schemas.microsoft.com/office/2006/documentManagement/types"/>
    <xsd:import namespace="http://schemas.microsoft.com/office/infopath/2007/PartnerControls"/>
    <xsd:element name="SharedWithDetails" ma:index="1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3EDCA1-246E-4984-B120-D1ADC1426695}">
  <ds:schemaRefs>
    <ds:schemaRef ds:uri="http://schemas.microsoft.com/sharepoint/v3/contenttype/forms"/>
  </ds:schemaRefs>
</ds:datastoreItem>
</file>

<file path=customXml/itemProps2.xml><?xml version="1.0" encoding="utf-8"?>
<ds:datastoreItem xmlns:ds="http://schemas.openxmlformats.org/officeDocument/2006/customXml" ds:itemID="{FDA5809F-A7E0-4D55-851E-84F6B57DE4F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46311E6-727E-48DA-90FE-9AC01507A4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6c6cae-abb4-4a06-bc8f-18f813001c24"/>
    <ds:schemaRef ds:uri="37a32fcf-6030-4bba-9360-2912b9a14f06"/>
    <ds:schemaRef ds:uri="d26e5506-11bb-4226-8e79-b11ca7fbba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3987</TotalTime>
  <Words>403</Words>
  <Application>Microsoft Office PowerPoint</Application>
  <PresentationFormat>Breedbeeld</PresentationFormat>
  <Paragraphs>80</Paragraphs>
  <Slides>13</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Bauhaus 93</vt:lpstr>
      <vt:lpstr>Calibri</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Lesbrief</dc:title>
  <dc:creator>Hans</dc:creator>
  <cp:lastModifiedBy>Ruiter, J.P. de (RtH)</cp:lastModifiedBy>
  <cp:revision>131</cp:revision>
  <dcterms:created xsi:type="dcterms:W3CDTF">2011-04-09T08:48:47Z</dcterms:created>
  <dcterms:modified xsi:type="dcterms:W3CDTF">2020-04-14T06:48:42Z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0x010100A314274DCB2BB54AA83C54D03A065558</vt:lpwstr>
  </property>
</Properties>
</file>