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8" r:id="rId2"/>
    <p:sldId id="417" r:id="rId3"/>
    <p:sldId id="442" r:id="rId4"/>
    <p:sldId id="443" r:id="rId5"/>
    <p:sldId id="444" r:id="rId6"/>
    <p:sldId id="445" r:id="rId7"/>
    <p:sldId id="446" r:id="rId8"/>
    <p:sldId id="441" r:id="rId9"/>
    <p:sldId id="435" r:id="rId10"/>
    <p:sldId id="447" r:id="rId11"/>
    <p:sldId id="448" r:id="rId1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84" autoAdjust="0"/>
    <p:restoredTop sz="94660"/>
  </p:normalViewPr>
  <p:slideViewPr>
    <p:cSldViewPr>
      <p:cViewPr varScale="1">
        <p:scale>
          <a:sx n="69" d="100"/>
          <a:sy n="69" d="100"/>
        </p:scale>
        <p:origin x="852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11-4-2017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3792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11-4-2017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236461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11-4-2017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52848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11-4-2017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7293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11-4-2017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52229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11-4-2017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1480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11-4-2017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012236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11-4-2017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91182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11-4-2017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6261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11-4-2017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281238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11-4-2017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65691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30000"/>
            <a:lum/>
          </a:blip>
          <a:srcRect/>
          <a:stretch>
            <a:fillRect l="-18000" r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EF4B93-1B56-4A5B-880E-125279547623}" type="datetimeFigureOut">
              <a:rPr lang="nl-NL" smtClean="0"/>
              <a:pPr/>
              <a:t>11-4-2017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71513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g"/><Relationship Id="rId7" Type="http://schemas.openxmlformats.org/officeDocument/2006/relationships/image" Target="../media/image26.jp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9.xml"/><Relationship Id="rId6" Type="http://schemas.openxmlformats.org/officeDocument/2006/relationships/image" Target="../media/image25.jpg"/><Relationship Id="rId5" Type="http://schemas.openxmlformats.org/officeDocument/2006/relationships/image" Target="../media/image24.png"/><Relationship Id="rId4" Type="http://schemas.openxmlformats.org/officeDocument/2006/relationships/image" Target="../media/image23.jp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g"/><Relationship Id="rId13" Type="http://schemas.openxmlformats.org/officeDocument/2006/relationships/image" Target="../media/image38.gif"/><Relationship Id="rId3" Type="http://schemas.openxmlformats.org/officeDocument/2006/relationships/image" Target="../media/image28.jpg"/><Relationship Id="rId7" Type="http://schemas.openxmlformats.org/officeDocument/2006/relationships/image" Target="../media/image32.jpeg"/><Relationship Id="rId12" Type="http://schemas.openxmlformats.org/officeDocument/2006/relationships/image" Target="../media/image37.jp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0.xml"/><Relationship Id="rId6" Type="http://schemas.openxmlformats.org/officeDocument/2006/relationships/image" Target="../media/image31.jpg"/><Relationship Id="rId11" Type="http://schemas.openxmlformats.org/officeDocument/2006/relationships/image" Target="../media/image36.jpg"/><Relationship Id="rId5" Type="http://schemas.openxmlformats.org/officeDocument/2006/relationships/image" Target="../media/image30.jpg"/><Relationship Id="rId10" Type="http://schemas.openxmlformats.org/officeDocument/2006/relationships/image" Target="../media/image35.jpg"/><Relationship Id="rId4" Type="http://schemas.openxmlformats.org/officeDocument/2006/relationships/image" Target="../media/image29.jpg"/><Relationship Id="rId9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4.xml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5.xml"/><Relationship Id="rId4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6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g"/><Relationship Id="rId3" Type="http://schemas.openxmlformats.org/officeDocument/2006/relationships/image" Target="../media/image13.png"/><Relationship Id="rId7" Type="http://schemas.openxmlformats.org/officeDocument/2006/relationships/image" Target="../media/image16.jpg"/><Relationship Id="rId12" Type="http://schemas.openxmlformats.org/officeDocument/2006/relationships/image" Target="../media/image3.jp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7.xml"/><Relationship Id="rId6" Type="http://schemas.openxmlformats.org/officeDocument/2006/relationships/image" Target="../media/image1.jpg"/><Relationship Id="rId11" Type="http://schemas.openxmlformats.org/officeDocument/2006/relationships/image" Target="../media/image20.jpg"/><Relationship Id="rId5" Type="http://schemas.openxmlformats.org/officeDocument/2006/relationships/image" Target="../media/image15.jpg"/><Relationship Id="rId10" Type="http://schemas.openxmlformats.org/officeDocument/2006/relationships/image" Target="../media/image19.png"/><Relationship Id="rId4" Type="http://schemas.openxmlformats.org/officeDocument/2006/relationships/image" Target="../media/image14.jpg"/><Relationship Id="rId9" Type="http://schemas.openxmlformats.org/officeDocument/2006/relationships/image" Target="../media/image18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79512" y="116632"/>
            <a:ext cx="8712968" cy="1470025"/>
          </a:xfrm>
        </p:spPr>
        <p:txBody>
          <a:bodyPr>
            <a:noAutofit/>
          </a:bodyPr>
          <a:lstStyle/>
          <a:p>
            <a:r>
              <a:rPr lang="nl-NL" sz="4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</a:rPr>
              <a:t>Een multiculturele samenleving</a:t>
            </a:r>
            <a:endParaRPr lang="nl-NL" sz="46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adway" panose="04040905080B02020502" pitchFamily="82" charset="0"/>
            </a:endParaRPr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1547664" y="5805263"/>
            <a:ext cx="6745382" cy="694928"/>
          </a:xfrm>
        </p:spPr>
        <p:txBody>
          <a:bodyPr>
            <a:noAutofit/>
          </a:bodyPr>
          <a:lstStyle/>
          <a:p>
            <a:r>
              <a:rPr lang="nl-NL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Cultuur en mentaliteit na 1945</a:t>
            </a:r>
            <a:endParaRPr lang="nl-NL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5805263"/>
            <a:ext cx="695503" cy="69550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663898"/>
            <a:ext cx="6048671" cy="401849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4094634"/>
            <a:ext cx="4384178" cy="2597210"/>
          </a:xfrm>
          <a:prstGeom prst="rect">
            <a:avLst/>
          </a:prstGeom>
        </p:spPr>
      </p:pic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323528" y="44624"/>
            <a:ext cx="8603453" cy="1152939"/>
          </a:xfrm>
        </p:spPr>
        <p:txBody>
          <a:bodyPr>
            <a:normAutofit/>
          </a:bodyPr>
          <a:lstStyle/>
          <a:p>
            <a:r>
              <a:rPr lang="nl-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</a:rPr>
              <a:t>Integratie</a:t>
            </a:r>
            <a:endParaRPr lang="nl-NL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adway" panose="04040905080B02020502" pitchFamily="82" charset="0"/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3575" y="1197563"/>
            <a:ext cx="2526688" cy="2519469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0607" y="4365104"/>
            <a:ext cx="2955889" cy="221934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3750956"/>
            <a:ext cx="5350138" cy="2996078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139198"/>
            <a:ext cx="3797209" cy="2718802"/>
          </a:xfrm>
          <a:prstGeom prst="rect">
            <a:avLst/>
          </a:prstGeom>
        </p:spPr>
      </p:pic>
      <p:sp>
        <p:nvSpPr>
          <p:cNvPr id="18" name="Tekstvak 17"/>
          <p:cNvSpPr txBox="1"/>
          <p:nvPr/>
        </p:nvSpPr>
        <p:spPr>
          <a:xfrm>
            <a:off x="179512" y="1268760"/>
            <a:ext cx="727280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i="1" dirty="0" smtClean="0"/>
              <a:t>“Buitenlanders pikken onze banen in…”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i="1" dirty="0" smtClean="0"/>
              <a:t>“Ze spreken de taal niet…”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i="1" dirty="0" smtClean="0"/>
              <a:t>“En ze gaan ook niet meer terug…”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Steeds meer allochtonen in bepaalde wijken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Eigen taal en cultuur </a:t>
            </a:r>
            <a:r>
              <a:rPr lang="nl-NL" sz="2400" b="1" dirty="0" smtClean="0">
                <a:sym typeface="Wingdings" panose="05000000000000000000" pitchFamily="2" charset="2"/>
              </a:rPr>
              <a:t> want: ze gaan toch terug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sym typeface="Wingdings" panose="05000000000000000000" pitchFamily="2" charset="2"/>
              </a:rPr>
              <a:t>Actieve </a:t>
            </a:r>
            <a:r>
              <a:rPr lang="nl-NL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integratie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sym typeface="Wingdings" panose="05000000000000000000" pitchFamily="2" charset="2"/>
              </a:rPr>
              <a:t>Nederlands leren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sym typeface="Wingdings" panose="05000000000000000000" pitchFamily="2" charset="2"/>
              </a:rPr>
              <a:t>Opleiding volgen</a:t>
            </a:r>
            <a:r>
              <a:rPr lang="nl-NL" sz="2400" b="1" i="1" dirty="0" smtClean="0"/>
              <a:t> 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Aanpassen aan Nederlandse cultuur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Nederlandse nationaliteit</a:t>
            </a:r>
            <a:endParaRPr lang="nl-NL" sz="2400" b="1" dirty="0" smtClean="0"/>
          </a:p>
        </p:txBody>
      </p:sp>
      <p:pic>
        <p:nvPicPr>
          <p:cNvPr id="10" name="Afbeelding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5472" y="4077072"/>
            <a:ext cx="2526688" cy="173216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371160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5929">
        <p:random/>
      </p:transition>
    </mc:Choice>
    <mc:Fallback xmlns="">
      <p:transition spd="slow" advTm="35929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000"/>
                            </p:stCondLst>
                            <p:childTnLst>
                              <p:par>
                                <p:cTn id="6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500"/>
                            </p:stCondLst>
                            <p:childTnLst>
                              <p:par>
                                <p:cTn id="6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4000"/>
                            </p:stCondLst>
                            <p:childTnLst>
                              <p:par>
                                <p:cTn id="7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"/>
                            </p:stCondLst>
                            <p:childTnLst>
                              <p:par>
                                <p:cTn id="87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8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uiExpand="1" build="p" bldLvl="2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Afbeelding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1335" y="4069173"/>
            <a:ext cx="4119714" cy="2059857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8142" y="1118861"/>
            <a:ext cx="3647344" cy="2735508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2210" y="1556792"/>
            <a:ext cx="4269217" cy="3038147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7140" y="4244644"/>
            <a:ext cx="4562304" cy="2025661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9414" y="3140968"/>
            <a:ext cx="4165074" cy="2734183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544" y="3625598"/>
            <a:ext cx="3980481" cy="2653652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782" y="3181910"/>
            <a:ext cx="4452594" cy="3137287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2028" y="1128716"/>
            <a:ext cx="4112460" cy="2891022"/>
          </a:xfrm>
          <a:prstGeom prst="rect">
            <a:avLst/>
          </a:prstGeom>
        </p:spPr>
      </p:pic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323528" y="44624"/>
            <a:ext cx="8603453" cy="1152939"/>
          </a:xfrm>
        </p:spPr>
        <p:txBody>
          <a:bodyPr>
            <a:normAutofit/>
          </a:bodyPr>
          <a:lstStyle/>
          <a:p>
            <a:r>
              <a:rPr lang="nl-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</a:rPr>
              <a:t>Integratie</a:t>
            </a:r>
            <a:endParaRPr lang="nl-NL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adway" panose="04040905080B02020502" pitchFamily="82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179512" y="1196752"/>
            <a:ext cx="504056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/>
              <a:t>Integratie mislukt?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/>
              <a:t>Wantrouwen tegen </a:t>
            </a:r>
            <a:r>
              <a:rPr lang="nl-NL" sz="2400" b="1" dirty="0" smtClean="0"/>
              <a:t>islam</a:t>
            </a:r>
            <a:endParaRPr lang="nl-NL" sz="2400" b="1" dirty="0" smtClean="0"/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Andere waarden en normen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Terrorisme 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Nederlander?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Is de islam het probleem?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Of: sociaaleconomische problemen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nl-NL" sz="2400" b="1" dirty="0" smtClean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40" y="4512248"/>
            <a:ext cx="3819372" cy="1786975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2126" y="1066654"/>
            <a:ext cx="2880320" cy="2880320"/>
          </a:xfrm>
          <a:prstGeom prst="rect">
            <a:avLst/>
          </a:prstGeom>
        </p:spPr>
      </p:pic>
      <p:pic>
        <p:nvPicPr>
          <p:cNvPr id="19" name="Afbeelding 1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977" y="4019738"/>
            <a:ext cx="4325564" cy="269885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59035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5929">
        <p:random/>
      </p:transition>
    </mc:Choice>
    <mc:Fallback xmlns="">
      <p:transition spd="slow" advTm="35929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9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uiExpand="1" build="p" bldLvl="2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433043" y="44624"/>
            <a:ext cx="8243413" cy="1152939"/>
          </a:xfrm>
        </p:spPr>
        <p:txBody>
          <a:bodyPr>
            <a:normAutofit fontScale="90000"/>
          </a:bodyPr>
          <a:lstStyle/>
          <a:p>
            <a:r>
              <a:rPr lang="nl-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</a:rPr>
              <a:t>Nederland = immigratieland</a:t>
            </a:r>
            <a:endParaRPr lang="nl-NL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adway" panose="04040905080B02020502" pitchFamily="82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174022" y="1511316"/>
            <a:ext cx="576613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Eeuwenlang komen er immigranten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Nederland is populair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Welvaart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Veiligheid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Vrijheid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Na 1945: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Nieuwe </a:t>
            </a:r>
            <a:r>
              <a:rPr lang="nl-NL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migranten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Zelfde redenen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nl-NL" sz="2400" b="1" dirty="0" smtClean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1532" y="2220166"/>
            <a:ext cx="3642360" cy="3642360"/>
          </a:xfrm>
          <a:prstGeom prst="rect">
            <a:avLst/>
          </a:prstGeom>
        </p:spPr>
      </p:pic>
      <p:sp>
        <p:nvSpPr>
          <p:cNvPr id="2" name="Tekstvak 1"/>
          <p:cNvSpPr txBox="1"/>
          <p:nvPr/>
        </p:nvSpPr>
        <p:spPr>
          <a:xfrm>
            <a:off x="6588224" y="2564904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WELKOM!</a:t>
            </a:r>
            <a:endParaRPr lang="nl-NL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67171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5929">
        <p:random/>
      </p:transition>
    </mc:Choice>
    <mc:Fallback xmlns="">
      <p:transition spd="slow" advTm="35929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uiExpand="1" build="p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Afbeelding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9733" y="1341531"/>
            <a:ext cx="3202779" cy="1798557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5933" y="1247841"/>
            <a:ext cx="3202779" cy="1801262"/>
          </a:xfrm>
          <a:prstGeom prst="rect">
            <a:avLst/>
          </a:prstGeom>
        </p:spPr>
      </p:pic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433043" y="44624"/>
            <a:ext cx="8243413" cy="1152939"/>
          </a:xfrm>
        </p:spPr>
        <p:txBody>
          <a:bodyPr>
            <a:normAutofit/>
          </a:bodyPr>
          <a:lstStyle/>
          <a:p>
            <a:r>
              <a:rPr lang="nl-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</a:rPr>
              <a:t>Vier groepen</a:t>
            </a:r>
            <a:endParaRPr lang="nl-NL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adway" panose="04040905080B02020502" pitchFamily="82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611560" y="1252075"/>
            <a:ext cx="507197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nl-NL" sz="2400" b="1" dirty="0" smtClean="0"/>
              <a:t>Uit </a:t>
            </a:r>
            <a:r>
              <a:rPr lang="nl-NL" sz="2400" b="1" dirty="0" smtClean="0"/>
              <a:t>de </a:t>
            </a:r>
            <a:r>
              <a:rPr lang="nl-NL" sz="2400" b="1" dirty="0" smtClean="0"/>
              <a:t>voormalige </a:t>
            </a:r>
            <a:r>
              <a:rPr lang="nl-NL" sz="2400" b="1" dirty="0" smtClean="0"/>
              <a:t>kolonies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nl-NL" sz="2400" b="1" dirty="0" smtClean="0"/>
              <a:t>Gastarbeiders 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nl-NL" sz="2400" b="1" dirty="0" smtClean="0"/>
              <a:t>Asielzoekers</a:t>
            </a:r>
            <a:endParaRPr lang="nl-NL" sz="2400" b="1" dirty="0" smtClean="0"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nl-NL" sz="2400" b="1" dirty="0" smtClean="0"/>
              <a:t>Oost-Europeanen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endParaRPr lang="nl-NL" sz="2400" b="1" dirty="0" smtClean="0"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nl-NL" sz="2400" b="1" i="1" dirty="0" smtClean="0"/>
              <a:t>Illegalen</a:t>
            </a:r>
            <a:r>
              <a:rPr lang="nl-NL" sz="2400" b="1" dirty="0" smtClean="0"/>
              <a:t> </a:t>
            </a:r>
          </a:p>
        </p:txBody>
      </p:sp>
      <p:pic>
        <p:nvPicPr>
          <p:cNvPr id="10" name="Afbeelding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3533" y="1197563"/>
            <a:ext cx="3202779" cy="203351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7833" y="1202111"/>
            <a:ext cx="3202779" cy="180156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264927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5929">
        <p:random/>
      </p:transition>
    </mc:Choice>
    <mc:Fallback xmlns="">
      <p:transition spd="slow" advTm="35929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4.81481E-6 L -0.62743 0.52384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372" y="26181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4.44444E-6 L -0.39219 0.54375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618" y="2717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1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3.7037E-7 L -0.16684 0.50926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51" y="25463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5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1.48148E-6 L 0.03733 0.5294 " pathEditMode="relative" rAng="0" ptsTypes="AA">
                                      <p:cBhvr>
                                        <p:cTn id="5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8" y="26458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9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000"/>
                            </p:stCondLst>
                            <p:childTnLst>
                              <p:par>
                                <p:cTn id="6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uiExpand="1" build="p" bldLvl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433043" y="44624"/>
            <a:ext cx="8243413" cy="1152939"/>
          </a:xfrm>
        </p:spPr>
        <p:txBody>
          <a:bodyPr>
            <a:normAutofit/>
          </a:bodyPr>
          <a:lstStyle/>
          <a:p>
            <a:r>
              <a:rPr lang="nl-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</a:rPr>
              <a:t>Voormalige kolonies</a:t>
            </a:r>
            <a:endParaRPr lang="nl-NL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adway" panose="04040905080B02020502" pitchFamily="82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510744" y="974053"/>
            <a:ext cx="604867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Indonesië en Suriname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1945 – 1975 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Keuze tussen oud en nieuw vaderland 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Opleidingen in Nederland beter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Toekomstperspectief in Nederland beter</a:t>
            </a:r>
          </a:p>
        </p:txBody>
      </p:sp>
      <p:pic>
        <p:nvPicPr>
          <p:cNvPr id="10" name="Afbeelding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9926" y="3908384"/>
            <a:ext cx="4348538" cy="276097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813078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5929">
        <p:random/>
      </p:transition>
    </mc:Choice>
    <mc:Fallback xmlns="">
      <p:transition spd="slow" advTm="35929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uiExpand="1" build="p" bldLvl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433043" y="44624"/>
            <a:ext cx="8243413" cy="1152939"/>
          </a:xfrm>
        </p:spPr>
        <p:txBody>
          <a:bodyPr>
            <a:normAutofit/>
          </a:bodyPr>
          <a:lstStyle/>
          <a:p>
            <a:r>
              <a:rPr lang="nl-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</a:rPr>
              <a:t>Gastarbeiders </a:t>
            </a:r>
            <a:endParaRPr lang="nl-NL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adway" panose="04040905080B02020502" pitchFamily="82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510744" y="974053"/>
            <a:ext cx="604867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Landen rond de Middellandse Zee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1960 – 1975 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Turkije, Marokko, Italië, Spanje, Portugal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Ongeschoolde arbeiders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Geen werk in eigen land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Tijdelijk werken en dan terug</a:t>
            </a:r>
          </a:p>
        </p:txBody>
      </p:sp>
      <p:pic>
        <p:nvPicPr>
          <p:cNvPr id="10" name="Afbeelding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3939314"/>
            <a:ext cx="3896015" cy="276097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744" y="4390373"/>
            <a:ext cx="3896015" cy="219114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15307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5929">
        <p:random/>
      </p:transition>
    </mc:Choice>
    <mc:Fallback xmlns="">
      <p:transition spd="slow" advTm="35929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uiExpand="1" build="p" bldLvl="2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433043" y="44624"/>
            <a:ext cx="8243413" cy="1152939"/>
          </a:xfrm>
        </p:spPr>
        <p:txBody>
          <a:bodyPr>
            <a:normAutofit/>
          </a:bodyPr>
          <a:lstStyle/>
          <a:p>
            <a:r>
              <a:rPr lang="nl-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</a:rPr>
              <a:t>Asielzoekers </a:t>
            </a:r>
            <a:endParaRPr lang="nl-NL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adway" panose="04040905080B02020502" pitchFamily="82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510744" y="974053"/>
            <a:ext cx="60486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Uit oorlogsgebieden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1980 – nu 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Afghanistan, Somalië, Irak, Bosnië, Syrië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Asielzoekerscentra</a:t>
            </a:r>
          </a:p>
        </p:txBody>
      </p:sp>
      <p:pic>
        <p:nvPicPr>
          <p:cNvPr id="10" name="Afbeelding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3723247"/>
            <a:ext cx="4044902" cy="267502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717032"/>
            <a:ext cx="4537971" cy="254835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450600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5929">
        <p:random/>
      </p:transition>
    </mc:Choice>
    <mc:Fallback xmlns="">
      <p:transition spd="slow" advTm="35929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uiExpand="1" build="p" bldLvl="2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433043" y="44624"/>
            <a:ext cx="8243413" cy="1152939"/>
          </a:xfrm>
        </p:spPr>
        <p:txBody>
          <a:bodyPr>
            <a:normAutofit/>
          </a:bodyPr>
          <a:lstStyle/>
          <a:p>
            <a:r>
              <a:rPr lang="nl-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</a:rPr>
              <a:t>Oost-Europa</a:t>
            </a:r>
            <a:endParaRPr lang="nl-NL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adway" panose="04040905080B02020502" pitchFamily="82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510744" y="974053"/>
            <a:ext cx="604867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Europese Unie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2000 – nu 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Polen, Roemenië, Letland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Vrij reizen door Europese Unie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Seizoenarbeiders 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Goedkope arbeidskrachten</a:t>
            </a:r>
          </a:p>
        </p:txBody>
      </p:sp>
      <p:pic>
        <p:nvPicPr>
          <p:cNvPr id="10" name="Afbeelding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3717032"/>
            <a:ext cx="3876852" cy="267502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1099712"/>
            <a:ext cx="3917518" cy="2203604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054164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5929">
        <p:random/>
      </p:transition>
    </mc:Choice>
    <mc:Fallback xmlns="">
      <p:transition spd="slow" advTm="35929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uiExpand="1" build="p" bldLvl="2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433043" y="44624"/>
            <a:ext cx="8243413" cy="1152939"/>
          </a:xfrm>
        </p:spPr>
        <p:txBody>
          <a:bodyPr>
            <a:normAutofit/>
          </a:bodyPr>
          <a:lstStyle/>
          <a:p>
            <a:r>
              <a:rPr lang="nl-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</a:rPr>
              <a:t>Pluriforme samenleving</a:t>
            </a:r>
            <a:endParaRPr lang="nl-NL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adway" panose="04040905080B02020502" pitchFamily="82" charset="0"/>
            </a:endParaRP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2671" y="1844824"/>
            <a:ext cx="4365833" cy="3274375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3244338"/>
            <a:ext cx="4531485" cy="3398613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244338"/>
            <a:ext cx="4402794" cy="3136990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0378" y="4333236"/>
            <a:ext cx="3806118" cy="2093364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832078"/>
            <a:ext cx="2592288" cy="1854049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7388" y="1657559"/>
            <a:ext cx="2946962" cy="2080208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7820" y="3266028"/>
            <a:ext cx="2492209" cy="1427118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9717" y="4090452"/>
            <a:ext cx="3950973" cy="2581885"/>
          </a:xfrm>
          <a:prstGeom prst="rect">
            <a:avLst/>
          </a:prstGeom>
        </p:spPr>
      </p:pic>
      <p:sp>
        <p:nvSpPr>
          <p:cNvPr id="18" name="Tekstvak 17"/>
          <p:cNvSpPr txBox="1"/>
          <p:nvPr/>
        </p:nvSpPr>
        <p:spPr>
          <a:xfrm>
            <a:off x="611560" y="1052736"/>
            <a:ext cx="655272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Verschillende manieren van leven bij elkaar</a:t>
            </a:r>
            <a:endParaRPr lang="nl-NL" sz="2400" b="1" dirty="0" smtClean="0"/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Vele talen</a:t>
            </a:r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Verschillende </a:t>
            </a:r>
            <a:r>
              <a:rPr lang="nl-NL" sz="2400" b="1" dirty="0" smtClean="0"/>
              <a:t>geloven</a:t>
            </a:r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Verschillende culturen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Groeiend aantal allochtonen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Pluriformiteit</a:t>
            </a:r>
            <a:r>
              <a:rPr lang="nl-NL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nl-NL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nl-NL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7" name="Afbeelding 16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0378" y="1605454"/>
            <a:ext cx="3797310" cy="2542546"/>
          </a:xfrm>
          <a:prstGeom prst="rect">
            <a:avLst/>
          </a:prstGeom>
        </p:spPr>
      </p:pic>
      <p:pic>
        <p:nvPicPr>
          <p:cNvPr id="19" name="Afbeelding 1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2134" y="4385028"/>
            <a:ext cx="3547149" cy="235658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944970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5929">
        <p:random/>
      </p:transition>
    </mc:Choice>
    <mc:Fallback xmlns="">
      <p:transition spd="slow" advTm="35929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uiExpand="1" build="p" bldLvl="2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323528" y="44624"/>
            <a:ext cx="8603453" cy="1152939"/>
          </a:xfrm>
        </p:spPr>
        <p:txBody>
          <a:bodyPr>
            <a:normAutofit/>
          </a:bodyPr>
          <a:lstStyle/>
          <a:p>
            <a:r>
              <a:rPr lang="nl-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</a:rPr>
              <a:t>Integratie</a:t>
            </a:r>
            <a:endParaRPr lang="nl-NL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adway" panose="04040905080B02020502" pitchFamily="82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179512" y="1628800"/>
            <a:ext cx="6169451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nl-NL" sz="2400" b="1" dirty="0" smtClean="0"/>
              <a:t>Tot halverwege jaren ‘70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Goede economie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Veel werkgelegenheid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Gastarbeiders welkom: hard nodig</a:t>
            </a:r>
          </a:p>
          <a:p>
            <a:pPr>
              <a:lnSpc>
                <a:spcPct val="150000"/>
              </a:lnSpc>
            </a:pPr>
            <a:endParaRPr lang="nl-NL" sz="2400" b="1" dirty="0" smtClean="0"/>
          </a:p>
          <a:p>
            <a:pPr>
              <a:lnSpc>
                <a:spcPct val="150000"/>
              </a:lnSpc>
            </a:pPr>
            <a:r>
              <a:rPr lang="nl-NL" sz="2400" b="1" dirty="0" smtClean="0"/>
              <a:t>Vanaf halverwege jaren ‘70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Economische crisis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Stijgende werkloosheid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i="1" dirty="0" smtClean="0"/>
              <a:t>“Buitenlanders pikken onze banen in…” </a:t>
            </a:r>
            <a:endParaRPr lang="nl-NL" sz="2400" b="1" i="1" dirty="0" smtClean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2684" y="1170143"/>
            <a:ext cx="4500590" cy="2159373"/>
          </a:xfrm>
          <a:prstGeom prst="rect">
            <a:avLst/>
          </a:prstGeom>
        </p:spPr>
      </p:pic>
      <p:sp>
        <p:nvSpPr>
          <p:cNvPr id="2" name="Ovaal 1"/>
          <p:cNvSpPr/>
          <p:nvPr/>
        </p:nvSpPr>
        <p:spPr>
          <a:xfrm>
            <a:off x="5076056" y="2310328"/>
            <a:ext cx="288032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20318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5929">
        <p:random/>
      </p:transition>
    </mc:Choice>
    <mc:Fallback xmlns="">
      <p:transition spd="slow" advTm="35929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0.00486 L 0.08664 -0.11481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23" y="-55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uiExpand="1" build="p" bldLvl="2"/>
      <p:bldP spid="2" grpId="0" animBg="1"/>
      <p:bldP spid="2" grpId="1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9|9.6|4.4|9.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9|9.6|4.4|9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9|9.6|4.4|9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9|9.6|4.4|9.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9|9.6|4.4|9.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9|9.6|4.4|9.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9|9.6|4.4|9.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9|9.6|4.4|9.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9|9.6|4.4|9.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9|9.6|4.4|9.3"/>
</p:tagLst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4636</TotalTime>
  <Words>253</Words>
  <Application>Microsoft Office PowerPoint</Application>
  <PresentationFormat>Diavoorstelling (4:3)</PresentationFormat>
  <Paragraphs>80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6" baseType="lpstr">
      <vt:lpstr>Arial</vt:lpstr>
      <vt:lpstr>Broadway</vt:lpstr>
      <vt:lpstr>Calibri</vt:lpstr>
      <vt:lpstr>Wingdings</vt:lpstr>
      <vt:lpstr>Kantoorthema</vt:lpstr>
      <vt:lpstr>Een multiculturele samenleving</vt:lpstr>
      <vt:lpstr>Nederland = immigratieland</vt:lpstr>
      <vt:lpstr>Vier groepen</vt:lpstr>
      <vt:lpstr>Voormalige kolonies</vt:lpstr>
      <vt:lpstr>Gastarbeiders </vt:lpstr>
      <vt:lpstr>Asielzoekers </vt:lpstr>
      <vt:lpstr>Oost-Europa</vt:lpstr>
      <vt:lpstr>Pluriforme samenleving</vt:lpstr>
      <vt:lpstr>Integratie</vt:lpstr>
      <vt:lpstr>Integratie</vt:lpstr>
      <vt:lpstr>Integratie</vt:lpstr>
    </vt:vector>
  </TitlesOfParts>
  <Company>Over Betuwe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Claudio Ruffin</dc:creator>
  <cp:lastModifiedBy>Claudio Ruffin</cp:lastModifiedBy>
  <cp:revision>272</cp:revision>
  <dcterms:created xsi:type="dcterms:W3CDTF">2011-09-12T12:30:35Z</dcterms:created>
  <dcterms:modified xsi:type="dcterms:W3CDTF">2017-04-11T18:42:44Z</dcterms:modified>
</cp:coreProperties>
</file>