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421" r:id="rId3"/>
    <p:sldId id="417" r:id="rId4"/>
    <p:sldId id="422" r:id="rId5"/>
    <p:sldId id="423" r:id="rId6"/>
    <p:sldId id="424" r:id="rId7"/>
    <p:sldId id="425" r:id="rId8"/>
    <p:sldId id="426" r:id="rId9"/>
    <p:sldId id="427" r:id="rId10"/>
    <p:sldId id="428" r:id="rId11"/>
    <p:sldId id="429" r:id="rId12"/>
    <p:sldId id="430" r:id="rId13"/>
    <p:sldId id="431" r:id="rId14"/>
    <p:sldId id="432" r:id="rId15"/>
    <p:sldId id="433" r:id="rId16"/>
    <p:sldId id="434" r:id="rId1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4" autoAdjust="0"/>
    <p:restoredTop sz="94660"/>
  </p:normalViewPr>
  <p:slideViewPr>
    <p:cSldViewPr>
      <p:cViewPr varScale="1">
        <p:scale>
          <a:sx n="69" d="100"/>
          <a:sy n="69" d="100"/>
        </p:scale>
        <p:origin x="1410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29-3-2017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3792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29-3-2017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3646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29-3-2017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2848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29-3-2017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7293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29-3-2017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2229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29-3-2017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480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29-3-2017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1223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29-3-2017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1182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29-3-2017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6261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29-3-2017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8123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29-3-2017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5691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EF4B93-1B56-4A5B-880E-125279547623}" type="datetimeFigureOut">
              <a:rPr lang="nl-NL" smtClean="0"/>
              <a:pPr/>
              <a:t>29-3-2017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7151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9.xml"/><Relationship Id="rId5" Type="http://schemas.openxmlformats.org/officeDocument/2006/relationships/image" Target="../media/image19.jpg"/><Relationship Id="rId4" Type="http://schemas.openxmlformats.org/officeDocument/2006/relationships/image" Target="../media/image14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0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2.xml"/><Relationship Id="rId4" Type="http://schemas.openxmlformats.org/officeDocument/2006/relationships/image" Target="../media/image23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3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g"/><Relationship Id="rId3" Type="http://schemas.openxmlformats.org/officeDocument/2006/relationships/image" Target="../media/image26.jpg"/><Relationship Id="rId7" Type="http://schemas.openxmlformats.org/officeDocument/2006/relationships/image" Target="../media/image30.jp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4.xml"/><Relationship Id="rId6" Type="http://schemas.openxmlformats.org/officeDocument/2006/relationships/image" Target="../media/image29.gif"/><Relationship Id="rId5" Type="http://schemas.openxmlformats.org/officeDocument/2006/relationships/image" Target="../media/image28.jpg"/><Relationship Id="rId4" Type="http://schemas.openxmlformats.org/officeDocument/2006/relationships/image" Target="../media/image27.jpg"/><Relationship Id="rId9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7" Type="http://schemas.openxmlformats.org/officeDocument/2006/relationships/image" Target="../media/image37.jp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5.xml"/><Relationship Id="rId6" Type="http://schemas.openxmlformats.org/officeDocument/2006/relationships/image" Target="../media/image36.jpeg"/><Relationship Id="rId5" Type="http://schemas.openxmlformats.org/officeDocument/2006/relationships/image" Target="../media/image35.jpg"/><Relationship Id="rId4" Type="http://schemas.openxmlformats.org/officeDocument/2006/relationships/image" Target="../media/image3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5" Type="http://schemas.openxmlformats.org/officeDocument/2006/relationships/image" Target="../media/image10.jpeg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Relationship Id="rId5" Type="http://schemas.openxmlformats.org/officeDocument/2006/relationships/image" Target="../media/image15.jpg"/><Relationship Id="rId4" Type="http://schemas.openxmlformats.org/officeDocument/2006/relationships/image" Target="../media/image14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7" Type="http://schemas.openxmlformats.org/officeDocument/2006/relationships/image" Target="../media/image21.jp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4" Type="http://schemas.openxmlformats.org/officeDocument/2006/relationships/image" Target="../media/image1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9512" y="302791"/>
            <a:ext cx="8712968" cy="1470025"/>
          </a:xfrm>
        </p:spPr>
        <p:txBody>
          <a:bodyPr>
            <a:noAutofit/>
          </a:bodyPr>
          <a:lstStyle/>
          <a:p>
            <a:r>
              <a:rPr lang="nl-NL" sz="4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Ontzuiling en secularisatie</a:t>
            </a:r>
            <a:endParaRPr lang="nl-NL" sz="4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</a:endParaRPr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547664" y="5805263"/>
            <a:ext cx="6745382" cy="694928"/>
          </a:xfrm>
        </p:spPr>
        <p:txBody>
          <a:bodyPr>
            <a:noAutofit/>
          </a:bodyPr>
          <a:lstStyle/>
          <a:p>
            <a:r>
              <a:rPr lang="nl-NL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Cultuur en mentaliteit na 1945</a:t>
            </a:r>
            <a:endParaRPr lang="nl-NL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5805263"/>
            <a:ext cx="695503" cy="69550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9722" y="1556792"/>
            <a:ext cx="5271566" cy="424934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601488"/>
            <a:ext cx="4329666" cy="3243580"/>
          </a:xfrm>
          <a:prstGeom prst="rect">
            <a:avLst/>
          </a:prstGeom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72008" y="188640"/>
            <a:ext cx="9036496" cy="1152939"/>
          </a:xfrm>
        </p:spPr>
        <p:txBody>
          <a:bodyPr>
            <a:normAutofit fontScale="90000"/>
          </a:bodyPr>
          <a:lstStyle/>
          <a:p>
            <a:r>
              <a:rPr lang="nl-N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Jaren ’60: </a:t>
            </a:r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/>
            </a:r>
            <a:b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</a:br>
            <a:r>
              <a:rPr lang="nl-NL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sociaal-culturele veranderingen</a:t>
            </a:r>
            <a:endParaRPr lang="nl-NL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226981" y="1700808"/>
            <a:ext cx="39273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è"/>
            </a:pPr>
            <a:r>
              <a:rPr 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Ontzuiling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è"/>
            </a:pPr>
            <a:r>
              <a:rPr 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Individualisering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è"/>
            </a:pPr>
            <a:r>
              <a:rPr 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Secularisatie </a:t>
            </a:r>
            <a:endParaRPr lang="nl-NL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20720"/>
            <a:ext cx="4557951" cy="367674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952" y="3429000"/>
            <a:ext cx="4187118" cy="367674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65076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5929">
        <p:random/>
      </p:transition>
    </mc:Choice>
    <mc:Fallback xmlns="">
      <p:transition spd="slow" advTm="35929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07407E-6 L 0.24861 -0.39814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31" y="-199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81481E-6 L 0.53056 -0.20763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28" y="-10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4.44444E-6 L 0.28073 -0.02801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28" y="-14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 bldLvl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72008" y="188640"/>
            <a:ext cx="9036496" cy="1152939"/>
          </a:xfrm>
        </p:spPr>
        <p:txBody>
          <a:bodyPr>
            <a:normAutofit fontScale="90000"/>
          </a:bodyPr>
          <a:lstStyle/>
          <a:p>
            <a:r>
              <a:rPr lang="nl-N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Jaren ’60: </a:t>
            </a:r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/>
            </a:r>
            <a:b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</a:br>
            <a:r>
              <a:rPr lang="nl-NL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sociaal-culturele veranderingen</a:t>
            </a:r>
            <a:endParaRPr lang="nl-NL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</a:endParaRPr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7261" y="3927740"/>
            <a:ext cx="3552931" cy="2825425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2184" y="3212976"/>
            <a:ext cx="2996320" cy="2238844"/>
          </a:xfrm>
          <a:prstGeom prst="rect">
            <a:avLst/>
          </a:prstGeom>
        </p:spPr>
      </p:pic>
      <p:sp>
        <p:nvSpPr>
          <p:cNvPr id="18" name="Tekstvak 17"/>
          <p:cNvSpPr txBox="1"/>
          <p:nvPr/>
        </p:nvSpPr>
        <p:spPr>
          <a:xfrm>
            <a:off x="35496" y="1484784"/>
            <a:ext cx="729734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Oorzaken van de veranderingen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Televisie 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Mensen kijken programma’s van andere zuilen  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Mensen krijgen betere informatie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Auto 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Mobieler:  andere delen van het land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Meer luxe  meer aandacht voor jezelf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Verstedelijking  minder sociale controle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Meer uitkeringen  minder invloed van de zuil</a:t>
            </a:r>
            <a:endParaRPr lang="nl-NL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70296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5929">
        <p:random/>
      </p:transition>
    </mc:Choice>
    <mc:Fallback xmlns="">
      <p:transition spd="slow" advTm="35929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 bldLvl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72008" y="188640"/>
            <a:ext cx="9036496" cy="1152939"/>
          </a:xfrm>
        </p:spPr>
        <p:txBody>
          <a:bodyPr>
            <a:normAutofit fontScale="90000"/>
          </a:bodyPr>
          <a:lstStyle/>
          <a:p>
            <a:r>
              <a:rPr lang="nl-N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Jaren ’60: </a:t>
            </a:r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/>
            </a:r>
            <a:b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</a:br>
            <a:r>
              <a:rPr lang="nl-NL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politieke veranderingen</a:t>
            </a:r>
            <a:endParaRPr lang="nl-NL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226981" y="1484784"/>
            <a:ext cx="708132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Kritische journalisten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Media worden belangrijker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Politici zijn ook maar gewone mensen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Halfvolle Tweede Kamer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Meer informatie via de tv</a:t>
            </a:r>
            <a:endParaRPr lang="nl-NL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70259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5929">
        <p:random/>
      </p:transition>
    </mc:Choice>
    <mc:Fallback xmlns="">
      <p:transition spd="slow" advTm="35929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 bldLvl="2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72008" y="188640"/>
            <a:ext cx="9036496" cy="1152939"/>
          </a:xfrm>
        </p:spPr>
        <p:txBody>
          <a:bodyPr>
            <a:normAutofit fontScale="90000"/>
          </a:bodyPr>
          <a:lstStyle/>
          <a:p>
            <a:r>
              <a:rPr lang="nl-N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Jaren ’60: </a:t>
            </a:r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/>
            </a:r>
            <a:b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</a:br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politieke veranderingen</a:t>
            </a:r>
            <a:endParaRPr lang="nl-N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226981" y="1196752"/>
            <a:ext cx="708132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Breekpunt: 1967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Confessionelen verliezen de meerderheid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Grote nederlaag van de KVP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Voor het eerst sinds 1918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Katholieken en protestanten  CDA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D’66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Meer inspraak voor burgers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Gekozen burgemeester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Referendum 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Geen volgzaamheid van de ‘heren politici’</a:t>
            </a:r>
            <a:endParaRPr lang="nl-NL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015384"/>
            <a:ext cx="4104456" cy="27003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2924944"/>
            <a:ext cx="2579398" cy="309527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61329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5929">
        <p:random/>
      </p:transition>
    </mc:Choice>
    <mc:Fallback xmlns="">
      <p:transition spd="slow" advTm="35929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 bldLvl="2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72008" y="188640"/>
            <a:ext cx="9036496" cy="1152939"/>
          </a:xfrm>
        </p:spPr>
        <p:txBody>
          <a:bodyPr>
            <a:normAutofit fontScale="90000"/>
          </a:bodyPr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Nog méér politieke veranderingen</a:t>
            </a:r>
            <a:endParaRPr lang="nl-N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226981" y="1484784"/>
            <a:ext cx="866549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Breekpunt: 1994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Paarse kabinetten van PvdA – VVD – D66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Grote nederlaag van het CDA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Voor het eerst sinds 1918 geen confessionelen in de regering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Sociaaldemocraten en liberalen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Homohuwelijk 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Euthanasie </a:t>
            </a:r>
            <a:endParaRPr lang="nl-NL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981" y="3933056"/>
            <a:ext cx="5662902" cy="276508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4159" y="4005064"/>
            <a:ext cx="2960329" cy="266429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17991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5929">
        <p:random/>
      </p:transition>
    </mc:Choice>
    <mc:Fallback xmlns="">
      <p:transition spd="slow" advTm="35929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 bldLvl="2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72008" y="44624"/>
            <a:ext cx="9036496" cy="1152939"/>
          </a:xfrm>
        </p:spPr>
        <p:txBody>
          <a:bodyPr>
            <a:normAutofit fontScale="90000"/>
          </a:bodyPr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Méér politieke veranderingen</a:t>
            </a:r>
            <a:endParaRPr lang="nl-N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226981" y="764704"/>
            <a:ext cx="7441363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Boerenpartij (jaren ‘60)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Protest tegen overheidsbemoeienis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Tegen modernisering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Centrumdemocraten (jaren ‘80)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Anti-immigratie (gastarbeiders)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“</a:t>
            </a:r>
            <a:r>
              <a:rPr lang="nl-NL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Eigen volk eerst</a:t>
            </a: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” en </a:t>
            </a:r>
            <a:r>
              <a:rPr lang="nl-NL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“vol = vol”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LPF (vanaf jaren ‘90)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Kritiek op Paars: protestpartij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Populisme  en anti-islam 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Moord op Pim Fortuyn</a:t>
            </a:r>
          </a:p>
          <a:p>
            <a:pPr marL="1257300" lvl="2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Eerste politieke moord in Nederland sinds 1672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637" y="3140968"/>
            <a:ext cx="2592288" cy="366833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628800"/>
            <a:ext cx="2726887" cy="415092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6127" y="2754882"/>
            <a:ext cx="2580060" cy="366833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7896" y="1781200"/>
            <a:ext cx="2608246" cy="4150929"/>
          </a:xfrm>
          <a:prstGeom prst="rect">
            <a:avLst/>
          </a:prstGeom>
        </p:spPr>
      </p:pic>
      <p:sp>
        <p:nvSpPr>
          <p:cNvPr id="2" name="Ovaal 1"/>
          <p:cNvSpPr/>
          <p:nvPr/>
        </p:nvSpPr>
        <p:spPr>
          <a:xfrm>
            <a:off x="6198293" y="2348880"/>
            <a:ext cx="1350573" cy="1800200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39" y="4941168"/>
            <a:ext cx="4008087" cy="1419531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196752"/>
            <a:ext cx="2608246" cy="3710919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5695" y="1484784"/>
            <a:ext cx="3837111" cy="345339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06687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5929">
        <p:random/>
      </p:transition>
    </mc:Choice>
    <mc:Fallback xmlns="">
      <p:transition spd="slow" advTm="35929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1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3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59259E-6 L 0.1658 -0.00879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81" y="-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 bldLvl="2"/>
      <p:bldP spid="2" grpId="1" animBg="1"/>
      <p:bldP spid="2" grpId="2" animBg="1"/>
      <p:bldP spid="2" grpId="3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72008" y="-27384"/>
            <a:ext cx="9036496" cy="1152939"/>
          </a:xfrm>
        </p:spPr>
        <p:txBody>
          <a:bodyPr>
            <a:normAutofit fontScale="90000"/>
          </a:bodyPr>
          <a:lstStyle/>
          <a:p>
            <a:r>
              <a:rPr lang="nl-N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M</a:t>
            </a:r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éér politieke veranderingen</a:t>
            </a:r>
            <a:endParaRPr lang="nl-N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226981" y="1052736"/>
            <a:ext cx="672128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SP, GroenLinks en Partij voor de Dieren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Samenwerkende linkse partijen 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PvdA is niet socialistisch genoeg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Meer aandacht voor het milieu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Meer aandacht voor dierenwelzijn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PVV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Populisme: ‘</a:t>
            </a:r>
            <a:r>
              <a:rPr lang="nl-NL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Henk en Ingrid</a:t>
            </a: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’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Anti-islam en anti-immigratie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Doodsbedreigingen Geert Wilders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“</a:t>
            </a:r>
            <a:r>
              <a:rPr lang="nl-NL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Minder Marokkanen</a:t>
            </a: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”</a:t>
            </a:r>
            <a:endParaRPr lang="nl-NL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3284984"/>
            <a:ext cx="1903295" cy="27003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8842" y="1001317"/>
            <a:ext cx="2130130" cy="213013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4157068"/>
            <a:ext cx="2579398" cy="257939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5500" y="4049383"/>
            <a:ext cx="4038988" cy="269198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9600" y="1804224"/>
            <a:ext cx="3062880" cy="205682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03053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5929">
        <p:random/>
      </p:transition>
    </mc:Choice>
    <mc:Fallback xmlns="">
      <p:transition spd="slow" advTm="35929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 bldLvl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33043" y="188640"/>
            <a:ext cx="7327773" cy="1152939"/>
          </a:xfrm>
        </p:spPr>
        <p:txBody>
          <a:bodyPr>
            <a:normAutofit/>
          </a:bodyPr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Jaren ‘50</a:t>
            </a:r>
            <a:endParaRPr lang="nl-N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174977" y="1196752"/>
            <a:ext cx="554915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 smtClean="0"/>
              <a:t>Verzuiling</a:t>
            </a:r>
            <a:r>
              <a:rPr lang="en-US" sz="2400" b="1" dirty="0" smtClean="0"/>
              <a:t> 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Wederopbouw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Vlijt, </a:t>
            </a:r>
            <a:r>
              <a:rPr lang="en-US" sz="2400" b="1" dirty="0" err="1" smtClean="0"/>
              <a:t>zuinigheid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en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gehoorzaamheid</a:t>
            </a:r>
            <a:endParaRPr lang="en-US" sz="2400" b="1" dirty="0" smtClean="0"/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smtClean="0"/>
              <a:t>De man is de baas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smtClean="0"/>
              <a:t>De </a:t>
            </a:r>
            <a:r>
              <a:rPr lang="en-US" sz="2400" b="1" dirty="0" err="1" smtClean="0"/>
              <a:t>kerkelijke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leiders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zijn</a:t>
            </a:r>
            <a:r>
              <a:rPr lang="en-US" sz="2400" b="1" dirty="0" smtClean="0"/>
              <a:t> de baas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 smtClean="0"/>
              <a:t>Normen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en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waarden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zijn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belangrijk</a:t>
            </a:r>
            <a:r>
              <a:rPr lang="en-US" sz="2400" b="1" dirty="0" smtClean="0"/>
              <a:t> </a:t>
            </a:r>
            <a:endParaRPr lang="nl-NL" sz="2400" b="1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613072"/>
            <a:ext cx="2305597" cy="211294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3645024"/>
            <a:ext cx="1971420" cy="302780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157095"/>
            <a:ext cx="2350256" cy="3375052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9090" y="4898474"/>
            <a:ext cx="2449613" cy="167412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02290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5929">
        <p:random/>
      </p:transition>
    </mc:Choice>
    <mc:Fallback xmlns="">
      <p:transition spd="slow" advTm="35929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33043" y="188640"/>
            <a:ext cx="7327773" cy="1152939"/>
          </a:xfrm>
        </p:spPr>
        <p:txBody>
          <a:bodyPr>
            <a:normAutofit fontScale="90000"/>
          </a:bodyPr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Jaren ’60: veranderingen</a:t>
            </a:r>
            <a:endParaRPr lang="nl-N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174022" y="1511316"/>
            <a:ext cx="483002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/>
              <a:t>Economische groei</a:t>
            </a:r>
            <a:endParaRPr lang="nl-NL" sz="2400" b="1" dirty="0">
              <a:solidFill>
                <a:srgbClr val="FF0000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smtClean="0"/>
              <a:t>Luxe </a:t>
            </a:r>
            <a:r>
              <a:rPr lang="nl-NL" sz="2400" b="1" dirty="0" smtClean="0"/>
              <a:t>artikelen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smtClean="0"/>
              <a:t>Auto 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Wasmachine</a:t>
            </a:r>
            <a:r>
              <a:rPr lang="en-US" sz="2400" b="1" dirty="0" smtClean="0"/>
              <a:t> </a:t>
            </a:r>
            <a:r>
              <a:rPr lang="nl-NL" sz="2400" b="1" dirty="0" smtClean="0"/>
              <a:t>en</a:t>
            </a:r>
            <a:r>
              <a:rPr lang="en-US" sz="2400" b="1" dirty="0" smtClean="0"/>
              <a:t> </a:t>
            </a:r>
            <a:r>
              <a:rPr lang="nl-NL" sz="2400" b="1" dirty="0" smtClean="0"/>
              <a:t>koelkast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Televisie</a:t>
            </a:r>
            <a:r>
              <a:rPr lang="en-US" sz="2400" b="1" dirty="0" smtClean="0"/>
              <a:t> </a:t>
            </a:r>
            <a:endParaRPr lang="en-US" sz="2400" b="1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8912" y="2812752"/>
            <a:ext cx="4352465" cy="346124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412776"/>
            <a:ext cx="3837329" cy="525714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578701"/>
            <a:ext cx="5573905" cy="416481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67171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5929">
        <p:random/>
      </p:transition>
    </mc:Choice>
    <mc:Fallback xmlns="">
      <p:transition spd="slow" advTm="35929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33043" y="188640"/>
            <a:ext cx="8603453" cy="1152939"/>
          </a:xfrm>
        </p:spPr>
        <p:txBody>
          <a:bodyPr>
            <a:normAutofit/>
          </a:bodyPr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Televisie: </a:t>
            </a:r>
            <a:r>
              <a:rPr lang="nl-NL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kleine doorbraak</a:t>
            </a:r>
            <a:endParaRPr lang="nl-N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174022" y="1511316"/>
            <a:ext cx="677424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Omroepen verzuild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smtClean="0"/>
              <a:t>Eigen dag op </a:t>
            </a:r>
            <a:r>
              <a:rPr lang="en-US" sz="2400" b="1" dirty="0" err="1" smtClean="0"/>
              <a:t>eigen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radiozender</a:t>
            </a:r>
            <a:r>
              <a:rPr lang="en-US" sz="2400" b="1" dirty="0" smtClean="0"/>
              <a:t>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Televisie 1 zender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Alle verzuilde omroepen op dezelfde zender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Meer verschillende meningen en informatie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Minder 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gezag</a:t>
            </a:r>
            <a:r>
              <a:rPr lang="en-US" sz="2400" b="1" dirty="0" smtClean="0"/>
              <a:t> van pastor of </a:t>
            </a:r>
            <a:r>
              <a:rPr lang="en-US" sz="2400" b="1" dirty="0" err="1" smtClean="0"/>
              <a:t>dominee</a:t>
            </a:r>
            <a:endParaRPr lang="en-US" sz="2400" b="1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 smtClean="0"/>
              <a:t>Mensen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leren</a:t>
            </a:r>
            <a:r>
              <a:rPr lang="en-US" sz="2400" b="1" dirty="0" smtClean="0"/>
              <a:t> de </a:t>
            </a:r>
            <a:r>
              <a:rPr lang="en-US" sz="2400" b="1" dirty="0" err="1" smtClean="0"/>
              <a:t>andere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zuilen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kennen</a:t>
            </a:r>
            <a:endParaRPr lang="en-US" sz="2400" b="1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smtClean="0"/>
              <a:t>Begin van </a:t>
            </a:r>
            <a:r>
              <a:rPr lang="en-US" sz="2400" b="1" dirty="0" err="1" smtClean="0"/>
              <a:t>een</a:t>
            </a:r>
            <a:r>
              <a:rPr lang="en-US" sz="2400" b="1" dirty="0" smtClean="0"/>
              <a:t> </a:t>
            </a:r>
            <a:r>
              <a:rPr lang="en-US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ontzuiling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7" y="4336301"/>
            <a:ext cx="3024336" cy="240506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47102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5929">
        <p:random/>
      </p:transition>
    </mc:Choice>
    <mc:Fallback xmlns="">
      <p:transition spd="slow" advTm="35929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33043" y="188640"/>
            <a:ext cx="8603453" cy="1152939"/>
          </a:xfrm>
        </p:spPr>
        <p:txBody>
          <a:bodyPr>
            <a:normAutofit/>
          </a:bodyPr>
          <a:lstStyle/>
          <a:p>
            <a:r>
              <a:rPr lang="nl-N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Jaren ’60: veranderingen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174022" y="1511316"/>
            <a:ext cx="67742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Betere economie </a:t>
            </a:r>
            <a:r>
              <a:rPr lang="nl-NL" sz="2400" b="1" dirty="0" smtClean="0">
                <a:sym typeface="Wingdings" panose="05000000000000000000" pitchFamily="2" charset="2"/>
              </a:rPr>
              <a:t> meer geld voor onderwijs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ym typeface="Wingdings" panose="05000000000000000000" pitchFamily="2" charset="2"/>
              </a:rPr>
              <a:t>Meer jongeren gaan studeren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ym typeface="Wingdings" panose="05000000000000000000" pitchFamily="2" charset="2"/>
              </a:rPr>
              <a:t>Meer informatie en verschillende meningen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ym typeface="Wingdings" panose="05000000000000000000" pitchFamily="2" charset="2"/>
              </a:rPr>
              <a:t>Twijfel aan gezag van de Kerk en familie</a:t>
            </a:r>
            <a:endParaRPr lang="nl-NL" sz="2400" b="1" dirty="0" smtClean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022" y="3989377"/>
            <a:ext cx="3740523" cy="260797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5798" y="3989377"/>
            <a:ext cx="3360792" cy="260797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43714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5929">
        <p:random/>
      </p:transition>
    </mc:Choice>
    <mc:Fallback xmlns="">
      <p:transition spd="slow" advTm="35929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 bldLvl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33043" y="188640"/>
            <a:ext cx="8603453" cy="1152939"/>
          </a:xfrm>
        </p:spPr>
        <p:txBody>
          <a:bodyPr>
            <a:normAutofit/>
          </a:bodyPr>
          <a:lstStyle/>
          <a:p>
            <a:r>
              <a:rPr lang="nl-N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Jaren ’60: veranderingen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174022" y="1511316"/>
            <a:ext cx="677424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Betere economie </a:t>
            </a:r>
            <a:r>
              <a:rPr lang="nl-NL" sz="2400" b="1" dirty="0" smtClean="0">
                <a:sym typeface="Wingdings" panose="05000000000000000000" pitchFamily="2" charset="2"/>
              </a:rPr>
              <a:t> meer geld voor uitkeringen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ym typeface="Wingdings" panose="05000000000000000000" pitchFamily="2" charset="2"/>
              </a:rPr>
              <a:t>Studiebeurs, AOW, werkloosheid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ym typeface="Wingdings" panose="05000000000000000000" pitchFamily="2" charset="2"/>
              </a:rPr>
              <a:t>Minder afhankelijk van Kerk en familie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ym typeface="Wingdings" panose="05000000000000000000" pitchFamily="2" charset="2"/>
              </a:rPr>
              <a:t>Mensen worden zelfstandiger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ym typeface="Wingdings" panose="05000000000000000000" pitchFamily="2" charset="2"/>
              </a:rPr>
              <a:t>Mensen vertonen minder groepsgedrag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ym typeface="Wingdings" panose="05000000000000000000" pitchFamily="2" charset="2"/>
              </a:rPr>
              <a:t>Mensen gaan aan zichzelf denken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Individualisering</a:t>
            </a:r>
            <a:r>
              <a:rPr lang="nl-NL" sz="2400" b="1" dirty="0" smtClean="0">
                <a:sym typeface="Wingdings" panose="05000000000000000000" pitchFamily="2" charset="2"/>
              </a:rPr>
              <a:t> </a:t>
            </a:r>
            <a:endParaRPr lang="nl-NL" sz="2400" b="1" dirty="0" smtClean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4577149"/>
            <a:ext cx="3255220" cy="214844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56" y="1511316"/>
            <a:ext cx="6479784" cy="522702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1276" y="2246141"/>
            <a:ext cx="3255220" cy="211896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57816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5929">
        <p:random/>
      </p:transition>
    </mc:Choice>
    <mc:Fallback xmlns="">
      <p:transition spd="slow" advTm="35929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 bldLvl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33043" y="188640"/>
            <a:ext cx="8603453" cy="1152939"/>
          </a:xfrm>
        </p:spPr>
        <p:txBody>
          <a:bodyPr>
            <a:normAutofit/>
          </a:bodyPr>
          <a:lstStyle/>
          <a:p>
            <a:r>
              <a:rPr lang="nl-N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Jaren ’60: </a:t>
            </a:r>
            <a:r>
              <a:rPr lang="nl-NL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ontzuiling</a:t>
            </a:r>
            <a:endParaRPr lang="nl-NL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174022" y="1511316"/>
            <a:ext cx="677424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Betere economie 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ym typeface="Wingdings" panose="05000000000000000000" pitchFamily="2" charset="2"/>
              </a:rPr>
              <a:t>Minder afhankelijk van Kerk en familie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ym typeface="Wingdings" panose="05000000000000000000" pitchFamily="2" charset="2"/>
              </a:rPr>
              <a:t>Meer luxe 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ym typeface="Wingdings" panose="05000000000000000000" pitchFamily="2" charset="2"/>
              </a:rPr>
              <a:t>Betere opleiding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ym typeface="Wingdings" panose="05000000000000000000" pitchFamily="2" charset="2"/>
              </a:rPr>
              <a:t>Mensen worden zelfstandiger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ym typeface="Wingdings" panose="05000000000000000000" pitchFamily="2" charset="2"/>
              </a:rPr>
              <a:t>Mensen gaan aan zichzelf denken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ym typeface="Wingdings" panose="05000000000000000000" pitchFamily="2" charset="2"/>
              </a:rPr>
              <a:t>Mensen leren andere zuilen kennen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Individualisering</a:t>
            </a:r>
            <a:r>
              <a:rPr lang="nl-NL" sz="2400" b="1" dirty="0" smtClean="0">
                <a:sym typeface="Wingdings" panose="05000000000000000000" pitchFamily="2" charset="2"/>
              </a:rPr>
              <a:t>  en </a:t>
            </a:r>
            <a:r>
              <a:rPr 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ontzuiling</a:t>
            </a:r>
            <a:endParaRPr lang="nl-NL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83671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5929">
        <p:random/>
      </p:transition>
    </mc:Choice>
    <mc:Fallback xmlns="">
      <p:transition spd="slow" advTm="35929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 bldLvl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33043" y="188640"/>
            <a:ext cx="8603453" cy="1152939"/>
          </a:xfrm>
        </p:spPr>
        <p:txBody>
          <a:bodyPr>
            <a:normAutofit/>
          </a:bodyPr>
          <a:lstStyle/>
          <a:p>
            <a:r>
              <a:rPr lang="nl-N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Jaren ’60: </a:t>
            </a:r>
            <a:r>
              <a:rPr lang="nl-NL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ontzuiling</a:t>
            </a:r>
            <a:endParaRPr lang="nl-NL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174022" y="1511316"/>
            <a:ext cx="677424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Langzaam proces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ym typeface="Wingdings" panose="05000000000000000000" pitchFamily="2" charset="2"/>
              </a:rPr>
              <a:t>Veel kerkbezoek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ym typeface="Wingdings" panose="05000000000000000000" pitchFamily="2" charset="2"/>
              </a:rPr>
              <a:t>Veel verzuilde verenigingen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ym typeface="Wingdings" panose="05000000000000000000" pitchFamily="2" charset="2"/>
              </a:rPr>
              <a:t>Gewoonte 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ym typeface="Wingdings" panose="05000000000000000000" pitchFamily="2" charset="2"/>
              </a:rPr>
              <a:t>Minder overtuiging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ym typeface="Wingdings" panose="05000000000000000000" pitchFamily="2" charset="2"/>
              </a:rPr>
              <a:t>Steeds meer ontzuilde verenigingen</a:t>
            </a:r>
            <a:endParaRPr lang="nl-NL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958" y="1511316"/>
            <a:ext cx="3630611" cy="292658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63613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5929">
        <p:random/>
      </p:transition>
    </mc:Choice>
    <mc:Fallback xmlns="">
      <p:transition spd="slow" advTm="35929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 bldLvl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33043" y="188640"/>
            <a:ext cx="8603453" cy="1152939"/>
          </a:xfrm>
        </p:spPr>
        <p:txBody>
          <a:bodyPr>
            <a:normAutofit/>
          </a:bodyPr>
          <a:lstStyle/>
          <a:p>
            <a:r>
              <a:rPr lang="nl-N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Jaren ’60: </a:t>
            </a:r>
            <a:r>
              <a:rPr lang="nl-NL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secularisatie</a:t>
            </a:r>
            <a:endParaRPr lang="nl-NL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174022" y="1511316"/>
            <a:ext cx="677424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/>
              <a:t>Minder invloed van Kerk en geloof</a:t>
            </a:r>
          </a:p>
          <a:p>
            <a:pPr>
              <a:lnSpc>
                <a:spcPct val="150000"/>
              </a:lnSpc>
            </a:pPr>
            <a:r>
              <a:rPr lang="nl-NL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 secularisatie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ym typeface="Wingdings" panose="05000000000000000000" pitchFamily="2" charset="2"/>
              </a:rPr>
              <a:t>Minder kerkbezoek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ym typeface="Wingdings" panose="05000000000000000000" pitchFamily="2" charset="2"/>
              </a:rPr>
              <a:t>Meer ongehuwd samenwonen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ym typeface="Wingdings" panose="05000000000000000000" pitchFamily="2" charset="2"/>
              </a:rPr>
              <a:t>Meer echtscheidingen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ym typeface="Wingdings" panose="05000000000000000000" pitchFamily="2" charset="2"/>
              </a:rPr>
              <a:t>Meer voorbehoedsmiddelen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ym typeface="Wingdings" panose="05000000000000000000" pitchFamily="2" charset="2"/>
              </a:rPr>
              <a:t>Meer acceptatie van homoseksualiteit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908" y="2060848"/>
            <a:ext cx="4557611" cy="290932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700808"/>
            <a:ext cx="3940167" cy="3156549"/>
          </a:xfrm>
          <a:prstGeom prst="rect">
            <a:avLst/>
          </a:prstGeom>
        </p:spPr>
      </p:pic>
      <p:sp>
        <p:nvSpPr>
          <p:cNvPr id="2" name="Ovaal 1"/>
          <p:cNvSpPr/>
          <p:nvPr/>
        </p:nvSpPr>
        <p:spPr>
          <a:xfrm>
            <a:off x="7236296" y="3933056"/>
            <a:ext cx="216024" cy="21602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7272" y="2354781"/>
            <a:ext cx="4913486" cy="431457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204864"/>
            <a:ext cx="4269093" cy="240136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764029"/>
            <a:ext cx="3926346" cy="290533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25904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5929">
        <p:random/>
      </p:transition>
    </mc:Choice>
    <mc:Fallback xmlns="">
      <p:transition spd="slow" advTm="35929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85185E-6 L 0.09063 -0.24676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31" y="-12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 bldLvl="2"/>
      <p:bldP spid="2" grpId="0" animBg="1"/>
      <p:bldP spid="2" grpId="1" animBg="1"/>
      <p:bldP spid="2" grpId="2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|9.6|4.4|9.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|9.6|4.4|9.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|9.6|4.4|9.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|9.6|4.4|9.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|9.6|4.4|9.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|9.6|4.4|9.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|9.6|4.4|9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|9.6|4.4|9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|9.6|4.4|9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|9.6|4.4|9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|9.6|4.4|9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|9.6|4.4|9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|9.6|4.4|9.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|9.6|4.4|9.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|9.6|4.4|9.3"/>
</p:tagLst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3594</TotalTime>
  <Words>483</Words>
  <Application>Microsoft Office PowerPoint</Application>
  <PresentationFormat>Diavoorstelling (4:3)</PresentationFormat>
  <Paragraphs>123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1" baseType="lpstr">
      <vt:lpstr>Arial</vt:lpstr>
      <vt:lpstr>Broadway</vt:lpstr>
      <vt:lpstr>Calibri</vt:lpstr>
      <vt:lpstr>Wingdings</vt:lpstr>
      <vt:lpstr>Kantoorthema</vt:lpstr>
      <vt:lpstr>Ontzuiling en secularisatie</vt:lpstr>
      <vt:lpstr>Jaren ‘50</vt:lpstr>
      <vt:lpstr>Jaren ’60: veranderingen</vt:lpstr>
      <vt:lpstr>Televisie: kleine doorbraak</vt:lpstr>
      <vt:lpstr>Jaren ’60: veranderingen</vt:lpstr>
      <vt:lpstr>Jaren ’60: veranderingen</vt:lpstr>
      <vt:lpstr>Jaren ’60: ontzuiling</vt:lpstr>
      <vt:lpstr>Jaren ’60: ontzuiling</vt:lpstr>
      <vt:lpstr>Jaren ’60: secularisatie</vt:lpstr>
      <vt:lpstr>Jaren ’60:  sociaal-culturele veranderingen</vt:lpstr>
      <vt:lpstr>Jaren ’60:  sociaal-culturele veranderingen</vt:lpstr>
      <vt:lpstr>Jaren ’60:  politieke veranderingen</vt:lpstr>
      <vt:lpstr>Jaren ’60:  politieke veranderingen</vt:lpstr>
      <vt:lpstr>Nog méér politieke veranderingen</vt:lpstr>
      <vt:lpstr>Méér politieke veranderingen</vt:lpstr>
      <vt:lpstr>Méér politieke veranderingen</vt:lpstr>
    </vt:vector>
  </TitlesOfParts>
  <Company>Over Betuwe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Claudio Ruffin</dc:creator>
  <cp:lastModifiedBy>Claudio Ruffin</cp:lastModifiedBy>
  <cp:revision>230</cp:revision>
  <dcterms:created xsi:type="dcterms:W3CDTF">2011-09-12T12:30:35Z</dcterms:created>
  <dcterms:modified xsi:type="dcterms:W3CDTF">2017-03-29T11:00:07Z</dcterms:modified>
</cp:coreProperties>
</file>