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78" r:id="rId3"/>
    <p:sldId id="412" r:id="rId4"/>
    <p:sldId id="413" r:id="rId5"/>
    <p:sldId id="417" r:id="rId6"/>
    <p:sldId id="416" r:id="rId7"/>
    <p:sldId id="418" r:id="rId8"/>
    <p:sldId id="419" r:id="rId9"/>
    <p:sldId id="420" r:id="rId10"/>
    <p:sldId id="42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9-4-2017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6" Type="http://schemas.openxmlformats.org/officeDocument/2006/relationships/image" Target="../media/image3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e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image" Target="../media/image14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gif"/><Relationship Id="rId10" Type="http://schemas.openxmlformats.org/officeDocument/2006/relationships/image" Target="../media/image12.jpg"/><Relationship Id="rId4" Type="http://schemas.openxmlformats.org/officeDocument/2006/relationships/image" Target="../media/image6.jpe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g"/><Relationship Id="rId3" Type="http://schemas.openxmlformats.org/officeDocument/2006/relationships/image" Target="../media/image13.gif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29.jp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9.jpg"/><Relationship Id="rId1" Type="http://schemas.openxmlformats.org/officeDocument/2006/relationships/tags" Target="../tags/tag2.xml"/><Relationship Id="rId6" Type="http://schemas.openxmlformats.org/officeDocument/2006/relationships/image" Target="../media/image19.jpg"/><Relationship Id="rId11" Type="http://schemas.openxmlformats.org/officeDocument/2006/relationships/image" Target="../media/image24.jpeg"/><Relationship Id="rId5" Type="http://schemas.openxmlformats.org/officeDocument/2006/relationships/image" Target="../media/image18.jp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35.png"/><Relationship Id="rId5" Type="http://schemas.openxmlformats.org/officeDocument/2006/relationships/image" Target="../media/image32.jpg"/><Relationship Id="rId4" Type="http://schemas.openxmlformats.org/officeDocument/2006/relationships/image" Target="../media/image3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8H9mvSyf_iM?list=PLGQK5RTzTr5SDp8VpQJp65ZhZ3_R9gxMh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3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302791"/>
            <a:ext cx="6167652" cy="1470025"/>
          </a:xfrm>
        </p:spPr>
        <p:txBody>
          <a:bodyPr>
            <a:noAutofit/>
          </a:bodyPr>
          <a:lstStyle/>
          <a:p>
            <a:r>
              <a:rPr lang="nl-NL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Een verzuild land</a:t>
            </a:r>
            <a:endParaRPr lang="nl-NL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547664" y="5805263"/>
            <a:ext cx="6745382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Cultuur en mentaliteit na 1945</a:t>
            </a:r>
            <a:endParaRPr lang="nl-N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05263"/>
            <a:ext cx="695503" cy="6955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644" y="1556792"/>
            <a:ext cx="6217724" cy="42493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Jaren ‘50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977" y="1196752"/>
            <a:ext cx="55491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Verzuiling</a:t>
            </a:r>
            <a:r>
              <a:rPr lang="en-US" sz="2400" b="1" dirty="0" smtClean="0"/>
              <a:t>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Wederopbouw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Vlijt, </a:t>
            </a:r>
            <a:r>
              <a:rPr lang="en-US" sz="2400" b="1" dirty="0" err="1" smtClean="0"/>
              <a:t>zuinigheid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gehoorzaamheid</a:t>
            </a:r>
            <a:endParaRPr lang="en-US" sz="2400" b="1" dirty="0" smtClean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De man is de baas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De </a:t>
            </a:r>
            <a:r>
              <a:rPr lang="en-US" sz="2400" b="1" dirty="0" err="1" smtClean="0"/>
              <a:t>kerkelijke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leiders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zijn</a:t>
            </a:r>
            <a:r>
              <a:rPr lang="en-US" sz="2400" b="1" dirty="0" smtClean="0"/>
              <a:t> de baas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Normen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waarden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zijn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belangrijk</a:t>
            </a:r>
            <a:r>
              <a:rPr lang="en-US" sz="2400" b="1" dirty="0" smtClean="0"/>
              <a:t> 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613072"/>
            <a:ext cx="2305597" cy="211294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645024"/>
            <a:ext cx="1971420" cy="302780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57095"/>
            <a:ext cx="2350256" cy="337505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090" y="4898474"/>
            <a:ext cx="2449613" cy="16741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22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40663"/>
            <a:ext cx="6499828" cy="41761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4" y="4863226"/>
            <a:ext cx="2975248" cy="18759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552" y="4769201"/>
            <a:ext cx="2975248" cy="1931691"/>
          </a:xfrm>
          <a:prstGeom prst="rect">
            <a:avLst/>
          </a:prstGeom>
        </p:spPr>
      </p:pic>
      <p:sp>
        <p:nvSpPr>
          <p:cNvPr id="8" name="Ovaal 7"/>
          <p:cNvSpPr/>
          <p:nvPr/>
        </p:nvSpPr>
        <p:spPr>
          <a:xfrm>
            <a:off x="1331640" y="2348880"/>
            <a:ext cx="1728192" cy="17281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met pijl 9"/>
          <p:cNvCxnSpPr/>
          <p:nvPr/>
        </p:nvCxnSpPr>
        <p:spPr>
          <a:xfrm flipH="1">
            <a:off x="1763688" y="4069536"/>
            <a:ext cx="231210" cy="7936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al 11"/>
          <p:cNvSpPr/>
          <p:nvPr/>
        </p:nvSpPr>
        <p:spPr>
          <a:xfrm>
            <a:off x="5724128" y="2501280"/>
            <a:ext cx="1728192" cy="17281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" name="Rechte verbindingslijn met pijl 12"/>
          <p:cNvCxnSpPr/>
          <p:nvPr/>
        </p:nvCxnSpPr>
        <p:spPr>
          <a:xfrm>
            <a:off x="6804248" y="4210863"/>
            <a:ext cx="200838" cy="7912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Afbeelding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4" y="3766610"/>
            <a:ext cx="2125572" cy="3036534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840" y="3874690"/>
            <a:ext cx="2489002" cy="269172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285" y="4093196"/>
            <a:ext cx="2284678" cy="2486579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920" y="4093196"/>
            <a:ext cx="4120019" cy="2497761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4" y="5002103"/>
            <a:ext cx="3225388" cy="165736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687" y="4551838"/>
            <a:ext cx="2762676" cy="1942507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144" y="4704238"/>
            <a:ext cx="1150561" cy="1942507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4" y="3988110"/>
            <a:ext cx="2201469" cy="2301535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69" y="4466381"/>
            <a:ext cx="2448593" cy="2252705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408" y="4618781"/>
            <a:ext cx="1958872" cy="2252705"/>
          </a:xfrm>
          <a:prstGeom prst="rect">
            <a:avLst/>
          </a:prstGeom>
        </p:spPr>
      </p:pic>
      <p:cxnSp>
        <p:nvCxnSpPr>
          <p:cNvPr id="26" name="Rechte verbindingslijn 25"/>
          <p:cNvCxnSpPr/>
          <p:nvPr/>
        </p:nvCxnSpPr>
        <p:spPr>
          <a:xfrm>
            <a:off x="4694184" y="123970"/>
            <a:ext cx="68182" cy="6833422"/>
          </a:xfrm>
          <a:prstGeom prst="line">
            <a:avLst/>
          </a:prstGeom>
          <a:ln w="1111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135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-0.00104 -0.6502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325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-0.00851 -0.6300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" y="-31505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0.00122 -0.3761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881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0.01181 -0.366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831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0.00121 -0.3761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8819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-0.07813 -0.39445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6" y="-19722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00121 -0.37616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8819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11094 -0.24027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38" y="-12014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-0.06025 -0.31598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1" y="-1581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44444E-6 L -0.0533 -0.22825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4" y="-11412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0.07118 -0.26597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" y="-1331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2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-0.05539 -0.18981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8" y="-9491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2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Verzuiling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87212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Samenleving was </a:t>
            </a:r>
            <a:r>
              <a:rPr lang="nl-NL" sz="2400" b="1" dirty="0">
                <a:solidFill>
                  <a:srgbClr val="FF0000"/>
                </a:solidFill>
              </a:rPr>
              <a:t>verzuild</a:t>
            </a:r>
          </a:p>
          <a:p>
            <a:pPr marL="728663" lvl="1" indent="-385763">
              <a:lnSpc>
                <a:spcPct val="150000"/>
              </a:lnSpc>
              <a:buFont typeface="+mj-lt"/>
              <a:buAutoNum type="arabicPeriod"/>
            </a:pPr>
            <a:r>
              <a:rPr lang="nl-NL" sz="2400" b="1" dirty="0"/>
              <a:t>Katholieken</a:t>
            </a:r>
          </a:p>
          <a:p>
            <a:pPr marL="728663" lvl="1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 err="1"/>
              <a:t>Protestanten</a:t>
            </a:r>
            <a:endParaRPr lang="en-US" sz="2400" b="1" dirty="0"/>
          </a:p>
          <a:p>
            <a:pPr marL="728663" lvl="1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 err="1"/>
              <a:t>Socialisten</a:t>
            </a:r>
            <a:endParaRPr lang="en-US" sz="2400" b="1" dirty="0"/>
          </a:p>
          <a:p>
            <a:pPr marL="728663" lvl="1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 err="1"/>
              <a:t>Liberalen</a:t>
            </a:r>
            <a:r>
              <a:rPr lang="en-US" sz="2400" b="1" dirty="0"/>
              <a:t> </a:t>
            </a:r>
            <a:endParaRPr lang="nl-NL" sz="24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/>
              <a:t>Naast</a:t>
            </a:r>
            <a:r>
              <a:rPr lang="en-US" sz="2400" b="1" dirty="0"/>
              <a:t> </a:t>
            </a:r>
            <a:r>
              <a:rPr lang="en-US" sz="2400" b="1" dirty="0" err="1"/>
              <a:t>elkaar</a:t>
            </a:r>
            <a:r>
              <a:rPr lang="en-US" sz="2400" b="1" dirty="0"/>
              <a:t> </a:t>
            </a:r>
            <a:r>
              <a:rPr lang="en-US" sz="2400" b="1" dirty="0" err="1"/>
              <a:t>leven</a:t>
            </a:r>
            <a:endParaRPr lang="en-US" sz="24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/>
              <a:t>Niet</a:t>
            </a:r>
            <a:r>
              <a:rPr lang="en-US" sz="2400" b="1" dirty="0"/>
              <a:t>: met </a:t>
            </a:r>
            <a:r>
              <a:rPr lang="en-US" sz="2400" b="1" dirty="0" err="1"/>
              <a:t>elkaar</a:t>
            </a:r>
            <a:r>
              <a:rPr lang="en-US" sz="2400" b="1" dirty="0"/>
              <a:t> </a:t>
            </a:r>
            <a:r>
              <a:rPr lang="en-US" sz="2400" b="1" dirty="0" err="1"/>
              <a:t>leven</a:t>
            </a:r>
            <a:endParaRPr lang="en-US" sz="24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Eigen </a:t>
            </a:r>
            <a:r>
              <a:rPr lang="en-US" sz="2400" b="1" dirty="0" err="1"/>
              <a:t>scholen</a:t>
            </a:r>
            <a:r>
              <a:rPr lang="en-US" sz="2400" b="1" dirty="0"/>
              <a:t>, </a:t>
            </a:r>
            <a:r>
              <a:rPr lang="en-US" sz="2400" b="1" dirty="0" err="1"/>
              <a:t>omroep</a:t>
            </a:r>
            <a:r>
              <a:rPr lang="en-US" sz="2400" b="1" dirty="0"/>
              <a:t>, </a:t>
            </a:r>
            <a:r>
              <a:rPr lang="en-US" sz="2400" b="1" dirty="0" err="1"/>
              <a:t>voetbalclub</a:t>
            </a:r>
            <a:r>
              <a:rPr lang="en-US" sz="2400" b="1" dirty="0" smtClean="0"/>
              <a:t>, </a:t>
            </a:r>
            <a:r>
              <a:rPr lang="en-US" sz="2400" b="1" dirty="0" err="1"/>
              <a:t>muziekkorps</a:t>
            </a:r>
            <a:r>
              <a:rPr lang="en-US" sz="2400" b="1" dirty="0"/>
              <a:t>, </a:t>
            </a:r>
            <a:r>
              <a:rPr lang="en-US" sz="2400" b="1" dirty="0" err="1"/>
              <a:t>enzovoort</a:t>
            </a:r>
            <a:r>
              <a:rPr lang="en-US" sz="2400" b="1" dirty="0"/>
              <a:t>…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/>
              <a:t>Iedere</a:t>
            </a:r>
            <a:r>
              <a:rPr lang="en-US" sz="2400" b="1" dirty="0"/>
              <a:t> </a:t>
            </a:r>
            <a:r>
              <a:rPr lang="en-US" sz="2400" b="1" dirty="0" err="1"/>
              <a:t>groep</a:t>
            </a:r>
            <a:r>
              <a:rPr lang="en-US" sz="2400" b="1" dirty="0"/>
              <a:t> had </a:t>
            </a:r>
            <a:r>
              <a:rPr lang="en-US" sz="2400" b="1" dirty="0" err="1"/>
              <a:t>zijn</a:t>
            </a:r>
            <a:r>
              <a:rPr lang="en-US" sz="2400" b="1" dirty="0"/>
              <a:t> </a:t>
            </a:r>
            <a:r>
              <a:rPr lang="en-US" sz="2400" b="1" dirty="0" err="1"/>
              <a:t>eigen</a:t>
            </a:r>
            <a:r>
              <a:rPr lang="en-US" sz="2400" b="1" dirty="0"/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zuil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759" y="2132856"/>
            <a:ext cx="4952088" cy="33843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22" y="-7962"/>
            <a:ext cx="8358418" cy="68933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833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/>
          </p:nvPr>
        </p:nvGraphicFramePr>
        <p:xfrm>
          <a:off x="1228040" y="1499150"/>
          <a:ext cx="6900205" cy="4281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041">
                  <a:extLst>
                    <a:ext uri="{9D8B030D-6E8A-4147-A177-3AD203B41FA5}">
                      <a16:colId xmlns:a16="http://schemas.microsoft.com/office/drawing/2014/main" val="2480488229"/>
                    </a:ext>
                  </a:extLst>
                </a:gridCol>
                <a:gridCol w="1380041">
                  <a:extLst>
                    <a:ext uri="{9D8B030D-6E8A-4147-A177-3AD203B41FA5}">
                      <a16:colId xmlns:a16="http://schemas.microsoft.com/office/drawing/2014/main" val="2103190118"/>
                    </a:ext>
                  </a:extLst>
                </a:gridCol>
                <a:gridCol w="1380041">
                  <a:extLst>
                    <a:ext uri="{9D8B030D-6E8A-4147-A177-3AD203B41FA5}">
                      <a16:colId xmlns:a16="http://schemas.microsoft.com/office/drawing/2014/main" val="1113860659"/>
                    </a:ext>
                  </a:extLst>
                </a:gridCol>
                <a:gridCol w="1380041">
                  <a:extLst>
                    <a:ext uri="{9D8B030D-6E8A-4147-A177-3AD203B41FA5}">
                      <a16:colId xmlns:a16="http://schemas.microsoft.com/office/drawing/2014/main" val="720505532"/>
                    </a:ext>
                  </a:extLst>
                </a:gridCol>
                <a:gridCol w="1380041">
                  <a:extLst>
                    <a:ext uri="{9D8B030D-6E8A-4147-A177-3AD203B41FA5}">
                      <a16:colId xmlns:a16="http://schemas.microsoft.com/office/drawing/2014/main" val="2144574421"/>
                    </a:ext>
                  </a:extLst>
                </a:gridCol>
              </a:tblGrid>
              <a:tr h="494569">
                <a:tc>
                  <a:txBody>
                    <a:bodyPr/>
                    <a:lstStyle/>
                    <a:p>
                      <a:pPr algn="ctr"/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/>
                        <a:t>omroep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/>
                        <a:t>krant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/>
                        <a:t>politieke partij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onderwijs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888013719"/>
                  </a:ext>
                </a:extLst>
              </a:tr>
              <a:tr h="946744"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>
                          <a:solidFill>
                            <a:srgbClr val="FF0000"/>
                          </a:solidFill>
                        </a:rPr>
                        <a:t>Katholieken</a:t>
                      </a:r>
                      <a:endParaRPr lang="nl-NL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KRO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De </a:t>
                      </a:r>
                      <a:r>
                        <a:rPr lang="en-US" sz="1400" b="1" dirty="0" err="1" smtClean="0"/>
                        <a:t>Volksrant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RKSP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Rooms-</a:t>
                      </a:r>
                      <a:r>
                        <a:rPr lang="en-US" sz="1400" b="1" dirty="0" err="1" smtClean="0"/>
                        <a:t>Katholieke</a:t>
                      </a:r>
                      <a:r>
                        <a:rPr lang="en-US" sz="1400" b="1" dirty="0" smtClean="0"/>
                        <a:t> school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567844797"/>
                  </a:ext>
                </a:extLst>
              </a:tr>
              <a:tr h="946744"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>
                          <a:solidFill>
                            <a:srgbClr val="FF0000"/>
                          </a:solidFill>
                        </a:rPr>
                        <a:t>Protestanten</a:t>
                      </a:r>
                      <a:endParaRPr lang="nl-NL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NCRV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De </a:t>
                      </a:r>
                      <a:r>
                        <a:rPr lang="en-US" sz="1400" b="1" dirty="0" err="1" smtClean="0"/>
                        <a:t>Standaard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ARP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School met den </a:t>
                      </a:r>
                      <a:r>
                        <a:rPr lang="en-US" sz="1400" b="1" dirty="0" err="1" smtClean="0"/>
                        <a:t>Bijbel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402001434"/>
                  </a:ext>
                </a:extLst>
              </a:tr>
              <a:tr h="946744"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>
                          <a:solidFill>
                            <a:srgbClr val="FF0000"/>
                          </a:solidFill>
                        </a:rPr>
                        <a:t>Socialisten</a:t>
                      </a:r>
                      <a:endParaRPr lang="nl-NL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VARA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Het Volk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SDAP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Openbare</a:t>
                      </a:r>
                      <a:r>
                        <a:rPr lang="en-US" sz="1400" b="1" dirty="0" smtClean="0"/>
                        <a:t> school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92881653"/>
                  </a:ext>
                </a:extLst>
              </a:tr>
              <a:tr h="946744"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>
                          <a:solidFill>
                            <a:srgbClr val="FF0000"/>
                          </a:solidFill>
                        </a:rPr>
                        <a:t>Liberalen</a:t>
                      </a:r>
                      <a:r>
                        <a:rPr lang="nl-NL" sz="1400" b="1" dirty="0" smtClean="0"/>
                        <a:t> 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AVRO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Algemeen</a:t>
                      </a:r>
                      <a:r>
                        <a:rPr lang="en-US" sz="1400" b="1" dirty="0" smtClean="0"/>
                        <a:t> </a:t>
                      </a:r>
                      <a:r>
                        <a:rPr lang="en-US" sz="1400" b="1" dirty="0" err="1" smtClean="0"/>
                        <a:t>Handelsblad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VDB</a:t>
                      </a:r>
                      <a:endParaRPr lang="nl-NL" sz="1400" b="1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4541644"/>
                  </a:ext>
                </a:extLst>
              </a:tr>
            </a:tbl>
          </a:graphicData>
        </a:graphic>
      </p:graphicFrame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589" y="2004098"/>
            <a:ext cx="550069" cy="92868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81" y="2941638"/>
            <a:ext cx="874853" cy="91461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625" y="3939343"/>
            <a:ext cx="583793" cy="8073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157" y="4829803"/>
            <a:ext cx="842759" cy="8427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830" y="2332318"/>
            <a:ext cx="1268820" cy="20542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748" y="3081202"/>
            <a:ext cx="1296497" cy="6662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127" y="4119698"/>
            <a:ext cx="1192029" cy="3370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748" y="5079456"/>
            <a:ext cx="1220007" cy="46082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179" y="2108397"/>
            <a:ext cx="550069" cy="72009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44" y="2972852"/>
            <a:ext cx="536040" cy="91461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83" y="3983042"/>
            <a:ext cx="583793" cy="78240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88" y="4861016"/>
            <a:ext cx="580412" cy="84275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421" y="2063925"/>
            <a:ext cx="1267955" cy="768697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802" y="2861176"/>
            <a:ext cx="1093870" cy="1190537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298" y="4254815"/>
            <a:ext cx="1267553" cy="949440"/>
          </a:xfrm>
          <a:prstGeom prst="rect">
            <a:avLst/>
          </a:prstGeom>
        </p:spPr>
      </p:pic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257340" y="183959"/>
            <a:ext cx="5963845" cy="1315191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Verzuiling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822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15"/>
    </mc:Choice>
    <mc:Fallback xmlns="">
      <p:transition spd="slow" advTm="306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Doorbraak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87212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Tijdens Tweede Wereldoorlog: kritiek op </a:t>
            </a:r>
            <a:r>
              <a:rPr lang="nl-NL" sz="2400" b="1" dirty="0" smtClean="0">
                <a:solidFill>
                  <a:srgbClr val="FF0000"/>
                </a:solidFill>
              </a:rPr>
              <a:t>verzuiling</a:t>
            </a:r>
            <a:endParaRPr lang="nl-NL" sz="24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Verdeeldheid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maakte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weerloos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tegen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Duitsland</a:t>
            </a:r>
            <a:endParaRPr lang="en-US" sz="24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In de </a:t>
            </a:r>
            <a:r>
              <a:rPr lang="en-US" sz="2400" b="1" dirty="0" err="1" smtClean="0"/>
              <a:t>oorlog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ook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één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tegen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Duitsland</a:t>
            </a:r>
            <a:endParaRPr lang="en-US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Moet </a:t>
            </a:r>
            <a:r>
              <a:rPr lang="en-US" sz="2400" b="1" dirty="0" err="1" smtClean="0"/>
              <a:t>na</a:t>
            </a:r>
            <a:r>
              <a:rPr lang="en-US" sz="2400" b="1" dirty="0" smtClean="0"/>
              <a:t> de </a:t>
            </a:r>
            <a:r>
              <a:rPr lang="en-US" sz="2400" b="1" dirty="0" err="1" smtClean="0"/>
              <a:t>oorlog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toch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óók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kunnen</a:t>
            </a:r>
            <a:r>
              <a:rPr lang="en-US" sz="2400" b="1" dirty="0" smtClean="0"/>
              <a:t>???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moest</a:t>
            </a:r>
            <a:r>
              <a:rPr lang="en-US" sz="2400" b="1" dirty="0" smtClean="0"/>
              <a:t> 1 </a:t>
            </a:r>
            <a:r>
              <a:rPr lang="en-US" sz="2400" b="1" dirty="0" err="1" smtClean="0"/>
              <a:t>radiozender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komen</a:t>
            </a:r>
            <a:endParaRPr lang="en-US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moest</a:t>
            </a:r>
            <a:r>
              <a:rPr lang="en-US" sz="2400" b="1" dirty="0" smtClean="0"/>
              <a:t> 1 </a:t>
            </a:r>
            <a:r>
              <a:rPr lang="en-US" sz="2400" b="1" dirty="0" err="1" smtClean="0"/>
              <a:t>politieke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partij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komen</a:t>
            </a:r>
            <a:endParaRPr lang="en-US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Zuilen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moesten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samenwerken</a:t>
            </a:r>
            <a:endParaRPr 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717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312948"/>
            <a:ext cx="2099323" cy="292783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30" y="1341579"/>
            <a:ext cx="2016418" cy="2927839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Doorbraak: PvdA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8721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Socialistische</a:t>
            </a:r>
            <a:r>
              <a:rPr lang="en-US" sz="2400" b="1" dirty="0" smtClean="0"/>
              <a:t> SDAP</a:t>
            </a:r>
            <a:endParaRPr lang="en-US" sz="24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Liberale</a:t>
            </a:r>
            <a:r>
              <a:rPr lang="en-US" sz="2400" b="1" dirty="0" smtClean="0"/>
              <a:t> VDB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ym typeface="Wingdings" panose="05000000000000000000" pitchFamily="2" charset="2"/>
              </a:rPr>
              <a:t> </a:t>
            </a:r>
            <a:r>
              <a:rPr lang="en-US" sz="2400" b="1" dirty="0" err="1" smtClean="0">
                <a:sym typeface="Wingdings" panose="05000000000000000000" pitchFamily="2" charset="2"/>
              </a:rPr>
              <a:t>Partij</a:t>
            </a:r>
            <a:r>
              <a:rPr lang="en-US" sz="2400" b="1" dirty="0" smtClean="0">
                <a:sym typeface="Wingdings" panose="05000000000000000000" pitchFamily="2" charset="2"/>
              </a:rPr>
              <a:t> van de </a:t>
            </a:r>
            <a:r>
              <a:rPr lang="en-US" sz="2400" b="1" dirty="0" err="1" smtClean="0">
                <a:sym typeface="Wingdings" panose="05000000000000000000" pitchFamily="2" charset="2"/>
              </a:rPr>
              <a:t>Arbeid</a:t>
            </a:r>
            <a:endParaRPr lang="en-US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Katholieken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protestanten</a:t>
            </a:r>
            <a:endParaRPr lang="en-US" sz="2400" b="1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019" y="2926295"/>
            <a:ext cx="2655797" cy="3904740"/>
          </a:xfrm>
          <a:prstGeom prst="rect">
            <a:avLst/>
          </a:prstGeom>
        </p:spPr>
      </p:pic>
      <p:sp>
        <p:nvSpPr>
          <p:cNvPr id="3" name="Ovaal 2"/>
          <p:cNvSpPr/>
          <p:nvPr/>
        </p:nvSpPr>
        <p:spPr>
          <a:xfrm>
            <a:off x="5951243" y="6165304"/>
            <a:ext cx="997021" cy="6657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657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0.16876 0.27361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136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L -0.13385 0.26944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1347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  <p:bldP spid="3" grpId="0" animBg="1"/>
      <p:bldP spid="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981" y="3456968"/>
            <a:ext cx="1688387" cy="2927839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Doorbraak: mislukt!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022" y="1511316"/>
            <a:ext cx="78543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Verkiezingen</a:t>
            </a:r>
            <a:r>
              <a:rPr lang="en-US" sz="2400" b="1" dirty="0" smtClean="0"/>
              <a:t> 1946: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/>
              <a:t>C</a:t>
            </a:r>
            <a:r>
              <a:rPr lang="en-US" sz="2400" b="1" dirty="0" err="1" smtClean="0"/>
              <a:t>onfessionele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partijen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winnen</a:t>
            </a:r>
            <a:endParaRPr lang="en-US" sz="2400" b="1" dirty="0" smtClean="0"/>
          </a:p>
          <a:p>
            <a:pPr lvl="1">
              <a:lnSpc>
                <a:spcPct val="150000"/>
              </a:lnSpc>
            </a:pPr>
            <a:r>
              <a:rPr lang="en-US" sz="2400" b="1" dirty="0" smtClean="0"/>
              <a:t>	= </a:t>
            </a:r>
            <a:r>
              <a:rPr lang="en-US" sz="2400" b="1" dirty="0" err="1" smtClean="0"/>
              <a:t>katholieke</a:t>
            </a:r>
            <a:r>
              <a:rPr lang="en-US" sz="2400" b="1" dirty="0" err="1"/>
              <a:t>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protestanten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PvdA</a:t>
            </a:r>
            <a:r>
              <a:rPr lang="en-US" sz="2400" b="1" dirty="0" smtClean="0"/>
              <a:t> minder </a:t>
            </a:r>
            <a:r>
              <a:rPr lang="en-US" sz="2400" b="1" dirty="0" err="1" smtClean="0"/>
              <a:t>zetels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SDAP + VDB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PvdA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socialistisch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liberalen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sym typeface="Wingdings" panose="05000000000000000000" pitchFamily="2" charset="2"/>
              </a:rPr>
              <a:t> </a:t>
            </a:r>
            <a:r>
              <a:rPr lang="en-US" sz="2400" b="1" dirty="0" err="1" smtClean="0"/>
              <a:t>Liberale</a:t>
            </a:r>
            <a:r>
              <a:rPr lang="en-US" sz="2400" b="1" dirty="0" smtClean="0"/>
              <a:t> VVD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ym typeface="Wingdings" panose="05000000000000000000" pitchFamily="2" charset="2"/>
              </a:rPr>
              <a:t> </a:t>
            </a:r>
            <a:r>
              <a:rPr lang="en-US" sz="2400" b="1" dirty="0" err="1" smtClean="0">
                <a:sym typeface="Wingdings" panose="05000000000000000000" pitchFamily="2" charset="2"/>
              </a:rPr>
              <a:t>Socialistische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400" b="1" dirty="0" err="1" smtClean="0">
                <a:sym typeface="Wingdings" panose="05000000000000000000" pitchFamily="2" charset="2"/>
              </a:rPr>
              <a:t>PvdA</a:t>
            </a:r>
            <a:endParaRPr lang="en-US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Omroepen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blijven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verzuild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sym typeface="Wingdings" panose="05000000000000000000" pitchFamily="2" charset="2"/>
              </a:rPr>
              <a:t> </a:t>
            </a:r>
            <a:r>
              <a:rPr lang="en-US" sz="2400" b="1" dirty="0" err="1" smtClean="0"/>
              <a:t>Mensen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willen</a:t>
            </a:r>
            <a:r>
              <a:rPr lang="en-US" sz="2400" b="1" dirty="0" smtClean="0"/>
              <a:t> de </a:t>
            </a:r>
            <a:r>
              <a:rPr lang="en-US" sz="2400" b="1" dirty="0" err="1" smtClean="0"/>
              <a:t>verzuiling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terug</a:t>
            </a:r>
            <a:r>
              <a:rPr lang="en-US" sz="2400" b="1" dirty="0" smtClean="0"/>
              <a:t>!</a:t>
            </a:r>
            <a:endParaRPr lang="en-US" sz="2400" b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118" y="3456968"/>
            <a:ext cx="2180306" cy="292783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651" y="2924944"/>
            <a:ext cx="2655797" cy="390474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23" y="3933056"/>
            <a:ext cx="4055920" cy="266836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242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59259E-6 L -0.11459 0.04491 " pathEditMode="relative" rAng="0" ptsTypes="AA">
                                      <p:cBhvr>
                                        <p:cTn id="6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2245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99 -0.00625 L 0.07986 -0.35416 " pathEditMode="relative" rAng="0" ptsTypes="AA">
                                      <p:cBhvr>
                                        <p:cTn id="6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4" y="-17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Opnieuw verzuiling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977" y="1196752"/>
            <a:ext cx="50450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Eigen </a:t>
            </a:r>
            <a:r>
              <a:rPr lang="en-US" sz="2400" b="1" dirty="0" err="1" smtClean="0"/>
              <a:t>zuil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zorgt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veiligheid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Je </a:t>
            </a:r>
            <a:r>
              <a:rPr lang="en-US" sz="2400" b="1" dirty="0" err="1" smtClean="0"/>
              <a:t>wist</a:t>
            </a:r>
            <a:r>
              <a:rPr lang="en-US" sz="2400" b="1" dirty="0" smtClean="0"/>
              <a:t> wat je </a:t>
            </a:r>
            <a:r>
              <a:rPr lang="en-US" sz="2400" b="1" dirty="0" err="1" smtClean="0"/>
              <a:t>aan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elkaar</a:t>
            </a:r>
            <a:r>
              <a:rPr lang="en-US" sz="2400" b="1" dirty="0" smtClean="0"/>
              <a:t> had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Sociale druk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Van de </a:t>
            </a:r>
            <a:r>
              <a:rPr lang="en-US" sz="2400" b="1" dirty="0" err="1" smtClean="0"/>
              <a:t>kerkelijke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leiders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Van je </a:t>
            </a:r>
            <a:r>
              <a:rPr lang="en-US" sz="2400" b="1" dirty="0" err="1" smtClean="0"/>
              <a:t>ouders</a:t>
            </a:r>
            <a:endParaRPr lang="nl-NL" sz="2400" b="1" dirty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Volgzaamheid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Normen en waarden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Doe maar “normaal”…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Geen </a:t>
            </a:r>
            <a:r>
              <a:rPr lang="nl-NL" sz="2400" b="1" dirty="0"/>
              <a:t>scheidingen</a:t>
            </a:r>
          </a:p>
        </p:txBody>
      </p:sp>
      <p:pic>
        <p:nvPicPr>
          <p:cNvPr id="9" name="Afbeelding 8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87913"/>
            <a:ext cx="4039105" cy="55862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9358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043" y="188640"/>
            <a:ext cx="7327773" cy="1152939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Wederopbouw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4977" y="1196752"/>
            <a:ext cx="55491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Einde</a:t>
            </a:r>
            <a:r>
              <a:rPr lang="en-US" sz="2400" b="1" dirty="0" smtClean="0"/>
              <a:t> WO2 </a:t>
            </a:r>
            <a:r>
              <a:rPr lang="en-US" sz="2400" b="1" dirty="0" smtClean="0">
                <a:sym typeface="Wingdings" panose="05000000000000000000" pitchFamily="2" charset="2"/>
              </a:rPr>
              <a:t> </a:t>
            </a:r>
            <a:r>
              <a:rPr lang="en-US" sz="2400" b="1" dirty="0" err="1" smtClean="0">
                <a:sym typeface="Wingdings" panose="05000000000000000000" pitchFamily="2" charset="2"/>
              </a:rPr>
              <a:t>andere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400" b="1" dirty="0" err="1" smtClean="0">
                <a:sym typeface="Wingdings" panose="05000000000000000000" pitchFamily="2" charset="2"/>
              </a:rPr>
              <a:t>problemen</a:t>
            </a:r>
            <a:endParaRPr lang="en-US" sz="2400" b="1" dirty="0" smtClean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Nederland moest weer opgebouwd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Hard werken = vlijt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Mannen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werken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Vrouwen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huishouden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kinderen</a:t>
            </a:r>
            <a:endParaRPr lang="nl-NL" sz="2400" b="1" dirty="0" smtClean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Geld </a:t>
            </a:r>
            <a:r>
              <a:rPr lang="en-US" sz="2400" b="1" dirty="0" err="1" smtClean="0"/>
              <a:t>sparen</a:t>
            </a:r>
            <a:r>
              <a:rPr lang="en-US" sz="2400" b="1" dirty="0" smtClean="0"/>
              <a:t> = </a:t>
            </a:r>
            <a:r>
              <a:rPr lang="en-US" sz="2400" b="1" dirty="0" err="1" smtClean="0"/>
              <a:t>zuinigheid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Eenvoudig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leven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Geen</a:t>
            </a:r>
            <a:r>
              <a:rPr lang="en-US" sz="2400" b="1" dirty="0" smtClean="0"/>
              <a:t> luxe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Luisteren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gezag</a:t>
            </a:r>
            <a:r>
              <a:rPr lang="en-US" sz="2400" b="1" dirty="0" smtClean="0"/>
              <a:t> = </a:t>
            </a:r>
            <a:r>
              <a:rPr lang="en-US" sz="2400" b="1" dirty="0" err="1" smtClean="0"/>
              <a:t>gehoorzaamheid</a:t>
            </a:r>
            <a:r>
              <a:rPr lang="en-US" sz="2400" b="1" dirty="0" smtClean="0"/>
              <a:t> 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263" y="3553284"/>
            <a:ext cx="3303869" cy="30278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106" y="188640"/>
            <a:ext cx="1971420" cy="3027804"/>
          </a:xfrm>
          <a:prstGeom prst="rect">
            <a:avLst/>
          </a:prstGeom>
        </p:spPr>
      </p:pic>
      <p:sp>
        <p:nvSpPr>
          <p:cNvPr id="2" name="Pijl-rechts 1"/>
          <p:cNvSpPr/>
          <p:nvPr/>
        </p:nvSpPr>
        <p:spPr>
          <a:xfrm rot="18636712">
            <a:off x="7633273" y="4468863"/>
            <a:ext cx="884560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 rot="13381097">
            <a:off x="6658746" y="4534572"/>
            <a:ext cx="884560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 rot="21353302">
            <a:off x="6711775" y="3880147"/>
            <a:ext cx="1334194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rechts 10"/>
          <p:cNvSpPr/>
          <p:nvPr/>
        </p:nvSpPr>
        <p:spPr>
          <a:xfrm rot="16200000">
            <a:off x="6469535" y="2306785"/>
            <a:ext cx="2413947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798" y="1273722"/>
            <a:ext cx="3174798" cy="45591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695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929">
        <p:random/>
      </p:transition>
    </mc:Choice>
    <mc:Fallback xmlns="">
      <p:transition spd="slow" advTm="3592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2" grpId="0" animBg="1"/>
      <p:bldP spid="2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7.1|7.6|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6|4.4|9.3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3180</TotalTime>
  <Words>236</Words>
  <Application>Microsoft Office PowerPoint</Application>
  <PresentationFormat>Diavoorstelling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Broadway</vt:lpstr>
      <vt:lpstr>Calibri</vt:lpstr>
      <vt:lpstr>Wingdings</vt:lpstr>
      <vt:lpstr>Kantoorthema</vt:lpstr>
      <vt:lpstr>Een verzuild land</vt:lpstr>
      <vt:lpstr>PowerPoint-presentatie</vt:lpstr>
      <vt:lpstr>Verzuiling</vt:lpstr>
      <vt:lpstr>Verzuiling</vt:lpstr>
      <vt:lpstr>Doorbraak</vt:lpstr>
      <vt:lpstr>Doorbraak: PvdA</vt:lpstr>
      <vt:lpstr>Doorbraak: mislukt!</vt:lpstr>
      <vt:lpstr>Opnieuw verzuiling</vt:lpstr>
      <vt:lpstr>Wederopbouw</vt:lpstr>
      <vt:lpstr>Jaren ‘50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206</cp:revision>
  <dcterms:created xsi:type="dcterms:W3CDTF">2011-09-12T12:30:35Z</dcterms:created>
  <dcterms:modified xsi:type="dcterms:W3CDTF">2017-04-09T16:46:21Z</dcterms:modified>
</cp:coreProperties>
</file>