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9" r:id="rId3"/>
    <p:sldId id="264" r:id="rId4"/>
    <p:sldId id="265" r:id="rId5"/>
    <p:sldId id="266" r:id="rId6"/>
    <p:sldId id="267" r:id="rId7"/>
    <p:sldId id="268" r:id="rId8"/>
    <p:sldId id="273" r:id="rId9"/>
    <p:sldId id="260" r:id="rId10"/>
    <p:sldId id="262" r:id="rId11"/>
    <p:sldId id="25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B6DDB-0EA7-484A-86D4-0FD9C2F53EC0}" type="datetimeFigureOut">
              <a:rPr lang="nl-NL"/>
              <a:t>4-4-2017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09C96-8E76-46E0-842C-22791A96EA9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9C96-8E76-46E0-842C-22791A96EA97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17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9C96-8E76-46E0-842C-22791A96EA97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569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9C96-8E76-46E0-842C-22791A96EA97}" type="slidenum">
              <a:rPr lang="nl-NL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224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10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079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139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238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75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644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602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632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1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4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27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225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19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47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783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90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4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04.04.2017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875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pieringskranen.nl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ieringsmobilecranes.com/nl/kraan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7BP8mm1WKQ" TargetMode="External"/><Relationship Id="rId2" Type="http://schemas.openxmlformats.org/officeDocument/2006/relationships/hyperlink" Target="https://www.npo.nl/proef-hoe-werkt-een-hijskraan/05-01-2015/WO_NCRV_75536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RB91Sm-kGJ8" TargetMode="External"/><Relationship Id="rId4" Type="http://schemas.openxmlformats.org/officeDocument/2006/relationships/hyperlink" Target="https://www.youtube.com/watch?v=UHnvVYgu9S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2487"/>
          </a:xfrm>
        </p:spPr>
        <p:txBody>
          <a:bodyPr>
            <a:normAutofit/>
          </a:bodyPr>
          <a:lstStyle/>
          <a:p>
            <a:r>
              <a:rPr lang="nl-NL" err="1"/>
              <a:t>Science</a:t>
            </a:r>
            <a:r>
              <a:rPr lang="nl-NL"/>
              <a:t> klas 1</a:t>
            </a:r>
            <a:br>
              <a:rPr lang="nl-NL"/>
            </a:br>
            <a:r>
              <a:rPr lang="nl-NL" sz="2700"/>
              <a:t>Excursie </a:t>
            </a:r>
            <a:r>
              <a:rPr lang="nl-NL" sz="2700" err="1"/>
              <a:t>Spierings</a:t>
            </a:r>
            <a:r>
              <a:rPr lang="nl-NL" sz="2700"/>
              <a:t> Kranen Oss</a:t>
            </a:r>
            <a:br>
              <a:rPr lang="nl-NL" sz="2700"/>
            </a:br>
            <a:r>
              <a:rPr lang="nl-NL" sz="2700"/>
              <a:t>12 april 2017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838200" y="2349305"/>
            <a:ext cx="5181600" cy="3827658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6841066" y="2349305"/>
            <a:ext cx="4888089" cy="3827658"/>
          </a:xfrm>
        </p:spPr>
        <p:txBody>
          <a:bodyPr/>
          <a:lstStyle/>
          <a:p>
            <a:pPr marL="0" indent="0">
              <a:buNone/>
            </a:pPr>
            <a:r>
              <a:rPr lang="nl-NL" sz="1600"/>
              <a:t>Op 12 april krijg je een excursie naar </a:t>
            </a:r>
            <a:r>
              <a:rPr lang="nl-NL" sz="1600" err="1"/>
              <a:t>Spierings</a:t>
            </a:r>
            <a:r>
              <a:rPr lang="nl-NL" sz="1600"/>
              <a:t> Kranen te Oss.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Adres: Merwedestraat 15</a:t>
            </a:r>
          </a:p>
          <a:p>
            <a:pPr marL="0" indent="0">
              <a:buNone/>
            </a:pPr>
            <a:r>
              <a:rPr lang="nl-NL" sz="1600"/>
              <a:t>5347 KZ Oss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Website: </a:t>
            </a:r>
            <a:r>
              <a:rPr lang="nl-NL" sz="1600">
                <a:hlinkClick r:id="rId2"/>
              </a:rPr>
              <a:t>http://www.spieringskranen.nl/</a:t>
            </a:r>
          </a:p>
          <a:p>
            <a:pPr marL="0" indent="0">
              <a:buNone/>
            </a:pPr>
            <a:endParaRPr lang="nl-NL" sz="2000"/>
          </a:p>
        </p:txBody>
      </p:sp>
      <p:pic>
        <p:nvPicPr>
          <p:cNvPr id="4" name="Afbeelding 3" descr="Afbeeldingsresultaat voor spierings oss gebou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49305"/>
            <a:ext cx="5181600" cy="26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6126"/>
          </a:xfrm>
        </p:spPr>
        <p:txBody>
          <a:bodyPr/>
          <a:lstStyle/>
          <a:p>
            <a:r>
              <a:rPr lang="nl-NL"/>
              <a:t>Voorbereidingsopdracht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27289" y="1478844"/>
            <a:ext cx="5401645" cy="469811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1600"/>
              <a:t>Ter voorbereiding op het bezoek kom je eerst naar school in lokaal 023/025.</a:t>
            </a:r>
          </a:p>
          <a:p>
            <a:endParaRPr lang="nl-NL" sz="1600"/>
          </a:p>
          <a:p>
            <a:r>
              <a:rPr lang="nl-NL" sz="1600"/>
              <a:t>In groepjes van drie leerlingen ga je samen kijken naar de website van </a:t>
            </a:r>
            <a:r>
              <a:rPr lang="nl-NL" sz="1600" err="1"/>
              <a:t>Spierings</a:t>
            </a:r>
            <a:r>
              <a:rPr lang="nl-NL" sz="1600"/>
              <a:t> Kranen te Oss: </a:t>
            </a:r>
            <a:r>
              <a:rPr lang="nl-NL" sz="1600">
                <a:hlinkClick r:id="rId2"/>
              </a:rPr>
              <a:t>http://www.spieringsmobilecranes.com/nl/kraan</a:t>
            </a:r>
            <a:endParaRPr lang="nl-NL" sz="1600"/>
          </a:p>
          <a:p>
            <a:endParaRPr lang="nl-NL" sz="1600"/>
          </a:p>
          <a:p>
            <a:r>
              <a:rPr lang="nl-NL" sz="1600"/>
              <a:t>Je probeert te ontdekken waar het bedrijf echt goed in is of zich kan onderscheiden van andere concurrerende bedrijven. </a:t>
            </a:r>
          </a:p>
          <a:p>
            <a:endParaRPr lang="nl-NL" sz="1600"/>
          </a:p>
          <a:p>
            <a:r>
              <a:rPr lang="nl-NL" sz="1600"/>
              <a:t>Hints: innovatie, milieu, nieuwe technieken en/of productieprocessen, kennis en ICT, commercie, internationale markt?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36267" y="1478844"/>
            <a:ext cx="4817533" cy="46981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600"/>
              <a:t>Eisen: </a:t>
            </a:r>
          </a:p>
          <a:p>
            <a:pPr>
              <a:buFont typeface="Century Gothic" panose="020B0502020202020204" pitchFamily="34" charset="0"/>
              <a:buChar char="►"/>
            </a:pPr>
            <a:r>
              <a:rPr lang="nl-NL" sz="1600"/>
              <a:t>Binnen 30 minuten bedenk je in je groepje 5 goede vragen die je wilt gaan stellen aan medewerkers van </a:t>
            </a:r>
            <a:r>
              <a:rPr lang="nl-NL" sz="1600" err="1"/>
              <a:t>Spierings</a:t>
            </a:r>
            <a:r>
              <a:rPr lang="nl-NL" sz="1600"/>
              <a:t> Kranen. </a:t>
            </a:r>
          </a:p>
          <a:p>
            <a:pPr>
              <a:buFont typeface="Century Gothic" panose="020B0502020202020204" pitchFamily="34" charset="0"/>
              <a:buChar char="►"/>
            </a:pPr>
            <a:endParaRPr lang="nl-NL" sz="1600"/>
          </a:p>
          <a:p>
            <a:pPr>
              <a:buFont typeface="Century Gothic" panose="020B0502020202020204" pitchFamily="34" charset="0"/>
              <a:buChar char="►"/>
            </a:pPr>
            <a:r>
              <a:rPr lang="nl-NL" sz="1600"/>
              <a:t>Sla de vragen digitaal op en neem ze geprint mee</a:t>
            </a:r>
            <a:r>
              <a:rPr lang="nl-NL" sz="2000"/>
              <a:t>.</a:t>
            </a:r>
          </a:p>
          <a:p>
            <a:pPr marL="0" indent="0">
              <a:buNone/>
            </a:pPr>
            <a:endParaRPr lang="nl-NL" sz="2000"/>
          </a:p>
          <a:p>
            <a:pPr>
              <a:buFont typeface="Century Gothic" panose="020B0502020202020204" pitchFamily="34" charset="0"/>
              <a:buChar char="►"/>
            </a:pPr>
            <a:r>
              <a:rPr lang="nl-NL" sz="1600"/>
              <a:t>Na het bezoek aan </a:t>
            </a:r>
            <a:r>
              <a:rPr lang="nl-NL" sz="1600" err="1"/>
              <a:t>Spierings</a:t>
            </a:r>
            <a:r>
              <a:rPr lang="nl-NL" sz="1600"/>
              <a:t> Kranen ga je de vragen (digitaal!)verwerken in de vorm van een mini-presentatie. Je zorgt ervoor dat er ook foto’s of plaatjes bij staan.</a:t>
            </a:r>
          </a:p>
          <a:p>
            <a:pPr marL="0" indent="0">
              <a:buNone/>
            </a:pPr>
            <a:endParaRPr lang="nl-NL" sz="1600"/>
          </a:p>
          <a:p>
            <a:pPr>
              <a:buFont typeface="Century Gothic" panose="020B0502020202020204" pitchFamily="34" charset="0"/>
              <a:buChar char="►"/>
            </a:pPr>
            <a:r>
              <a:rPr lang="nl-NL" sz="1600"/>
              <a:t> Lever je bestand in via SOM. De presentaties worden gebruikt voor publicatie op onze </a:t>
            </a:r>
            <a:r>
              <a:rPr lang="nl-NL" sz="1600" err="1"/>
              <a:t>Hooghuissite</a:t>
            </a:r>
            <a:r>
              <a:rPr lang="nl-NL" sz="1600"/>
              <a:t>.</a:t>
            </a:r>
          </a:p>
          <a:p>
            <a:pPr marL="0" indent="0">
              <a:buNone/>
            </a:pPr>
            <a:endParaRPr lang="nl-NL" sz="160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012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66393"/>
          </a:xfrm>
        </p:spPr>
        <p:txBody>
          <a:bodyPr/>
          <a:lstStyle/>
          <a:p>
            <a:r>
              <a:rPr lang="nl-NL"/>
              <a:t>Opdracht: verwerk onderstaande inhoud in je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2052918"/>
            <a:ext cx="10496021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Maak een digitale presentatie van jullie bezoek aan </a:t>
            </a:r>
            <a:r>
              <a:rPr lang="nl-NL" err="1"/>
              <a:t>Spierings</a:t>
            </a:r>
            <a:r>
              <a:rPr lang="nl-NL"/>
              <a:t> Kranen Oss</a:t>
            </a:r>
          </a:p>
          <a:p>
            <a:r>
              <a:rPr lang="nl-NL"/>
              <a:t>Leg uit hoe een kraan gemaakt wordt bij </a:t>
            </a:r>
            <a:r>
              <a:rPr lang="nl-NL" err="1"/>
              <a:t>Spierings</a:t>
            </a:r>
            <a:r>
              <a:rPr lang="nl-NL"/>
              <a:t> kranen. (Je mag er ook één uitkiezen).</a:t>
            </a:r>
          </a:p>
          <a:p>
            <a:r>
              <a:rPr lang="nl-NL"/>
              <a:t>Waarvoor worden hijskranen ingezet (gebruiksdoel)?</a:t>
            </a:r>
          </a:p>
          <a:p>
            <a:r>
              <a:rPr lang="nl-NL"/>
              <a:t>Welke soorten kranen ken je?</a:t>
            </a:r>
          </a:p>
          <a:p>
            <a:r>
              <a:rPr lang="nl-NL"/>
              <a:t>Hoe werkt een kraan (technisch)? Denk aan krachten en aan hefbomen!</a:t>
            </a:r>
          </a:p>
          <a:p>
            <a:r>
              <a:rPr lang="nl-NL"/>
              <a:t>In hoeverre is </a:t>
            </a:r>
            <a:r>
              <a:rPr lang="nl-NL" err="1"/>
              <a:t>Spierings</a:t>
            </a:r>
            <a:r>
              <a:rPr lang="nl-NL"/>
              <a:t> bezig met…innovatie? Geef voorbeelden.</a:t>
            </a:r>
          </a:p>
          <a:p>
            <a:r>
              <a:rPr lang="nl-NL"/>
              <a:t>Wat maakte het meeste indruk op jou/jullie tijdens he bezoek aan het bedrijf?</a:t>
            </a:r>
          </a:p>
          <a:p>
            <a:pPr marL="0" indent="0">
              <a:buNone/>
            </a:pPr>
            <a:r>
              <a:rPr lang="nl-NL"/>
              <a:t>	(Geef een individuele reactie!)</a:t>
            </a:r>
          </a:p>
          <a:p>
            <a:pPr>
              <a:buFont typeface="Century Gothic" panose="020B0502020202020204" pitchFamily="34" charset="0"/>
              <a:buChar char="►"/>
            </a:pPr>
            <a:r>
              <a:rPr lang="nl-NL"/>
              <a:t>Denk aan een mooie vormgeving! Lever alles in via SOM.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604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45068" y="2052918"/>
            <a:ext cx="9304786" cy="4195481"/>
          </a:xfrm>
        </p:spPr>
        <p:txBody>
          <a:bodyPr/>
          <a:lstStyle/>
          <a:p>
            <a:r>
              <a:rPr lang="nl-NL">
                <a:hlinkClick r:id="rId2"/>
              </a:rPr>
              <a:t>https://www.npo.nl/proef-hoe-werkt-een-hijskraan/05-01-2015/WO_NCRV_755360</a:t>
            </a:r>
            <a:endParaRPr lang="nl-NL"/>
          </a:p>
          <a:p>
            <a:pPr marL="0" indent="0">
              <a:buNone/>
            </a:pPr>
            <a:endParaRPr lang="nl-NL"/>
          </a:p>
          <a:p>
            <a:r>
              <a:rPr lang="nl-NL">
                <a:hlinkClick r:id="rId3"/>
              </a:rPr>
              <a:t>https://youtu.be/27BP8mm1WKQ</a:t>
            </a:r>
            <a:endParaRPr lang="nl-NL"/>
          </a:p>
          <a:p>
            <a:pPr marL="0" indent="0">
              <a:buNone/>
            </a:pPr>
            <a:endParaRPr lang="nl-NL"/>
          </a:p>
          <a:p>
            <a:r>
              <a:rPr lang="nl-NL">
                <a:hlinkClick r:id="rId4"/>
              </a:rPr>
              <a:t>https://www.youtube.com/watch?v=UHnvVYgu9SU</a:t>
            </a:r>
            <a:endParaRPr lang="nl-NL"/>
          </a:p>
          <a:p>
            <a:pPr marL="0" indent="0">
              <a:buNone/>
            </a:pPr>
            <a:endParaRPr lang="nl-NL"/>
          </a:p>
          <a:p>
            <a:r>
              <a:rPr lang="nl-NL">
                <a:hlinkClick r:id="rId5"/>
              </a:rPr>
              <a:t>https://www.youtube.com/watch?v=RB91Sm-kGJ8</a:t>
            </a:r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107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822" y="161738"/>
            <a:ext cx="7134578" cy="6480892"/>
          </a:xfrm>
        </p:spPr>
      </p:pic>
    </p:spTree>
    <p:extLst>
      <p:ext uri="{BB962C8B-B14F-4D97-AF65-F5344CB8AC3E}">
        <p14:creationId xmlns:p14="http://schemas.microsoft.com/office/powerpoint/2010/main" val="3841039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Veel plezier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56" y="2159209"/>
            <a:ext cx="4719637" cy="3150357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66933" y="2056093"/>
            <a:ext cx="4436534" cy="32534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/>
              <a:t>We wensen jullie een plezierige en leerzame dag toe.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endParaRPr lang="nl-NL"/>
          </a:p>
          <a:p>
            <a:pPr marL="0" indent="0">
              <a:buNone/>
            </a:pPr>
            <a:r>
              <a:rPr lang="nl-NL"/>
              <a:t>De docenten science TBL</a:t>
            </a:r>
          </a:p>
        </p:txBody>
      </p:sp>
    </p:spTree>
    <p:extLst>
      <p:ext uri="{BB962C8B-B14F-4D97-AF65-F5344CB8AC3E}">
        <p14:creationId xmlns:p14="http://schemas.microsoft.com/office/powerpoint/2010/main" val="136936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512219" cy="992260"/>
          </a:xfrm>
        </p:spPr>
        <p:txBody>
          <a:bodyPr/>
          <a:lstStyle/>
          <a:p>
            <a:r>
              <a:rPr lang="nl-NL"/>
              <a:t>Contactpersoon bij </a:t>
            </a:r>
            <a:r>
              <a:rPr lang="nl-NL" err="1"/>
              <a:t>Spierings</a:t>
            </a:r>
            <a:r>
              <a:rPr lang="nl-NL"/>
              <a:t> Kranen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021786"/>
            <a:ext cx="6091443" cy="4060961"/>
          </a:xfrm>
        </p:spPr>
      </p:pic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7473244" y="2021786"/>
            <a:ext cx="3544712" cy="4060961"/>
          </a:xfrm>
        </p:spPr>
        <p:txBody>
          <a:bodyPr/>
          <a:lstStyle/>
          <a:p>
            <a:pPr marL="0" indent="0">
              <a:buNone/>
            </a:pPr>
            <a:r>
              <a:rPr lang="nl-NL"/>
              <a:t>De heer Jeroen Kerkhoff</a:t>
            </a:r>
          </a:p>
          <a:p>
            <a:endParaRPr lang="nl-NL"/>
          </a:p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422" y="2636557"/>
            <a:ext cx="3296356" cy="344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13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Groepsindeling: groep 1</a:t>
            </a: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38086128"/>
              </p:ext>
            </p:extLst>
          </p:nvPr>
        </p:nvGraphicFramePr>
        <p:xfrm>
          <a:off x="838200" y="1825618"/>
          <a:ext cx="4975579" cy="4351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447">
                  <a:extLst>
                    <a:ext uri="{9D8B030D-6E8A-4147-A177-3AD203B41FA5}">
                      <a16:colId xmlns:a16="http://schemas.microsoft.com/office/drawing/2014/main" val="1840358211"/>
                    </a:ext>
                  </a:extLst>
                </a:gridCol>
                <a:gridCol w="929291">
                  <a:extLst>
                    <a:ext uri="{9D8B030D-6E8A-4147-A177-3AD203B41FA5}">
                      <a16:colId xmlns:a16="http://schemas.microsoft.com/office/drawing/2014/main" val="1752877926"/>
                    </a:ext>
                  </a:extLst>
                </a:gridCol>
                <a:gridCol w="2555550">
                  <a:extLst>
                    <a:ext uri="{9D8B030D-6E8A-4147-A177-3AD203B41FA5}">
                      <a16:colId xmlns:a16="http://schemas.microsoft.com/office/drawing/2014/main" val="4071386786"/>
                    </a:ext>
                  </a:extLst>
                </a:gridCol>
                <a:gridCol w="929291">
                  <a:extLst>
                    <a:ext uri="{9D8B030D-6E8A-4147-A177-3AD203B41FA5}">
                      <a16:colId xmlns:a16="http://schemas.microsoft.com/office/drawing/2014/main" val="3653988967"/>
                    </a:ext>
                  </a:extLst>
                </a:gridCol>
              </a:tblGrid>
              <a:tr h="271959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u="none" strike="noStrike">
                          <a:effectLst/>
                        </a:rPr>
                        <a:t>Groep 1</a:t>
                      </a:r>
                      <a:endParaRPr lang="nl-NL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u="none" strike="noStrike">
                          <a:effectLst/>
                        </a:rPr>
                        <a:t>M. Sol &amp; T. </a:t>
                      </a:r>
                      <a:r>
                        <a:rPr lang="nl-NL" sz="1200" b="1" u="none" strike="noStrike" err="1">
                          <a:effectLst/>
                        </a:rPr>
                        <a:t>vd</a:t>
                      </a:r>
                      <a:r>
                        <a:rPr lang="nl-NL" sz="1200" b="1" u="none" strike="noStrike">
                          <a:effectLst/>
                        </a:rPr>
                        <a:t> Meer</a:t>
                      </a:r>
                      <a:endParaRPr lang="nl-NL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5275740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5928341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23155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Femke Fliermans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681264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22986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Aukje Wijgergangs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6458557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23030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Gijs Libeton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9654270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23158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Freek Savelkouls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4191594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22963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Rik Boelen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965044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22874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Tim van Grunsven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787618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23196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Jesper Kappen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497493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23143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Freek van der Wielen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746962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22965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Pieter van den Broek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0372260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23006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Jasper Homminga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091773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22882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Daan van Iperen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1Ab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039221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22749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Don van Breda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216056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22795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Pieter Nelis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3151322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22555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Nienke van Geffen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1022637"/>
                  </a:ext>
                </a:extLst>
              </a:tr>
            </a:tbl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32845764"/>
              </p:ext>
            </p:extLst>
          </p:nvPr>
        </p:nvGraphicFramePr>
        <p:xfrm>
          <a:off x="6118578" y="1825614"/>
          <a:ext cx="4651023" cy="4351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24">
                  <a:extLst>
                    <a:ext uri="{9D8B030D-6E8A-4147-A177-3AD203B41FA5}">
                      <a16:colId xmlns:a16="http://schemas.microsoft.com/office/drawing/2014/main" val="3086222290"/>
                    </a:ext>
                  </a:extLst>
                </a:gridCol>
                <a:gridCol w="868674">
                  <a:extLst>
                    <a:ext uri="{9D8B030D-6E8A-4147-A177-3AD203B41FA5}">
                      <a16:colId xmlns:a16="http://schemas.microsoft.com/office/drawing/2014/main" val="1119757391"/>
                    </a:ext>
                  </a:extLst>
                </a:gridCol>
                <a:gridCol w="2388851">
                  <a:extLst>
                    <a:ext uri="{9D8B030D-6E8A-4147-A177-3AD203B41FA5}">
                      <a16:colId xmlns:a16="http://schemas.microsoft.com/office/drawing/2014/main" val="121676033"/>
                    </a:ext>
                  </a:extLst>
                </a:gridCol>
                <a:gridCol w="868674">
                  <a:extLst>
                    <a:ext uri="{9D8B030D-6E8A-4147-A177-3AD203B41FA5}">
                      <a16:colId xmlns:a16="http://schemas.microsoft.com/office/drawing/2014/main" val="217054950"/>
                    </a:ext>
                  </a:extLst>
                </a:gridCol>
              </a:tblGrid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21907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Xandra Kasteleijn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8578460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23121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Amber Maan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8686845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22731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Vincent van Duren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76017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22769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Caitlin Hau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915445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22780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Elke van Hoogstraten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9858263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22791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Nova Kiprianidis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4472560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22742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Thanh My Luong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1Gb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4035788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23373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Joran van der Linden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1386087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23441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Milan Vestering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2439475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22869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Yasmin Roman Clemente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1327756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23351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Eline van Maagdenburg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6142194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23398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Juliette Ninh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7639153"/>
                  </a:ext>
                </a:extLst>
              </a:tr>
              <a:tr h="33471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23521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Levi van Litsenburg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1HVc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9735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4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Groepsindeling: groep 2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06015999"/>
              </p:ext>
            </p:extLst>
          </p:nvPr>
        </p:nvGraphicFramePr>
        <p:xfrm>
          <a:off x="951795" y="1825631"/>
          <a:ext cx="4771672" cy="4351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5837">
                  <a:extLst>
                    <a:ext uri="{9D8B030D-6E8A-4147-A177-3AD203B41FA5}">
                      <a16:colId xmlns:a16="http://schemas.microsoft.com/office/drawing/2014/main" val="4204745687"/>
                    </a:ext>
                  </a:extLst>
                </a:gridCol>
                <a:gridCol w="845167">
                  <a:extLst>
                    <a:ext uri="{9D8B030D-6E8A-4147-A177-3AD203B41FA5}">
                      <a16:colId xmlns:a16="http://schemas.microsoft.com/office/drawing/2014/main" val="148313626"/>
                    </a:ext>
                  </a:extLst>
                </a:gridCol>
                <a:gridCol w="2535501">
                  <a:extLst>
                    <a:ext uri="{9D8B030D-6E8A-4147-A177-3AD203B41FA5}">
                      <a16:colId xmlns:a16="http://schemas.microsoft.com/office/drawing/2014/main" val="1676676658"/>
                    </a:ext>
                  </a:extLst>
                </a:gridCol>
                <a:gridCol w="845167">
                  <a:extLst>
                    <a:ext uri="{9D8B030D-6E8A-4147-A177-3AD203B41FA5}">
                      <a16:colId xmlns:a16="http://schemas.microsoft.com/office/drawing/2014/main" val="3022434868"/>
                    </a:ext>
                  </a:extLst>
                </a:gridCol>
              </a:tblGrid>
              <a:tr h="290089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u="none" strike="noStrike">
                          <a:effectLst/>
                        </a:rPr>
                        <a:t>GROEP 2 </a:t>
                      </a:r>
                      <a:endParaRPr lang="nl-NL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u="none" strike="noStrike">
                          <a:effectLst/>
                        </a:rPr>
                        <a:t> N. Lucassen &amp; E. </a:t>
                      </a:r>
                      <a:r>
                        <a:rPr lang="nl-NL" sz="1200" b="1" u="none" strike="noStrike" err="1">
                          <a:effectLst/>
                        </a:rPr>
                        <a:t>vd</a:t>
                      </a:r>
                      <a:r>
                        <a:rPr lang="nl-NL" sz="1200" b="1" u="none" strike="noStrike">
                          <a:effectLst/>
                        </a:rPr>
                        <a:t> </a:t>
                      </a:r>
                      <a:r>
                        <a:rPr lang="nl-NL" sz="1200" b="1" u="none" strike="noStrike" err="1">
                          <a:effectLst/>
                        </a:rPr>
                        <a:t>Bogaart</a:t>
                      </a:r>
                      <a:endParaRPr lang="nl-NL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5379149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2512143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23439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Lucas van den Bosch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8280457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23249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Daantje Broers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801470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23435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Cody van Buul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8707154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23454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Lotte Cremers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636743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23347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Lieke van Eijk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4242496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23458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Sanne Jansen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342333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23380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Sofian Janssen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3945752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23332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Wesley Kanters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9560644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22858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Floris Klop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9564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23393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Sanne Melssen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0279882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23440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Stefano van Rooij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1HVa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3641488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23224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Luuk Abrassart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1582333"/>
                  </a:ext>
                </a:extLst>
              </a:tr>
              <a:tr h="290089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23282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Kyan Blankendaal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7340800"/>
                  </a:ext>
                </a:extLst>
              </a:tr>
            </a:tbl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155674"/>
              </p:ext>
            </p:extLst>
          </p:nvPr>
        </p:nvGraphicFramePr>
        <p:xfrm>
          <a:off x="6400799" y="1825627"/>
          <a:ext cx="4583289" cy="4351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288">
                  <a:extLst>
                    <a:ext uri="{9D8B030D-6E8A-4147-A177-3AD203B41FA5}">
                      <a16:colId xmlns:a16="http://schemas.microsoft.com/office/drawing/2014/main" val="2254311817"/>
                    </a:ext>
                  </a:extLst>
                </a:gridCol>
                <a:gridCol w="811800">
                  <a:extLst>
                    <a:ext uri="{9D8B030D-6E8A-4147-A177-3AD203B41FA5}">
                      <a16:colId xmlns:a16="http://schemas.microsoft.com/office/drawing/2014/main" val="467193822"/>
                    </a:ext>
                  </a:extLst>
                </a:gridCol>
                <a:gridCol w="2435401">
                  <a:extLst>
                    <a:ext uri="{9D8B030D-6E8A-4147-A177-3AD203B41FA5}">
                      <a16:colId xmlns:a16="http://schemas.microsoft.com/office/drawing/2014/main" val="1090853359"/>
                    </a:ext>
                  </a:extLst>
                </a:gridCol>
                <a:gridCol w="811800">
                  <a:extLst>
                    <a:ext uri="{9D8B030D-6E8A-4147-A177-3AD203B41FA5}">
                      <a16:colId xmlns:a16="http://schemas.microsoft.com/office/drawing/2014/main" val="1759311290"/>
                    </a:ext>
                  </a:extLst>
                </a:gridCol>
              </a:tblGrid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23242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Thom Bogers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5368165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23447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Thijn van Bokhoven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2368634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23338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Max Bos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195822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23446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Gijs Glaudemans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9202062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23340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Martijn Gloudemans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268519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23426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Alex Hakkoer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2028986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23230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Amber Maas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3126834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21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23448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Wieneke Janssen Steenberg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9621709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23399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Joost van Loon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42775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22564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Jens Romme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2413996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23430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Bram van Uden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228896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23425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Chris Verstegen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1HVb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9069838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23349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Ruben van de Sande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1HVc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2234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6418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7104"/>
          </a:xfrm>
        </p:spPr>
        <p:txBody>
          <a:bodyPr/>
          <a:lstStyle/>
          <a:p>
            <a:r>
              <a:rPr lang="nl-NL"/>
              <a:t>Programma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646112" y="1614311"/>
            <a:ext cx="10834688" cy="4459112"/>
          </a:xfrm>
        </p:spPr>
        <p:txBody>
          <a:bodyPr>
            <a:normAutofit/>
          </a:bodyPr>
          <a:lstStyle/>
          <a:p>
            <a:r>
              <a:rPr lang="nl-NL" sz="2000"/>
              <a:t>Inleiding:					45 minuten</a:t>
            </a:r>
          </a:p>
          <a:p>
            <a:r>
              <a:rPr lang="nl-NL" sz="2000"/>
              <a:t>Fietsen: 						30 minuten (13 minuten fietstijd + fiets halen uit stalling)</a:t>
            </a:r>
          </a:p>
          <a:p>
            <a:r>
              <a:rPr lang="nl-NL" sz="2000"/>
              <a:t>Bezoek </a:t>
            </a:r>
            <a:r>
              <a:rPr lang="nl-NL" sz="2000" err="1"/>
              <a:t>Spierings</a:t>
            </a:r>
            <a:r>
              <a:rPr lang="nl-NL" sz="2000"/>
              <a:t> Kranen:	60 minuten</a:t>
            </a:r>
          </a:p>
          <a:p>
            <a:r>
              <a:rPr lang="nl-NL" sz="2000"/>
              <a:t>Fiets- en lunchpauze:		45 minuten</a:t>
            </a:r>
          </a:p>
          <a:p>
            <a:r>
              <a:rPr lang="nl-NL" sz="2000"/>
              <a:t>Opdracht op school:		max. 120 minuten</a:t>
            </a:r>
          </a:p>
          <a:p>
            <a:endParaRPr lang="nl-NL" sz="2000"/>
          </a:p>
          <a:p>
            <a:pPr marL="0" indent="0">
              <a:buNone/>
            </a:pPr>
            <a:endParaRPr lang="nl-NL" sz="2000"/>
          </a:p>
          <a:p>
            <a:pPr marL="0" indent="0">
              <a:buNone/>
            </a:pPr>
            <a:endParaRPr lang="nl-NL" sz="2000"/>
          </a:p>
          <a:p>
            <a:pPr marL="0" indent="0">
              <a:buNone/>
            </a:pPr>
            <a:r>
              <a:rPr lang="nl-NL" sz="2000"/>
              <a:t>Beide groepen 1 en 2 worden op school verdeeld in kleine groepjes van 3 leerlingen. Deze groepjes werken deze dag samen. 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308" y="2819830"/>
            <a:ext cx="2730765" cy="204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3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259644"/>
            <a:ext cx="10515600" cy="699912"/>
          </a:xfrm>
        </p:spPr>
        <p:txBody>
          <a:bodyPr>
            <a:normAutofit fontScale="90000"/>
          </a:bodyPr>
          <a:lstStyle/>
          <a:p>
            <a:r>
              <a:rPr lang="nl-NL"/>
              <a:t>Tijdsindeling groep 1</a:t>
            </a:r>
          </a:p>
        </p:txBody>
      </p:sp>
      <p:graphicFrame>
        <p:nvGraphicFramePr>
          <p:cNvPr id="9" name="Tijdelijke aanduiding voor inhoud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5319314"/>
              </p:ext>
            </p:extLst>
          </p:nvPr>
        </p:nvGraphicFramePr>
        <p:xfrm>
          <a:off x="838200" y="1196619"/>
          <a:ext cx="4783667" cy="5410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634">
                  <a:extLst>
                    <a:ext uri="{9D8B030D-6E8A-4147-A177-3AD203B41FA5}">
                      <a16:colId xmlns:a16="http://schemas.microsoft.com/office/drawing/2014/main" val="1693884644"/>
                    </a:ext>
                  </a:extLst>
                </a:gridCol>
                <a:gridCol w="1706010">
                  <a:extLst>
                    <a:ext uri="{9D8B030D-6E8A-4147-A177-3AD203B41FA5}">
                      <a16:colId xmlns:a16="http://schemas.microsoft.com/office/drawing/2014/main" val="1967063829"/>
                    </a:ext>
                  </a:extLst>
                </a:gridCol>
                <a:gridCol w="2111023">
                  <a:extLst>
                    <a:ext uri="{9D8B030D-6E8A-4147-A177-3AD203B41FA5}">
                      <a16:colId xmlns:a16="http://schemas.microsoft.com/office/drawing/2014/main" val="1976082171"/>
                    </a:ext>
                  </a:extLst>
                </a:gridCol>
              </a:tblGrid>
              <a:tr h="486135">
                <a:tc>
                  <a:txBody>
                    <a:bodyPr/>
                    <a:lstStyle/>
                    <a:p>
                      <a:r>
                        <a:rPr lang="nl-NL"/>
                        <a:t>tijd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locatie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taak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053886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8:30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Start lokaal 0.25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Website bestuderen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361770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8:45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Vragen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355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9:00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Vragen printen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209765"/>
                  </a:ext>
                </a:extLst>
              </a:tr>
              <a:tr h="412536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9:15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Fietsen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Zie fietsroute in deze </a:t>
                      </a:r>
                      <a:r>
                        <a:rPr lang="nl-NL" sz="1100" err="1"/>
                        <a:t>powerpoint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421878"/>
                  </a:ext>
                </a:extLst>
              </a:tr>
              <a:tr h="412536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9:30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Fietsen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Zie fietsroute in deze </a:t>
                      </a:r>
                      <a:r>
                        <a:rPr lang="nl-NL" sz="1100" err="1"/>
                        <a:t>powerpoint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678651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9:45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</a:rPr>
                        <a:t>Spierings</a:t>
                      </a: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Bezoek aan</a:t>
                      </a:r>
                      <a:r>
                        <a:rPr lang="nl-NL" sz="1100" baseline="0"/>
                        <a:t> het bedrijf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20314"/>
                  </a:ext>
                </a:extLst>
              </a:tr>
              <a:tr h="412536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10:00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</a:rPr>
                        <a:t>Spierings</a:t>
                      </a: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nl-NL" sz="1100" b="0" i="0">
                        <a:effectLst/>
                      </a:endParaRPr>
                    </a:p>
                    <a:p>
                      <a:pPr algn="l" rtl="0" fontAlgn="base"/>
                      <a:endParaRPr lang="nl-NL" sz="1100" b="0" i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Bezoek aan</a:t>
                      </a:r>
                      <a:r>
                        <a:rPr lang="nl-NL" sz="1100" baseline="0"/>
                        <a:t> het bedrijf</a:t>
                      </a:r>
                      <a:endParaRPr lang="nl-NL" sz="1100"/>
                    </a:p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128831"/>
                  </a:ext>
                </a:extLst>
              </a:tr>
              <a:tr h="412536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10:15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</a:rPr>
                        <a:t>Spierings</a:t>
                      </a: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nl-NL" sz="1100" b="0" i="0">
                        <a:effectLst/>
                      </a:endParaRPr>
                    </a:p>
                    <a:p>
                      <a:pPr algn="l" rtl="0" fontAlgn="base"/>
                      <a:endParaRPr lang="nl-NL" sz="1100" b="0" i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Bezoek aan</a:t>
                      </a:r>
                      <a:r>
                        <a:rPr lang="nl-NL" sz="1100" baseline="0"/>
                        <a:t> het bedrijf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958873"/>
                  </a:ext>
                </a:extLst>
              </a:tr>
              <a:tr h="412536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10:30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</a:rPr>
                        <a:t>Spierings</a:t>
                      </a: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nl-NL" sz="1100" b="0" i="0">
                        <a:effectLst/>
                      </a:endParaRPr>
                    </a:p>
                    <a:p>
                      <a:pPr algn="l" rtl="0" fontAlgn="base"/>
                      <a:endParaRPr lang="nl-NL" sz="1100" b="0" i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Bezoek aan</a:t>
                      </a:r>
                      <a:r>
                        <a:rPr lang="nl-NL" sz="1100" baseline="0"/>
                        <a:t> het bedrijf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377878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10:45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Fietsen en pauze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Fietsen</a:t>
                      </a:r>
                      <a:r>
                        <a:rPr lang="nl-NL" sz="1100" baseline="0"/>
                        <a:t> naar school en pauze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0049"/>
                  </a:ext>
                </a:extLst>
              </a:tr>
              <a:tr h="377699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11:00 </a:t>
                      </a:r>
                      <a:endParaRPr lang="nl-NL" sz="1100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Fietsen en pauze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Fietsen</a:t>
                      </a:r>
                      <a:r>
                        <a:rPr lang="nl-NL" sz="1100" baseline="0"/>
                        <a:t> naar school en pauze</a:t>
                      </a:r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529808"/>
                  </a:ext>
                </a:extLst>
              </a:tr>
              <a:tr h="425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11:30 </a:t>
                      </a:r>
                      <a:endParaRPr lang="nl-NL" sz="1100" b="0" i="0">
                        <a:effectLst/>
                      </a:endParaRPr>
                    </a:p>
                    <a:p>
                      <a:pPr algn="l" rtl="0" fontAlgn="base"/>
                      <a:endParaRPr lang="nl-NL" sz="1100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opdracht lokaal 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opdracht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215209"/>
                  </a:ext>
                </a:extLst>
              </a:tr>
            </a:tbl>
          </a:graphicData>
        </a:graphic>
      </p:graphicFrame>
      <p:graphicFrame>
        <p:nvGraphicFramePr>
          <p:cNvPr id="10" name="Tijdelijke aanduiding voor inhoud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1778414"/>
              </p:ext>
            </p:extLst>
          </p:nvPr>
        </p:nvGraphicFramePr>
        <p:xfrm>
          <a:off x="5915377" y="1196616"/>
          <a:ext cx="5204180" cy="5410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274">
                  <a:extLst>
                    <a:ext uri="{9D8B030D-6E8A-4147-A177-3AD203B41FA5}">
                      <a16:colId xmlns:a16="http://schemas.microsoft.com/office/drawing/2014/main" val="2296933930"/>
                    </a:ext>
                  </a:extLst>
                </a:gridCol>
                <a:gridCol w="1928979">
                  <a:extLst>
                    <a:ext uri="{9D8B030D-6E8A-4147-A177-3AD203B41FA5}">
                      <a16:colId xmlns:a16="http://schemas.microsoft.com/office/drawing/2014/main" val="296773303"/>
                    </a:ext>
                  </a:extLst>
                </a:gridCol>
                <a:gridCol w="2126927">
                  <a:extLst>
                    <a:ext uri="{9D8B030D-6E8A-4147-A177-3AD203B41FA5}">
                      <a16:colId xmlns:a16="http://schemas.microsoft.com/office/drawing/2014/main" val="4091650882"/>
                    </a:ext>
                  </a:extLst>
                </a:gridCol>
              </a:tblGrid>
              <a:tr h="450891">
                <a:tc>
                  <a:txBody>
                    <a:bodyPr/>
                    <a:lstStyle/>
                    <a:p>
                      <a:r>
                        <a:rPr lang="nl-NL"/>
                        <a:t>tijd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locatie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taak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267951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11:45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opdracht maken</a:t>
                      </a:r>
                    </a:p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6871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12:00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opdracht maken</a:t>
                      </a:r>
                    </a:p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379232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12:15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opdracht maken</a:t>
                      </a:r>
                    </a:p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435777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12:30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Pauze (lunch)  Binnenhof/buiten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/>
                        <a:t>opdracht maken</a:t>
                      </a:r>
                    </a:p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416543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12:45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opdracht bespreken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863067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13:00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lokaal 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evaluatie met de hele groep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722974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13:15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Klaar om 13:15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/>
                        <a:t>afmelden bij docent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898349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13:30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654174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13:45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314071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14:00 </a:t>
                      </a:r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211012"/>
                  </a:ext>
                </a:extLst>
              </a:tr>
              <a:tr h="450891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71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967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452"/>
          </a:xfrm>
        </p:spPr>
        <p:txBody>
          <a:bodyPr>
            <a:normAutofit fontScale="90000"/>
          </a:bodyPr>
          <a:lstStyle/>
          <a:p>
            <a:r>
              <a:rPr lang="nl-NL"/>
              <a:t>Tijdsindeling groep 2</a:t>
            </a:r>
          </a:p>
        </p:txBody>
      </p:sp>
      <p:graphicFrame>
        <p:nvGraphicFramePr>
          <p:cNvPr id="9" name="Tijdelijke aanduiding voor inhoud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4517746"/>
              </p:ext>
            </p:extLst>
          </p:nvPr>
        </p:nvGraphicFramePr>
        <p:xfrm>
          <a:off x="838200" y="1196619"/>
          <a:ext cx="4783667" cy="5276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022">
                  <a:extLst>
                    <a:ext uri="{9D8B030D-6E8A-4147-A177-3AD203B41FA5}">
                      <a16:colId xmlns:a16="http://schemas.microsoft.com/office/drawing/2014/main" val="1693884644"/>
                    </a:ext>
                  </a:extLst>
                </a:gridCol>
                <a:gridCol w="1704622">
                  <a:extLst>
                    <a:ext uri="{9D8B030D-6E8A-4147-A177-3AD203B41FA5}">
                      <a16:colId xmlns:a16="http://schemas.microsoft.com/office/drawing/2014/main" val="1967063829"/>
                    </a:ext>
                  </a:extLst>
                </a:gridCol>
                <a:gridCol w="2111023">
                  <a:extLst>
                    <a:ext uri="{9D8B030D-6E8A-4147-A177-3AD203B41FA5}">
                      <a16:colId xmlns:a16="http://schemas.microsoft.com/office/drawing/2014/main" val="1976082171"/>
                    </a:ext>
                  </a:extLst>
                </a:gridCol>
              </a:tblGrid>
              <a:tr h="502850">
                <a:tc>
                  <a:txBody>
                    <a:bodyPr/>
                    <a:lstStyle/>
                    <a:p>
                      <a:r>
                        <a:rPr lang="nl-NL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tijd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locatie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taak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053886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8:30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361770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8:45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sz="1100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355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9:00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sz="1100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209765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9:15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421878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9:30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endParaRPr lang="nl-NL" sz="1100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678651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9:45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Lokaal</a:t>
                      </a:r>
                      <a:r>
                        <a:rPr lang="nl-NL" sz="1100" b="0" i="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0.23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Website bestuderen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20314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10:00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Lokaal</a:t>
                      </a:r>
                      <a:r>
                        <a:rPr lang="nl-NL" sz="1100" b="0" i="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0.23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Vragen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128831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10:15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Lokaal 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/>
                          <a:cs typeface="Calibri" panose="020F0502020204030204" pitchFamily="34" charset="0"/>
                        </a:rPr>
                        <a:t>Vragen printen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958873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10:30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Fietsen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Zie fietsroute in deze </a:t>
                      </a:r>
                      <a:r>
                        <a:rPr lang="nl-NL" sz="11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powerpoint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377878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/>
                          <a:cs typeface="Calibri" panose="020F0502020204030204" pitchFamily="34" charset="0"/>
                        </a:rPr>
                        <a:t>10:45 </a:t>
                      </a:r>
                      <a:endParaRPr lang="nl-NL" b="0" i="0">
                        <a:effectLst/>
                        <a:latin typeface="Calibri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Fietsen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Zie fietsroute in deze </a:t>
                      </a:r>
                      <a:r>
                        <a:rPr lang="nl-NL" sz="110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powerpoint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0049"/>
                  </a:ext>
                </a:extLst>
              </a:tr>
              <a:tr h="390685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11:00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Spierings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Bezoek aan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het bedrijf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529808"/>
                  </a:ext>
                </a:extLst>
              </a:tr>
              <a:tr h="439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11:30 </a:t>
                      </a:r>
                    </a:p>
                    <a:p>
                      <a:pPr algn="l" rtl="0" fontAlgn="base"/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Spierings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Bezoek aan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het bedrijf</a:t>
                      </a:r>
                      <a:endParaRPr lang="nl-NL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215209"/>
                  </a:ext>
                </a:extLst>
              </a:tr>
            </a:tbl>
          </a:graphicData>
        </a:graphic>
      </p:graphicFrame>
      <p:graphicFrame>
        <p:nvGraphicFramePr>
          <p:cNvPr id="10" name="Tijdelijke aanduiding voor inhoud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54484836"/>
              </p:ext>
            </p:extLst>
          </p:nvPr>
        </p:nvGraphicFramePr>
        <p:xfrm>
          <a:off x="5836357" y="1196616"/>
          <a:ext cx="5283199" cy="531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709">
                  <a:extLst>
                    <a:ext uri="{9D8B030D-6E8A-4147-A177-3AD203B41FA5}">
                      <a16:colId xmlns:a16="http://schemas.microsoft.com/office/drawing/2014/main" val="2296933930"/>
                    </a:ext>
                  </a:extLst>
                </a:gridCol>
                <a:gridCol w="1958268">
                  <a:extLst>
                    <a:ext uri="{9D8B030D-6E8A-4147-A177-3AD203B41FA5}">
                      <a16:colId xmlns:a16="http://schemas.microsoft.com/office/drawing/2014/main" val="296773303"/>
                    </a:ext>
                  </a:extLst>
                </a:gridCol>
                <a:gridCol w="2159222">
                  <a:extLst>
                    <a:ext uri="{9D8B030D-6E8A-4147-A177-3AD203B41FA5}">
                      <a16:colId xmlns:a16="http://schemas.microsoft.com/office/drawing/2014/main" val="4091650882"/>
                    </a:ext>
                  </a:extLst>
                </a:gridCol>
              </a:tblGrid>
              <a:tr h="442704"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tijd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locatie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taak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267951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11:45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Spierings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Bezoek aan het bedrijf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6871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12:00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Fietsen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Fietsen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naar school en pauze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379232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12:15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nl-NL" sz="1100" b="0" i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Binennhof</a:t>
                      </a:r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/buiten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Fietsen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naar school en pauze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435777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12:30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Binnenhof/buiten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Lunchpauze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416543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12:45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Opdracht</a:t>
                      </a:r>
                      <a:r>
                        <a:rPr lang="nl-NL" sz="1100" b="0" i="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lokaal 0.23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maken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863067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13:00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Opdracht lokaal 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722974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13:15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</a:t>
                      </a:r>
                      <a:r>
                        <a:rPr lang="nl-NL" sz="1100" b="0" i="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lokaal 0.23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898349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13:30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Pauze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654174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13:45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Opdracht lokaal</a:t>
                      </a:r>
                      <a:r>
                        <a:rPr lang="nl-NL" sz="1100" b="0" i="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023</a:t>
                      </a:r>
                      <a:endParaRPr lang="nl-NL" sz="1100" b="0" i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 maken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314071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14:00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Opdracht lokaal 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opdracht bespreken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211012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nl-NL" sz="11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Klaar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evaluatie met de hele groep/afmelden</a:t>
                      </a:r>
                      <a:r>
                        <a:rPr lang="nl-NL" sz="11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bij docent</a:t>
                      </a:r>
                      <a:endParaRPr lang="nl-NL" sz="11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71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219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7275" y="866775"/>
            <a:ext cx="9404350" cy="779287"/>
          </a:xfrm>
        </p:spPr>
        <p:txBody>
          <a:bodyPr/>
          <a:lstStyle/>
          <a:p>
            <a:r>
              <a:rPr lang="nl-NL"/>
              <a:t>Meenemen...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pen / potlood</a:t>
            </a:r>
          </a:p>
          <a:p>
            <a:r>
              <a:rPr lang="nl-NL"/>
              <a:t>kluispas</a:t>
            </a:r>
          </a:p>
          <a:p>
            <a:r>
              <a:rPr lang="nl-NL"/>
              <a:t>device</a:t>
            </a:r>
          </a:p>
          <a:p>
            <a:r>
              <a:rPr lang="nl-NL"/>
              <a:t>lunch</a:t>
            </a:r>
          </a:p>
          <a:p>
            <a:r>
              <a:rPr lang="nl-NL"/>
              <a:t>iets te drinken</a:t>
            </a:r>
          </a:p>
          <a:p>
            <a:r>
              <a:rPr lang="nl-NL"/>
              <a:t>goede fiets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966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Fietsroute naar </a:t>
            </a:r>
            <a:r>
              <a:rPr lang="nl-NL" err="1"/>
              <a:t>Spierings</a:t>
            </a:r>
            <a:r>
              <a:rPr lang="nl-NL"/>
              <a:t> Kranen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7" y="1825625"/>
            <a:ext cx="4866249" cy="3974487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63733" y="1825626"/>
            <a:ext cx="5249334" cy="3974486"/>
          </a:xfrm>
        </p:spPr>
        <p:txBody>
          <a:bodyPr/>
          <a:lstStyle/>
          <a:p>
            <a:pPr marL="0" indent="0">
              <a:buNone/>
            </a:pPr>
            <a:r>
              <a:rPr lang="nl-NL" sz="1600"/>
              <a:t>Tijdsduur per fiets: ongeveer 13 minuten vanaf Molenstraat - school.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Adres </a:t>
            </a:r>
            <a:r>
              <a:rPr lang="nl-NL" sz="1600" err="1"/>
              <a:t>Spierings</a:t>
            </a:r>
            <a:r>
              <a:rPr lang="nl-NL" sz="1600"/>
              <a:t> Kranen: Merwedestraat 15</a:t>
            </a:r>
          </a:p>
          <a:p>
            <a:pPr marL="0" indent="0">
              <a:buNone/>
            </a:pPr>
            <a:r>
              <a:rPr lang="nl-NL" sz="1600"/>
              <a:t>5347 KZ Oss.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Zorg ervoor dat je veilig heen en terug fietst.</a:t>
            </a:r>
          </a:p>
          <a:p>
            <a:pPr marL="0" indent="0">
              <a:buNone/>
            </a:pPr>
            <a:r>
              <a:rPr lang="nl-NL" sz="1600"/>
              <a:t>Bij het bedrijf: zet je fiets netjes en op slot aan de voorkant bij het gebouw.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51897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897</Words>
  <Application>Microsoft Office PowerPoint</Application>
  <PresentationFormat>Breedbeeld</PresentationFormat>
  <Paragraphs>441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</vt:lpstr>
      <vt:lpstr>Science klas 1 Excursie Spierings Kranen Oss 12 april 2017</vt:lpstr>
      <vt:lpstr>Contactpersoon bij Spierings Kranen</vt:lpstr>
      <vt:lpstr>Groepsindeling: groep 1</vt:lpstr>
      <vt:lpstr>Groepsindeling: groep 2</vt:lpstr>
      <vt:lpstr>Programma</vt:lpstr>
      <vt:lpstr>Tijdsindeling groep 1</vt:lpstr>
      <vt:lpstr>Tijdsindeling groep 2</vt:lpstr>
      <vt:lpstr>Meenemen...</vt:lpstr>
      <vt:lpstr>Fietsroute naar Spierings Kranen</vt:lpstr>
      <vt:lpstr>Voorbereidingsopdracht </vt:lpstr>
      <vt:lpstr>Opdracht: verwerk onderstaande inhoud in je presentatie</vt:lpstr>
      <vt:lpstr>Filmpjes</vt:lpstr>
      <vt:lpstr>PowerPoint-presentatie</vt:lpstr>
      <vt:lpstr>Veel plezier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klas 1 Excursie Spierings Kranen Oss 12 april 2017</dc:title>
  <dc:creator>Nol Lucassen</dc:creator>
  <cp:lastModifiedBy>Nol Lucassen</cp:lastModifiedBy>
  <cp:revision>3</cp:revision>
  <dcterms:modified xsi:type="dcterms:W3CDTF">2017-04-04T07:49:23Z</dcterms:modified>
</cp:coreProperties>
</file>