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7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72" r:id="rId3"/>
    <p:sldId id="386" r:id="rId4"/>
    <p:sldId id="370" r:id="rId5"/>
    <p:sldId id="375" r:id="rId6"/>
    <p:sldId id="387" r:id="rId7"/>
    <p:sldId id="388" r:id="rId8"/>
    <p:sldId id="389" r:id="rId9"/>
    <p:sldId id="381" r:id="rId10"/>
    <p:sldId id="390" r:id="rId11"/>
    <p:sldId id="383" r:id="rId12"/>
    <p:sldId id="391" r:id="rId13"/>
    <p:sldId id="346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>
      <p:cViewPr varScale="1">
        <p:scale>
          <a:sx n="73" d="100"/>
          <a:sy n="73" d="100"/>
        </p:scale>
        <p:origin x="6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379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364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2848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2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222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48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223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11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26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812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691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5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F4B93-1B56-4A5B-880E-125279547623}" type="datetimeFigureOut">
              <a:rPr lang="nl-NL" smtClean="0"/>
              <a:pPr/>
              <a:t>29-1-2017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7C5A-5A78-4B34-A521-DB3355B06FC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715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5.jp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2.jpe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1520" y="86767"/>
            <a:ext cx="8640960" cy="1470025"/>
          </a:xfrm>
        </p:spPr>
        <p:txBody>
          <a:bodyPr>
            <a:noAutofit/>
          </a:bodyPr>
          <a:lstStyle/>
          <a:p>
            <a:r>
              <a:rPr lang="nl-NL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dwardian Script ITC" pitchFamily="66" charset="0"/>
              </a:rPr>
              <a:t>Revolutie in Amerika</a:t>
            </a:r>
            <a:endParaRPr lang="nl-NL" sz="9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dwardian Script ITC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27584" y="5301208"/>
            <a:ext cx="6400800" cy="1419944"/>
          </a:xfrm>
        </p:spPr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Tijd van pruiken en revoluties</a:t>
            </a:r>
          </a:p>
          <a:p>
            <a:r>
              <a:rPr lang="nl-NL" b="1" dirty="0" smtClean="0">
                <a:solidFill>
                  <a:schemeClr val="tx1"/>
                </a:solidFill>
              </a:rPr>
              <a:t>1700 – 1800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456" y="5374344"/>
            <a:ext cx="1078992" cy="107899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679" y="1599959"/>
            <a:ext cx="4652529" cy="37732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Afbeelding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08" y="3645024"/>
            <a:ext cx="4715610" cy="278220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7026"/>
            <a:ext cx="4680520" cy="923702"/>
          </a:xfrm>
        </p:spPr>
        <p:txBody>
          <a:bodyPr>
            <a:normAutofit fontScale="90000"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1789: Grondwet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616" y="188640"/>
            <a:ext cx="3653872" cy="2952328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373807"/>
            <a:ext cx="2558018" cy="337658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55" y="4285514"/>
            <a:ext cx="4245206" cy="2383846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0616" y="3861048"/>
            <a:ext cx="3695531" cy="272125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372469"/>
            <a:ext cx="3054764" cy="3054764"/>
          </a:xfrm>
          <a:prstGeom prst="rect">
            <a:avLst/>
          </a:prstGeom>
        </p:spPr>
      </p:pic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97109" y="980727"/>
            <a:ext cx="7587259" cy="3384377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Bill of Rights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Grondrechten</a:t>
            </a:r>
            <a:r>
              <a:rPr lang="en-US" sz="2400" b="1" dirty="0" smtClean="0"/>
              <a:t> van de burgers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Vrijheid</a:t>
            </a:r>
            <a:r>
              <a:rPr lang="en-US" sz="2400" b="1" dirty="0" smtClean="0"/>
              <a:t> van </a:t>
            </a:r>
            <a:r>
              <a:rPr lang="en-US" sz="2400" b="1" dirty="0" err="1" smtClean="0"/>
              <a:t>meningsuiting</a:t>
            </a:r>
            <a:endParaRPr lang="en-US" sz="24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Vrijheid</a:t>
            </a:r>
            <a:r>
              <a:rPr lang="en-US" sz="2400" b="1" dirty="0" smtClean="0"/>
              <a:t> van </a:t>
            </a:r>
            <a:r>
              <a:rPr lang="en-US" sz="2400" b="1" dirty="0" err="1" smtClean="0"/>
              <a:t>godsdienst</a:t>
            </a:r>
            <a:endParaRPr lang="en-US" sz="24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/>
              <a:t>Het </a:t>
            </a:r>
            <a:r>
              <a:rPr lang="en-US" sz="2400" b="1" dirty="0" err="1" smtClean="0"/>
              <a:t>recht</a:t>
            </a:r>
            <a:r>
              <a:rPr lang="en-US" sz="2400" b="1" dirty="0" smtClean="0"/>
              <a:t> om </a:t>
            </a:r>
            <a:r>
              <a:rPr lang="en-US" sz="2400" b="1" dirty="0" err="1" smtClean="0"/>
              <a:t>wapens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dragen</a:t>
            </a:r>
            <a:endParaRPr lang="en-US" sz="24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Recht</a:t>
            </a:r>
            <a:r>
              <a:rPr lang="en-US" sz="2400" b="1" dirty="0" smtClean="0"/>
              <a:t> op </a:t>
            </a:r>
            <a:r>
              <a:rPr lang="en-US" sz="2400" b="1" dirty="0" err="1" smtClean="0"/>
              <a:t>een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eerlijk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proces</a:t>
            </a:r>
            <a:endParaRPr lang="en-US" sz="24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Geen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zware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oneerlijke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straffen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488885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7026"/>
            <a:ext cx="7272808" cy="923702"/>
          </a:xfrm>
        </p:spPr>
        <p:txBody>
          <a:bodyPr>
            <a:normAutofit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Democratische Revolutie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00316" y="980728"/>
            <a:ext cx="7207988" cy="5877272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Revolutie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Snelle en ingrijpende verandering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Democratisch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Het volk kreeg meer macht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Stemmen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voor</a:t>
            </a:r>
            <a:r>
              <a:rPr lang="en-US" sz="2400" b="1" dirty="0" smtClean="0"/>
              <a:t> de president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Stemmen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voor</a:t>
            </a:r>
            <a:r>
              <a:rPr lang="en-US" sz="2400" b="1" dirty="0" smtClean="0"/>
              <a:t> het </a:t>
            </a:r>
            <a:r>
              <a:rPr lang="en-US" sz="2400" b="1" dirty="0" err="1" smtClean="0"/>
              <a:t>parlement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/>
              <a:t>Een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grondwet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voor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iedereen</a:t>
            </a:r>
            <a:endParaRPr lang="en-US" sz="2400" b="1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Grondrechten</a:t>
            </a:r>
            <a:r>
              <a:rPr lang="en-US" sz="2400" b="1" dirty="0" smtClean="0"/>
              <a:t> om de burger </a:t>
            </a:r>
            <a:r>
              <a:rPr lang="en-US" sz="2400" b="1" dirty="0" err="1" smtClean="0"/>
              <a:t>te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beschermen</a:t>
            </a:r>
            <a:endParaRPr lang="en-US" sz="2400" b="1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/>
              <a:t>= </a:t>
            </a:r>
            <a:r>
              <a:rPr lang="en-US" sz="2400" b="1" dirty="0" err="1" smtClean="0"/>
              <a:t>eerste</a:t>
            </a:r>
            <a:r>
              <a:rPr lang="en-US" sz="2400" b="1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democratische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revolutie</a:t>
            </a:r>
            <a:endParaRPr lang="nl-NL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168928"/>
            <a:ext cx="1946090" cy="157244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3508" y="3002869"/>
            <a:ext cx="3119230" cy="2048294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410" y="980728"/>
            <a:ext cx="3109328" cy="185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267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7026"/>
            <a:ext cx="7272808" cy="923702"/>
          </a:xfrm>
        </p:spPr>
        <p:txBody>
          <a:bodyPr>
            <a:normAutofit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Democratische Revolutie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01008"/>
            <a:ext cx="3904871" cy="309042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3947646" cy="2592288"/>
          </a:xfrm>
          <a:prstGeom prst="rect">
            <a:avLst/>
          </a:prstGeom>
        </p:spPr>
      </p:pic>
      <p:sp>
        <p:nvSpPr>
          <p:cNvPr id="8" name="Pijl-rechts 7"/>
          <p:cNvSpPr/>
          <p:nvPr/>
        </p:nvSpPr>
        <p:spPr>
          <a:xfrm rot="2014008">
            <a:off x="1976581" y="1988422"/>
            <a:ext cx="1800200" cy="792088"/>
          </a:xfrm>
          <a:prstGeom prst="rightArrow">
            <a:avLst>
              <a:gd name="adj1" fmla="val 46702"/>
              <a:gd name="adj2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95536" y="108409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 1776</a:t>
            </a:r>
            <a:endParaRPr lang="nl-NL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087542" y="35730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Frankrijk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1789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999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0.37448 0.36226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15" y="1810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8" grpId="2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/>
        </p:nvSpPr>
        <p:spPr>
          <a:xfrm>
            <a:off x="8100392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Rechthoek 1"/>
          <p:cNvSpPr/>
          <p:nvPr/>
        </p:nvSpPr>
        <p:spPr>
          <a:xfrm>
            <a:off x="6300192" y="620688"/>
            <a:ext cx="936104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5436096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4572000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3707904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2843808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979712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1115616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43169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7236296" y="620688"/>
            <a:ext cx="86409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3419872" y="18864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1770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0" y="18864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1750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131140" y="188640"/>
            <a:ext cx="66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1780</a:t>
            </a:r>
          </a:p>
        </p:txBody>
      </p:sp>
      <p:sp>
        <p:nvSpPr>
          <p:cNvPr id="16" name="Tekstvak 15"/>
          <p:cNvSpPr txBox="1"/>
          <p:nvPr/>
        </p:nvSpPr>
        <p:spPr>
          <a:xfrm>
            <a:off x="6876256" y="1886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1790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8460432" y="188640"/>
            <a:ext cx="683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1800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1691680" y="18864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1760</a:t>
            </a:r>
          </a:p>
        </p:txBody>
      </p:sp>
      <p:cxnSp>
        <p:nvCxnSpPr>
          <p:cNvPr id="31" name="Rechte verbindingslijn met pijl 30"/>
          <p:cNvCxnSpPr/>
          <p:nvPr/>
        </p:nvCxnSpPr>
        <p:spPr>
          <a:xfrm>
            <a:off x="6084168" y="611632"/>
            <a:ext cx="0" cy="10171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>
            <a:off x="4744314" y="611632"/>
            <a:ext cx="15411" cy="223454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kstvak 37"/>
          <p:cNvSpPr txBox="1"/>
          <p:nvPr/>
        </p:nvSpPr>
        <p:spPr>
          <a:xfrm>
            <a:off x="4667903" y="2854677"/>
            <a:ext cx="321646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1776</a:t>
            </a:r>
          </a:p>
          <a:p>
            <a:r>
              <a:rPr lang="nl-NL" b="1" dirty="0" smtClean="0"/>
              <a:t>Amerikaanse Onafhankelijkheid</a:t>
            </a:r>
            <a:endParaRPr lang="nl-NL" dirty="0"/>
          </a:p>
        </p:txBody>
      </p:sp>
      <p:sp>
        <p:nvSpPr>
          <p:cNvPr id="41" name="Tekstvak 40"/>
          <p:cNvSpPr txBox="1"/>
          <p:nvPr/>
        </p:nvSpPr>
        <p:spPr>
          <a:xfrm>
            <a:off x="5056108" y="1628800"/>
            <a:ext cx="174814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1783</a:t>
            </a:r>
          </a:p>
          <a:p>
            <a:r>
              <a:rPr lang="nl-NL" b="1" dirty="0" smtClean="0"/>
              <a:t>Vrede van Parijs</a:t>
            </a:r>
            <a:endParaRPr lang="nl-NL" dirty="0"/>
          </a:p>
        </p:txBody>
      </p:sp>
      <p:cxnSp>
        <p:nvCxnSpPr>
          <p:cNvPr id="26" name="Rechte verbindingslijn met pijl 25"/>
          <p:cNvCxnSpPr/>
          <p:nvPr/>
        </p:nvCxnSpPr>
        <p:spPr>
          <a:xfrm>
            <a:off x="2483768" y="620688"/>
            <a:ext cx="0" cy="185992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vak 26"/>
          <p:cNvSpPr txBox="1"/>
          <p:nvPr/>
        </p:nvSpPr>
        <p:spPr>
          <a:xfrm>
            <a:off x="828435" y="2523012"/>
            <a:ext cx="201622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1763</a:t>
            </a:r>
          </a:p>
          <a:p>
            <a:r>
              <a:rPr lang="nl-NL" b="1" dirty="0" smtClean="0"/>
              <a:t>Britse belastingen</a:t>
            </a:r>
            <a:endParaRPr lang="nl-NL" dirty="0"/>
          </a:p>
        </p:txBody>
      </p:sp>
      <p:sp>
        <p:nvSpPr>
          <p:cNvPr id="36" name="Rechthoek 35"/>
          <p:cNvSpPr/>
          <p:nvPr/>
        </p:nvSpPr>
        <p:spPr>
          <a:xfrm>
            <a:off x="4566868" y="1124744"/>
            <a:ext cx="1517300" cy="35829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b="1" dirty="0" smtClean="0">
                <a:solidFill>
                  <a:schemeClr val="tx1"/>
                </a:solidFill>
              </a:rPr>
              <a:t>Amerikaanse Revolutie</a:t>
            </a:r>
            <a:endParaRPr lang="nl-NL" sz="1200" b="1" dirty="0">
              <a:solidFill>
                <a:schemeClr val="tx1"/>
              </a:solidFill>
            </a:endParaRPr>
          </a:p>
        </p:txBody>
      </p:sp>
      <p:sp>
        <p:nvSpPr>
          <p:cNvPr id="37" name="Tekstvak 36"/>
          <p:cNvSpPr txBox="1"/>
          <p:nvPr/>
        </p:nvSpPr>
        <p:spPr>
          <a:xfrm>
            <a:off x="2483768" y="3934797"/>
            <a:ext cx="183620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1773</a:t>
            </a:r>
          </a:p>
          <a:p>
            <a:r>
              <a:rPr lang="nl-NL" b="1" dirty="0" smtClean="0"/>
              <a:t>Boston Tea Party</a:t>
            </a:r>
            <a:endParaRPr lang="nl-NL" dirty="0"/>
          </a:p>
        </p:txBody>
      </p:sp>
      <p:cxnSp>
        <p:nvCxnSpPr>
          <p:cNvPr id="40" name="Rechte verbindingslijn met pijl 39"/>
          <p:cNvCxnSpPr/>
          <p:nvPr/>
        </p:nvCxnSpPr>
        <p:spPr>
          <a:xfrm>
            <a:off x="4211960" y="620688"/>
            <a:ext cx="0" cy="33141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kstvak 46"/>
          <p:cNvSpPr txBox="1"/>
          <p:nvPr/>
        </p:nvSpPr>
        <p:spPr>
          <a:xfrm>
            <a:off x="4481858" y="3736038"/>
            <a:ext cx="403244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1775</a:t>
            </a:r>
          </a:p>
          <a:p>
            <a:r>
              <a:rPr lang="nl-NL" b="1" dirty="0"/>
              <a:t>Amerikaanse </a:t>
            </a:r>
            <a:r>
              <a:rPr lang="nl-NL" b="1" dirty="0" smtClean="0"/>
              <a:t>Onafhankelijkheidsoorlog</a:t>
            </a:r>
            <a:endParaRPr lang="nl-NL" dirty="0"/>
          </a:p>
        </p:txBody>
      </p:sp>
      <p:cxnSp>
        <p:nvCxnSpPr>
          <p:cNvPr id="48" name="Rechte verbindingslijn met pijl 47"/>
          <p:cNvCxnSpPr/>
          <p:nvPr/>
        </p:nvCxnSpPr>
        <p:spPr>
          <a:xfrm flipH="1">
            <a:off x="4566867" y="620688"/>
            <a:ext cx="5133" cy="31153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hoek 29"/>
          <p:cNvSpPr/>
          <p:nvPr/>
        </p:nvSpPr>
        <p:spPr>
          <a:xfrm>
            <a:off x="251519" y="1124744"/>
            <a:ext cx="4315348" cy="36004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i="1" dirty="0" smtClean="0">
                <a:solidFill>
                  <a:schemeClr val="tx1"/>
                </a:solidFill>
              </a:rPr>
              <a:t>Britse kolonie</a:t>
            </a:r>
            <a:endParaRPr lang="nl-NL" sz="1400" b="1" i="1" dirty="0">
              <a:solidFill>
                <a:schemeClr val="tx1"/>
              </a:solidFill>
            </a:endParaRPr>
          </a:p>
        </p:txBody>
      </p:sp>
      <p:pic>
        <p:nvPicPr>
          <p:cNvPr id="39" name="Afbeelding 3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5308371"/>
            <a:ext cx="1443683" cy="958605"/>
          </a:xfrm>
          <a:prstGeom prst="rect">
            <a:avLst/>
          </a:prstGeom>
        </p:spPr>
      </p:pic>
      <p:pic>
        <p:nvPicPr>
          <p:cNvPr id="43" name="Afbeelding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731" y="5346582"/>
            <a:ext cx="1197713" cy="920394"/>
          </a:xfrm>
          <a:prstGeom prst="rect">
            <a:avLst/>
          </a:prstGeom>
        </p:spPr>
      </p:pic>
      <p:pic>
        <p:nvPicPr>
          <p:cNvPr id="44" name="Afbeelding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769" y="5308371"/>
            <a:ext cx="1183087" cy="959498"/>
          </a:xfrm>
          <a:prstGeom prst="rect">
            <a:avLst/>
          </a:prstGeom>
        </p:spPr>
      </p:pic>
      <p:pic>
        <p:nvPicPr>
          <p:cNvPr id="45" name="Afbeelding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323" y="5308371"/>
            <a:ext cx="1459805" cy="958605"/>
          </a:xfrm>
          <a:prstGeom prst="rect">
            <a:avLst/>
          </a:prstGeom>
        </p:spPr>
      </p:pic>
      <p:pic>
        <p:nvPicPr>
          <p:cNvPr id="49" name="Afbeelding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4" y="5308370"/>
            <a:ext cx="1308919" cy="95860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1" name="Tekstvak 50"/>
          <p:cNvSpPr txBox="1"/>
          <p:nvPr/>
        </p:nvSpPr>
        <p:spPr>
          <a:xfrm>
            <a:off x="6976562" y="1628799"/>
            <a:ext cx="1771901" cy="646331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1789</a:t>
            </a:r>
          </a:p>
          <a:p>
            <a:r>
              <a:rPr lang="nl-NL" b="1" dirty="0" smtClean="0"/>
              <a:t>Grondwet</a:t>
            </a:r>
            <a:endParaRPr lang="nl-NL" dirty="0"/>
          </a:p>
        </p:txBody>
      </p:sp>
      <p:cxnSp>
        <p:nvCxnSpPr>
          <p:cNvPr id="52" name="Rechte verbindingslijn met pijl 51"/>
          <p:cNvCxnSpPr/>
          <p:nvPr/>
        </p:nvCxnSpPr>
        <p:spPr>
          <a:xfrm>
            <a:off x="7092279" y="620688"/>
            <a:ext cx="1" cy="10081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hthoek 49"/>
          <p:cNvSpPr/>
          <p:nvPr/>
        </p:nvSpPr>
        <p:spPr>
          <a:xfrm>
            <a:off x="6084168" y="1126485"/>
            <a:ext cx="2880320" cy="358299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b="1" dirty="0" smtClean="0">
                <a:solidFill>
                  <a:schemeClr val="tx1"/>
                </a:solidFill>
              </a:rPr>
              <a:t>Amerikaanse soevereiniteit</a:t>
            </a:r>
            <a:endParaRPr lang="nl-NL" sz="1400" b="1" dirty="0">
              <a:solidFill>
                <a:schemeClr val="tx1"/>
              </a:solidFill>
            </a:endParaRPr>
          </a:p>
        </p:txBody>
      </p:sp>
      <p:pic>
        <p:nvPicPr>
          <p:cNvPr id="53" name="Afbeelding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452" y="5325487"/>
            <a:ext cx="1821578" cy="958605"/>
          </a:xfrm>
          <a:prstGeom prst="rect">
            <a:avLst/>
          </a:prstGeom>
        </p:spPr>
      </p:pic>
      <p:sp>
        <p:nvSpPr>
          <p:cNvPr id="42" name="Tekstvak 41"/>
          <p:cNvSpPr txBox="1"/>
          <p:nvPr/>
        </p:nvSpPr>
        <p:spPr>
          <a:xfrm>
            <a:off x="6976561" y="2276872"/>
            <a:ext cx="1771901" cy="369332"/>
          </a:xfrm>
          <a:prstGeom prst="rect">
            <a:avLst/>
          </a:prstGeom>
          <a:blipFill dpi="0" rotWithShape="1">
            <a:blip r:embed="rId8">
              <a:alphaModFix amt="40000"/>
            </a:blip>
            <a:srcRect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Franse</a:t>
            </a:r>
            <a:r>
              <a:rPr lang="en-US" b="1" dirty="0" smtClean="0"/>
              <a:t> </a:t>
            </a:r>
            <a:r>
              <a:rPr lang="en-US" b="1" dirty="0" err="1" smtClean="0"/>
              <a:t>Revolutie</a:t>
            </a:r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500"/>
                            </p:stCondLst>
                            <p:childTnLst>
                              <p:par>
                                <p:cTn id="8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1" grpId="0" animBg="1"/>
      <p:bldP spid="27" grpId="0" animBg="1"/>
      <p:bldP spid="36" grpId="0" animBg="1"/>
      <p:bldP spid="37" grpId="0" animBg="1"/>
      <p:bldP spid="47" grpId="0" animBg="1"/>
      <p:bldP spid="30" grpId="0" animBg="1"/>
      <p:bldP spid="51" grpId="0" animBg="1"/>
      <p:bldP spid="50" grpId="0" animBg="1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7067128" cy="92370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Amerikaanse kolonies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93263"/>
            <a:ext cx="4104457" cy="5369864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20519" y="1484784"/>
            <a:ext cx="6507138" cy="519511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600" b="1" dirty="0" smtClean="0"/>
              <a:t>Engelse kolonies in Amerika</a:t>
            </a:r>
          </a:p>
          <a:p>
            <a:pPr lvl="1">
              <a:lnSpc>
                <a:spcPct val="150000"/>
              </a:lnSpc>
            </a:pPr>
            <a:r>
              <a:rPr lang="nl-NL" sz="2200" b="1" dirty="0" smtClean="0"/>
              <a:t>Virginia: 1607</a:t>
            </a:r>
          </a:p>
          <a:p>
            <a:pPr lvl="1">
              <a:lnSpc>
                <a:spcPct val="150000"/>
              </a:lnSpc>
            </a:pPr>
            <a:r>
              <a:rPr lang="nl-NL" sz="2200" b="1" dirty="0" smtClean="0"/>
              <a:t>New York: 1674</a:t>
            </a:r>
          </a:p>
          <a:p>
            <a:pPr marL="514350" indent="-457200">
              <a:lnSpc>
                <a:spcPct val="150000"/>
              </a:lnSpc>
            </a:pPr>
            <a:r>
              <a:rPr lang="nl-NL" sz="2600" b="1" dirty="0" smtClean="0"/>
              <a:t>Ook: Franse, Duitse en Spaanse</a:t>
            </a:r>
          </a:p>
          <a:p>
            <a:pPr marL="514350" indent="-457200">
              <a:lnSpc>
                <a:spcPct val="150000"/>
              </a:lnSpc>
            </a:pPr>
            <a:r>
              <a:rPr lang="nl-NL" sz="2600" b="1" dirty="0" smtClean="0"/>
              <a:t>13 kolonies: 1775</a:t>
            </a:r>
          </a:p>
        </p:txBody>
      </p:sp>
      <p:sp>
        <p:nvSpPr>
          <p:cNvPr id="3" name="Parallellogram 2"/>
          <p:cNvSpPr/>
          <p:nvPr/>
        </p:nvSpPr>
        <p:spPr>
          <a:xfrm>
            <a:off x="6727656" y="1193263"/>
            <a:ext cx="2416343" cy="3603889"/>
          </a:xfrm>
          <a:prstGeom prst="parallelogram">
            <a:avLst>
              <a:gd name="adj" fmla="val 66463"/>
            </a:avLst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Ovaal 3"/>
          <p:cNvSpPr/>
          <p:nvPr/>
        </p:nvSpPr>
        <p:spPr>
          <a:xfrm>
            <a:off x="7380312" y="3140968"/>
            <a:ext cx="720080" cy="648072"/>
          </a:xfrm>
          <a:prstGeom prst="ellipse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748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407E-6 L 0.02361 -0.12083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1" y="-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3" grpId="0" animBg="1"/>
      <p:bldP spid="4" grpId="0" animBg="1"/>
      <p:bldP spid="4" grpId="1" animBg="1"/>
      <p:bldP spid="4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6090946" cy="92370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Amerikaan of Brits?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55" y="1193263"/>
            <a:ext cx="2754634" cy="3603889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20519" y="1484785"/>
            <a:ext cx="6507138" cy="3600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600" b="1" dirty="0" smtClean="0"/>
              <a:t>Meesten in Amerika geboren</a:t>
            </a:r>
          </a:p>
          <a:p>
            <a:pPr>
              <a:lnSpc>
                <a:spcPct val="150000"/>
              </a:lnSpc>
            </a:pPr>
            <a:r>
              <a:rPr lang="nl-NL" sz="2600" b="1" dirty="0" smtClean="0"/>
              <a:t>Géén binding met Brits </a:t>
            </a:r>
            <a:r>
              <a:rPr lang="nl-NL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moederland</a:t>
            </a:r>
          </a:p>
          <a:p>
            <a:pPr>
              <a:lnSpc>
                <a:spcPct val="150000"/>
              </a:lnSpc>
            </a:pPr>
            <a:r>
              <a:rPr lang="nl-NL" sz="2600" b="1" dirty="0" smtClean="0"/>
              <a:t>Toch: Britse onderdanen</a:t>
            </a:r>
          </a:p>
          <a:p>
            <a:pPr>
              <a:lnSpc>
                <a:spcPct val="150000"/>
              </a:lnSpc>
            </a:pPr>
            <a:r>
              <a:rPr lang="nl-NL" sz="2600" b="1" dirty="0" smtClean="0"/>
              <a:t>Gehoorzamen aan Brits parlement</a:t>
            </a:r>
          </a:p>
          <a:p>
            <a:pPr>
              <a:lnSpc>
                <a:spcPct val="150000"/>
              </a:lnSpc>
            </a:pPr>
            <a:r>
              <a:rPr lang="nl-NL" sz="2600" b="1" dirty="0" smtClean="0"/>
              <a:t>Geen eigen wetten</a:t>
            </a:r>
            <a:endParaRPr lang="nl-NL" sz="26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0142" y="1193262"/>
            <a:ext cx="2976916" cy="4323969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085185"/>
            <a:ext cx="2976916" cy="1488458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6042428" y="5085185"/>
            <a:ext cx="1988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Koning George III</a:t>
            </a:r>
            <a:endParaRPr lang="nl-NL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720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033776" cy="923702"/>
          </a:xfrm>
        </p:spPr>
        <p:txBody>
          <a:bodyPr>
            <a:normAutofit/>
          </a:bodyPr>
          <a:lstStyle/>
          <a:p>
            <a:r>
              <a:rPr lang="nl-NL" sz="5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Boston Tea Party</a:t>
            </a:r>
            <a:endParaRPr lang="nl-NL" sz="5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97110" y="1377014"/>
            <a:ext cx="5787058" cy="46910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400" dirty="0" smtClean="0"/>
              <a:t> </a:t>
            </a:r>
            <a:r>
              <a:rPr lang="nl-NL" sz="2600" b="1" dirty="0" smtClean="0"/>
              <a:t>Engeland hief veel belasting (1763)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Amerikanen ontevreden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i="1" dirty="0" smtClean="0"/>
              <a:t>“No </a:t>
            </a:r>
            <a:r>
              <a:rPr lang="nl-NL" sz="2600" b="1" i="1" dirty="0" err="1" smtClean="0"/>
              <a:t>taxation</a:t>
            </a:r>
            <a:r>
              <a:rPr lang="nl-NL" sz="2600" b="1" i="1" dirty="0" smtClean="0"/>
              <a:t> without </a:t>
            </a:r>
            <a:r>
              <a:rPr lang="nl-NL" sz="2600" b="1" i="1" dirty="0" err="1" smtClean="0"/>
              <a:t>representation</a:t>
            </a:r>
            <a:r>
              <a:rPr lang="nl-NL" sz="2600" b="1" i="1" dirty="0" smtClean="0"/>
              <a:t>!”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Protesten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Boston Tea Party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1773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nl-NL" sz="2600" b="1" dirty="0"/>
              <a:t> </a:t>
            </a:r>
            <a:r>
              <a:rPr lang="nl-NL" sz="2600" b="1" dirty="0" smtClean="0"/>
              <a:t>Opstand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83968" y="3429000"/>
            <a:ext cx="4691316" cy="311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91880" y="3378216"/>
            <a:ext cx="5540171" cy="3302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28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6033776" cy="923702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Amerikaanse Revolutie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338" y="2811387"/>
            <a:ext cx="5264457" cy="3137893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720" y="2990485"/>
            <a:ext cx="5264457" cy="295603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202" y="2987723"/>
            <a:ext cx="3636969" cy="272772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297" y="2721550"/>
            <a:ext cx="3164285" cy="2566272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97110" y="1412776"/>
            <a:ext cx="6363122" cy="46910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400" b="1" dirty="0" smtClean="0"/>
              <a:t>Harde Engelse straffen na Boston Tea Party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Amerikaanse kolonies gaan samenwerken 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Congres 1774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Amerikaans parlement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13 kolonies vertegenwoordigd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Slag bij Lexington en Concord: 1775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Begin Amerikaanse onafhankelijkheidsoorlog</a:t>
            </a:r>
          </a:p>
        </p:txBody>
      </p:sp>
    </p:spTree>
    <p:extLst>
      <p:ext uri="{BB962C8B-B14F-4D97-AF65-F5344CB8AC3E}">
        <p14:creationId xmlns:p14="http://schemas.microsoft.com/office/powerpoint/2010/main" val="237424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6033776" cy="923702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Amerikaanse Revolutie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94" y="2809275"/>
            <a:ext cx="5737771" cy="380988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5470" y="642633"/>
            <a:ext cx="2321593" cy="275399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61048"/>
            <a:ext cx="4368911" cy="2868918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986" y="129640"/>
            <a:ext cx="2292443" cy="1859199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97109" y="1340768"/>
            <a:ext cx="6598203" cy="525447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400" b="1" dirty="0" smtClean="0"/>
              <a:t>Doel: minder Britse bemoeienis en belastingen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Nieuw doel: onafhankelijkheid!</a:t>
            </a:r>
          </a:p>
          <a:p>
            <a:pPr>
              <a:lnSpc>
                <a:spcPct val="150000"/>
              </a:lnSpc>
            </a:pPr>
            <a:r>
              <a:rPr lang="nl-NL" sz="2400" b="1" i="1" dirty="0" err="1" smtClean="0"/>
              <a:t>Declaration</a:t>
            </a:r>
            <a:r>
              <a:rPr lang="nl-NL" sz="2400" b="1" i="1" dirty="0" smtClean="0"/>
              <a:t> of Independence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onafhankelijkheidsverklaring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4 juli 1776 (</a:t>
            </a:r>
            <a:r>
              <a:rPr lang="nl-NL" sz="2400" b="1" i="1" dirty="0" smtClean="0"/>
              <a:t>4th of </a:t>
            </a:r>
            <a:r>
              <a:rPr lang="nl-NL" sz="2400" b="1" i="1" dirty="0" err="1" smtClean="0"/>
              <a:t>July</a:t>
            </a:r>
            <a:r>
              <a:rPr lang="nl-NL" sz="2400" b="1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Thomas Jefferson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Geïnspireerd op Locke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Verlichting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851" y="3457346"/>
            <a:ext cx="2633058" cy="313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06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6033776" cy="923702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Amerikaanse Revolutie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095" y="3568077"/>
            <a:ext cx="4657978" cy="298401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710" y="2179817"/>
            <a:ext cx="3484354" cy="2761351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41" y="1284942"/>
            <a:ext cx="3921233" cy="2940925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986" y="129640"/>
            <a:ext cx="2292443" cy="1859199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97109" y="1340769"/>
            <a:ext cx="5210995" cy="4316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400" b="1" dirty="0" smtClean="0"/>
              <a:t>Gevechten tot 1783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Vrede van Parijs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1783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Onafhankelijkheid</a:t>
            </a:r>
            <a:r>
              <a:rPr lang="nl-NL" sz="2400" b="1" dirty="0" smtClean="0"/>
              <a:t> erkend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Amerika is geen kolonie meer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Dekolonisatie</a:t>
            </a:r>
            <a:r>
              <a:rPr lang="nl-NL" sz="2400" b="1" dirty="0" smtClean="0"/>
              <a:t> van Amerika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41" y="4493489"/>
            <a:ext cx="3911841" cy="205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26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out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457200" y="273050"/>
            <a:ext cx="6033776" cy="923702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Verenigde Staten van Amerika</a:t>
            </a:r>
            <a:endParaRPr lang="nl-NL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41" y="1467933"/>
            <a:ext cx="3921233" cy="2574943"/>
          </a:xfrm>
          <a:prstGeom prst="rect">
            <a:avLst/>
          </a:prstGeom>
        </p:spPr>
      </p:pic>
      <p:sp>
        <p:nvSpPr>
          <p:cNvPr id="7" name="Tijdelijke aanduiding voor tekst 3"/>
          <p:cNvSpPr txBox="1">
            <a:spLocks/>
          </p:cNvSpPr>
          <p:nvPr/>
        </p:nvSpPr>
        <p:spPr>
          <a:xfrm>
            <a:off x="297109" y="1340769"/>
            <a:ext cx="5210995" cy="4316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nl-NL" sz="2400" b="1" i="1" dirty="0" err="1" smtClean="0"/>
              <a:t>Founding</a:t>
            </a:r>
            <a:r>
              <a:rPr lang="nl-NL" sz="2400" b="1" i="1" dirty="0" smtClean="0"/>
              <a:t> </a:t>
            </a:r>
            <a:r>
              <a:rPr lang="nl-NL" sz="2400" b="1" i="1" dirty="0" err="1" smtClean="0"/>
              <a:t>Fathers</a:t>
            </a:r>
            <a:endParaRPr lang="nl-NL" sz="2400" b="1" i="1" dirty="0" smtClean="0"/>
          </a:p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Federatie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Samenwerkingsverband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Staten zijn zelfstandig</a:t>
            </a:r>
          </a:p>
          <a:p>
            <a:pPr lvl="1">
              <a:lnSpc>
                <a:spcPct val="150000"/>
              </a:lnSpc>
            </a:pPr>
            <a:r>
              <a:rPr lang="nl-NL" sz="2400" b="1" dirty="0" smtClean="0"/>
              <a:t>Centrale regering</a:t>
            </a:r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56" y="4603103"/>
            <a:ext cx="3911841" cy="2058605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769058" y="4941168"/>
            <a:ext cx="936104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Virginia</a:t>
            </a:r>
            <a:endParaRPr lang="nl-NL" sz="1300" dirty="0"/>
          </a:p>
        </p:txBody>
      </p:sp>
      <p:sp>
        <p:nvSpPr>
          <p:cNvPr id="10" name="Tekstvak 9"/>
          <p:cNvSpPr txBox="1"/>
          <p:nvPr/>
        </p:nvSpPr>
        <p:spPr>
          <a:xfrm>
            <a:off x="5808498" y="4940222"/>
            <a:ext cx="936104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Maryland</a:t>
            </a:r>
            <a:endParaRPr lang="nl-NL" sz="1300" dirty="0"/>
          </a:p>
        </p:txBody>
      </p:sp>
      <p:sp>
        <p:nvSpPr>
          <p:cNvPr id="11" name="Tekstvak 10"/>
          <p:cNvSpPr txBox="1"/>
          <p:nvPr/>
        </p:nvSpPr>
        <p:spPr>
          <a:xfrm>
            <a:off x="7975391" y="4916956"/>
            <a:ext cx="936104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Delaware </a:t>
            </a:r>
            <a:endParaRPr lang="nl-NL" sz="1300" dirty="0"/>
          </a:p>
        </p:txBody>
      </p:sp>
      <p:sp>
        <p:nvSpPr>
          <p:cNvPr id="15" name="Tekstvak 14"/>
          <p:cNvSpPr txBox="1"/>
          <p:nvPr/>
        </p:nvSpPr>
        <p:spPr>
          <a:xfrm>
            <a:off x="6847938" y="4942684"/>
            <a:ext cx="936104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New York</a:t>
            </a:r>
            <a:endParaRPr lang="nl-NL" sz="1300" dirty="0"/>
          </a:p>
        </p:txBody>
      </p:sp>
      <p:sp>
        <p:nvSpPr>
          <p:cNvPr id="16" name="Tekstvak 15"/>
          <p:cNvSpPr txBox="1"/>
          <p:nvPr/>
        </p:nvSpPr>
        <p:spPr>
          <a:xfrm>
            <a:off x="4837852" y="5486212"/>
            <a:ext cx="1335362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/>
              <a:t>Massachusetts</a:t>
            </a:r>
          </a:p>
        </p:txBody>
      </p:sp>
      <p:sp>
        <p:nvSpPr>
          <p:cNvPr id="17" name="Tekstvak 16"/>
          <p:cNvSpPr txBox="1"/>
          <p:nvPr/>
        </p:nvSpPr>
        <p:spPr>
          <a:xfrm>
            <a:off x="6335246" y="5486212"/>
            <a:ext cx="1333097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New Jersey</a:t>
            </a:r>
            <a:endParaRPr lang="nl-NL" sz="1300" dirty="0"/>
          </a:p>
        </p:txBody>
      </p:sp>
      <p:sp>
        <p:nvSpPr>
          <p:cNvPr id="22" name="Tekstvak 21"/>
          <p:cNvSpPr txBox="1"/>
          <p:nvPr/>
        </p:nvSpPr>
        <p:spPr>
          <a:xfrm>
            <a:off x="4837852" y="5929735"/>
            <a:ext cx="1335362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New Hampshire</a:t>
            </a:r>
            <a:endParaRPr lang="nl-NL" sz="1300" dirty="0"/>
          </a:p>
        </p:txBody>
      </p:sp>
      <p:sp>
        <p:nvSpPr>
          <p:cNvPr id="28" name="Tekstvak 27"/>
          <p:cNvSpPr txBox="1"/>
          <p:nvPr/>
        </p:nvSpPr>
        <p:spPr>
          <a:xfrm>
            <a:off x="7784041" y="5467993"/>
            <a:ext cx="1127453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/>
              <a:t>Pennsylvania</a:t>
            </a:r>
          </a:p>
        </p:txBody>
      </p:sp>
      <p:sp>
        <p:nvSpPr>
          <p:cNvPr id="30" name="Tekstvak 29"/>
          <p:cNvSpPr txBox="1"/>
          <p:nvPr/>
        </p:nvSpPr>
        <p:spPr>
          <a:xfrm>
            <a:off x="6372200" y="5944924"/>
            <a:ext cx="1333097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Connecticut</a:t>
            </a:r>
            <a:endParaRPr lang="nl-NL" sz="1300" dirty="0"/>
          </a:p>
        </p:txBody>
      </p:sp>
      <p:sp>
        <p:nvSpPr>
          <p:cNvPr id="31" name="Tekstvak 30"/>
          <p:cNvSpPr txBox="1"/>
          <p:nvPr/>
        </p:nvSpPr>
        <p:spPr>
          <a:xfrm>
            <a:off x="7820995" y="5926705"/>
            <a:ext cx="1127453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Georgia</a:t>
            </a:r>
            <a:endParaRPr lang="nl-NL" sz="1300" dirty="0"/>
          </a:p>
        </p:txBody>
      </p:sp>
      <p:sp>
        <p:nvSpPr>
          <p:cNvPr id="32" name="Tekstvak 31"/>
          <p:cNvSpPr txBox="1"/>
          <p:nvPr/>
        </p:nvSpPr>
        <p:spPr>
          <a:xfrm>
            <a:off x="4853892" y="6433791"/>
            <a:ext cx="1335362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err="1" smtClean="0"/>
              <a:t>Rhode</a:t>
            </a:r>
            <a:r>
              <a:rPr lang="nl-NL" sz="1300" dirty="0" smtClean="0"/>
              <a:t> Island</a:t>
            </a:r>
            <a:endParaRPr lang="nl-NL" sz="1300" dirty="0"/>
          </a:p>
        </p:txBody>
      </p:sp>
      <p:sp>
        <p:nvSpPr>
          <p:cNvPr id="33" name="Tekstvak 32"/>
          <p:cNvSpPr txBox="1"/>
          <p:nvPr/>
        </p:nvSpPr>
        <p:spPr>
          <a:xfrm>
            <a:off x="6300192" y="6448980"/>
            <a:ext cx="1333097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North Carolina</a:t>
            </a:r>
            <a:endParaRPr lang="nl-NL" sz="1300" dirty="0"/>
          </a:p>
        </p:txBody>
      </p:sp>
      <p:sp>
        <p:nvSpPr>
          <p:cNvPr id="34" name="Tekstvak 33"/>
          <p:cNvSpPr txBox="1"/>
          <p:nvPr/>
        </p:nvSpPr>
        <p:spPr>
          <a:xfrm>
            <a:off x="7721337" y="6430761"/>
            <a:ext cx="1243151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1300" dirty="0" smtClean="0"/>
              <a:t>South Carolina</a:t>
            </a:r>
            <a:endParaRPr lang="nl-NL" sz="1300" dirty="0"/>
          </a:p>
        </p:txBody>
      </p:sp>
      <p:sp>
        <p:nvSpPr>
          <p:cNvPr id="38" name="Tekstvak 37"/>
          <p:cNvSpPr txBox="1"/>
          <p:nvPr/>
        </p:nvSpPr>
        <p:spPr>
          <a:xfrm>
            <a:off x="4733030" y="3290422"/>
            <a:ext cx="414243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000" dirty="0" smtClean="0"/>
              <a:t>Centrale regering</a:t>
            </a:r>
          </a:p>
          <a:p>
            <a:pPr algn="ctr"/>
            <a:r>
              <a:rPr lang="nl-NL" sz="2000" dirty="0" smtClean="0"/>
              <a:t>(vanaf 1800: Washington DC)</a:t>
            </a:r>
            <a:endParaRPr lang="nl-NL" sz="2000" dirty="0"/>
          </a:p>
        </p:txBody>
      </p:sp>
      <p:cxnSp>
        <p:nvCxnSpPr>
          <p:cNvPr id="5" name="Rechte verbindingslijn met pijl 4"/>
          <p:cNvCxnSpPr/>
          <p:nvPr/>
        </p:nvCxnSpPr>
        <p:spPr>
          <a:xfrm flipV="1">
            <a:off x="5508104" y="41934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met pijl 38"/>
          <p:cNvCxnSpPr/>
          <p:nvPr/>
        </p:nvCxnSpPr>
        <p:spPr>
          <a:xfrm flipV="1">
            <a:off x="5721557" y="41934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met pijl 39"/>
          <p:cNvCxnSpPr/>
          <p:nvPr/>
        </p:nvCxnSpPr>
        <p:spPr>
          <a:xfrm flipV="1">
            <a:off x="5921186" y="41934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met pijl 40"/>
          <p:cNvCxnSpPr/>
          <p:nvPr/>
        </p:nvCxnSpPr>
        <p:spPr>
          <a:xfrm flipV="1">
            <a:off x="6156176" y="419346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/>
          <p:nvPr/>
        </p:nvCxnSpPr>
        <p:spPr>
          <a:xfrm flipV="1">
            <a:off x="6369674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met pijl 42"/>
          <p:cNvCxnSpPr/>
          <p:nvPr/>
        </p:nvCxnSpPr>
        <p:spPr>
          <a:xfrm flipV="1">
            <a:off x="6583127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flipV="1">
            <a:off x="6782756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met pijl 44"/>
          <p:cNvCxnSpPr/>
          <p:nvPr/>
        </p:nvCxnSpPr>
        <p:spPr>
          <a:xfrm flipV="1">
            <a:off x="7017746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met pijl 45"/>
          <p:cNvCxnSpPr/>
          <p:nvPr/>
        </p:nvCxnSpPr>
        <p:spPr>
          <a:xfrm flipV="1">
            <a:off x="7236295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met pijl 46"/>
          <p:cNvCxnSpPr/>
          <p:nvPr/>
        </p:nvCxnSpPr>
        <p:spPr>
          <a:xfrm flipV="1">
            <a:off x="7449748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Rechte verbindingslijn met pijl 47"/>
          <p:cNvCxnSpPr/>
          <p:nvPr/>
        </p:nvCxnSpPr>
        <p:spPr>
          <a:xfrm flipV="1">
            <a:off x="7649377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/>
          <p:nvPr/>
        </p:nvCxnSpPr>
        <p:spPr>
          <a:xfrm flipV="1">
            <a:off x="7884367" y="4205456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/>
          <p:nvPr/>
        </p:nvCxnSpPr>
        <p:spPr>
          <a:xfrm flipV="1">
            <a:off x="8100392" y="4220217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76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000"/>
                            </p:stCondLst>
                            <p:childTnLst>
                              <p:par>
                                <p:cTn id="14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3" grpId="0" animBg="1"/>
      <p:bldP spid="10" grpId="0" animBg="1"/>
      <p:bldP spid="11" grpId="0" animBg="1"/>
      <p:bldP spid="15" grpId="0" animBg="1"/>
      <p:bldP spid="16" grpId="0" animBg="1"/>
      <p:bldP spid="17" grpId="0" animBg="1"/>
      <p:bldP spid="22" grpId="0" animBg="1"/>
      <p:bldP spid="28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Afbeelding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580365"/>
            <a:ext cx="3782092" cy="2210341"/>
          </a:xfrm>
          <a:prstGeom prst="rect">
            <a:avLst/>
          </a:prstGeom>
        </p:spPr>
      </p:pic>
      <p:pic>
        <p:nvPicPr>
          <p:cNvPr id="38" name="Afbeelding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635" y="4580976"/>
            <a:ext cx="3000869" cy="220973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57026"/>
            <a:ext cx="4680520" cy="923702"/>
          </a:xfrm>
        </p:spPr>
        <p:txBody>
          <a:bodyPr>
            <a:normAutofit fontScale="90000"/>
          </a:bodyPr>
          <a:lstStyle/>
          <a:p>
            <a:r>
              <a:rPr lang="nl-NL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1789: Grondwet</a:t>
            </a:r>
            <a:endParaRPr lang="nl-NL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97109" y="980727"/>
            <a:ext cx="7587259" cy="3384377"/>
          </a:xfrm>
        </p:spPr>
        <p:txBody>
          <a:bodyPr>
            <a:no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Driemachtenleer</a:t>
            </a:r>
            <a:r>
              <a:rPr lang="en-US" sz="2000" b="1" dirty="0" smtClean="0"/>
              <a:t>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Wetgevende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macht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congres</a:t>
            </a:r>
            <a:endParaRPr lang="en-US" sz="2000" b="1" dirty="0" smtClean="0"/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err="1" smtClean="0"/>
              <a:t>Senaat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iedere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staat</a:t>
            </a:r>
            <a:r>
              <a:rPr lang="en-US" sz="2000" b="1" dirty="0" smtClean="0"/>
              <a:t> 2 </a:t>
            </a:r>
            <a:r>
              <a:rPr lang="en-US" sz="2000" b="1" dirty="0" err="1" smtClean="0"/>
              <a:t>senatoren</a:t>
            </a:r>
            <a:endParaRPr lang="en-US" sz="2000" b="1" dirty="0" smtClean="0"/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b="1" dirty="0" smtClean="0"/>
              <a:t>Huis van </a:t>
            </a:r>
            <a:r>
              <a:rPr lang="en-US" sz="2000" b="1" dirty="0" err="1" smtClean="0"/>
              <a:t>Afgevaardigden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grote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staten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meer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afgevaardigden</a:t>
            </a:r>
            <a:endParaRPr lang="en-US" sz="2000" b="1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Uitvoerende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macht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regering</a:t>
            </a:r>
            <a:endParaRPr lang="en-US" sz="20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smtClean="0"/>
              <a:t>1e president: </a:t>
            </a:r>
            <a:r>
              <a:rPr lang="en-US" sz="2000" b="1" dirty="0" err="1" smtClean="0"/>
              <a:t>oorlogsheld</a:t>
            </a:r>
            <a:r>
              <a:rPr lang="en-US" sz="2000" b="1" dirty="0" smtClean="0"/>
              <a:t> George </a:t>
            </a:r>
            <a:r>
              <a:rPr lang="en-US" sz="2000" b="1" dirty="0" smtClean="0"/>
              <a:t>Washington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/>
              <a:t>Rechterlijke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macht</a:t>
            </a:r>
            <a:r>
              <a:rPr lang="en-US" sz="2000" b="1" dirty="0" smtClean="0"/>
              <a:t>: </a:t>
            </a:r>
            <a:r>
              <a:rPr lang="en-US" sz="2000" b="1" dirty="0" err="1" smtClean="0"/>
              <a:t>onafhankelijke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rechters</a:t>
            </a:r>
            <a:endParaRPr lang="nl-NL" sz="2000" b="1" dirty="0"/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0802" y="4580365"/>
            <a:ext cx="1817342" cy="2210341"/>
          </a:xfrm>
          <a:prstGeom prst="rect">
            <a:avLst/>
          </a:prstGeom>
        </p:spPr>
      </p:pic>
      <p:cxnSp>
        <p:nvCxnSpPr>
          <p:cNvPr id="40" name="Rechte verbindingslijn 39"/>
          <p:cNvCxnSpPr/>
          <p:nvPr/>
        </p:nvCxnSpPr>
        <p:spPr>
          <a:xfrm>
            <a:off x="3911571" y="4580365"/>
            <a:ext cx="36966" cy="2161003"/>
          </a:xfrm>
          <a:prstGeom prst="line">
            <a:avLst/>
          </a:prstGeom>
          <a:ln w="1016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5999803" y="4580365"/>
            <a:ext cx="12357" cy="2158690"/>
          </a:xfrm>
          <a:prstGeom prst="line">
            <a:avLst/>
          </a:prstGeom>
          <a:ln w="1016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53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3216</TotalTime>
  <Words>359</Words>
  <Application>Microsoft Office PowerPoint</Application>
  <PresentationFormat>Diavoorstelling (4:3)</PresentationFormat>
  <Paragraphs>120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Edwardian Script ITC</vt:lpstr>
      <vt:lpstr>Kantoorthema</vt:lpstr>
      <vt:lpstr>Revolutie in Amerika</vt:lpstr>
      <vt:lpstr>PowerPoint-presentatie</vt:lpstr>
      <vt:lpstr>PowerPoint-presentatie</vt:lpstr>
      <vt:lpstr>Boston Tea Party</vt:lpstr>
      <vt:lpstr>PowerPoint-presentatie</vt:lpstr>
      <vt:lpstr>PowerPoint-presentatie</vt:lpstr>
      <vt:lpstr>PowerPoint-presentatie</vt:lpstr>
      <vt:lpstr>PowerPoint-presentatie</vt:lpstr>
      <vt:lpstr>1789: Grondwet</vt:lpstr>
      <vt:lpstr>1789: Grondwet</vt:lpstr>
      <vt:lpstr>Democratische Revolutie</vt:lpstr>
      <vt:lpstr>Democratische Revolutie</vt:lpstr>
      <vt:lpstr>PowerPoint-presentatie</vt:lpstr>
    </vt:vector>
  </TitlesOfParts>
  <Company>Over Betuwe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 Ruffin</dc:creator>
  <cp:lastModifiedBy>Claudio Ruffin</cp:lastModifiedBy>
  <cp:revision>216</cp:revision>
  <dcterms:created xsi:type="dcterms:W3CDTF">2011-09-12T12:30:35Z</dcterms:created>
  <dcterms:modified xsi:type="dcterms:W3CDTF">2017-01-29T15:40:51Z</dcterms:modified>
</cp:coreProperties>
</file>