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55" r:id="rId1"/>
    <p:sldMasterId id="2147483757" r:id="rId2"/>
    <p:sldMasterId id="2147483779" r:id="rId3"/>
  </p:sldMasterIdLst>
  <p:notesMasterIdLst>
    <p:notesMasterId r:id="rId12"/>
  </p:notesMasterIdLst>
  <p:handoutMasterIdLst>
    <p:handoutMasterId r:id="rId13"/>
  </p:handoutMasterIdLst>
  <p:sldIdLst>
    <p:sldId id="300" r:id="rId4"/>
    <p:sldId id="313" r:id="rId5"/>
    <p:sldId id="301" r:id="rId6"/>
    <p:sldId id="311" r:id="rId7"/>
    <p:sldId id="307" r:id="rId8"/>
    <p:sldId id="309" r:id="rId9"/>
    <p:sldId id="315" r:id="rId10"/>
    <p:sldId id="312" r:id="rId11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ijsterveld, Reina" initials="BR" lastIdx="10" clrIdx="0"/>
  <p:cmAuthor id="1" name="Ockels, Johan" initials="OJ" lastIdx="1" clrIdx="1"/>
  <p:cmAuthor id="2" name="Smit, Wietske" initials="SW" lastIdx="6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A484"/>
    <a:srgbClr val="FF3399"/>
    <a:srgbClr val="FF99CC"/>
    <a:srgbClr val="FFC7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Stijl, gemiddeld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94" autoAdjust="0"/>
    <p:restoredTop sz="96208" autoAdjust="0"/>
  </p:normalViewPr>
  <p:slideViewPr>
    <p:cSldViewPr>
      <p:cViewPr varScale="1">
        <p:scale>
          <a:sx n="119" d="100"/>
          <a:sy n="119" d="100"/>
        </p:scale>
        <p:origin x="1376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157E369-74E3-4E0D-B7A2-9557641F8509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974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61B6BD0-1215-4963-8978-E04BF6253897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3264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nl-NL" noProof="0"/>
              <a:t>Klik om de stijl te bewerken</a:t>
            </a:r>
          </a:p>
        </p:txBody>
      </p:sp>
      <p:sp>
        <p:nvSpPr>
          <p:cNvPr id="6246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/>
              <a:t>Klik om de ondertitelstijl van het model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CC64CB1F-B7C3-46D0-8277-1DC333DDC9F4}" type="datetime3">
              <a:rPr lang="nl-NL" smtClean="0"/>
              <a:t>08/05/20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1DE75062-59B2-47E9-A4A6-169D18F62F61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ADE265-DDEB-45BE-9D7F-AD79CA1B2A29}" type="datetime3">
              <a:rPr lang="nl-NL" smtClean="0"/>
              <a:t>08/05/20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2DDE1A-B369-468D-9B8E-F0D2E215DA2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94934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1952625"/>
            <a:ext cx="1822450" cy="406717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1952625"/>
            <a:ext cx="5319712" cy="406717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0CD59-5668-4C1E-BF76-9BCC497C7007}" type="datetime3">
              <a:rPr lang="nl-NL" smtClean="0"/>
              <a:t>08/05/20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BC478-9647-46C8-9F7F-1E0E36BCA79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24636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/>
              <a:t>08/05/20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/>
              <a:t>08/05/20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4033029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/>
              <a:t>08/05/20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7725845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/>
              <a:t>08/05/20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547383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/>
              <a:t>08/05/20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8858571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/>
              <a:t>08/05/20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795189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/>
              <a:t>08/05/20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901637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/>
              <a:t>08/05/20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22668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FFAD01-B00D-4C58-A3F1-7968BC1A6026}" type="datetime3">
              <a:rPr lang="nl-NL" smtClean="0"/>
              <a:t>08/05/20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39545-2D25-4177-A27C-F6E8E77E1D12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017681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/>
              <a:t>08/05/20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836537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/>
              <a:t>08/05/20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781633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/>
              <a:t>08/05/20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188658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>
                <a:solidFill>
                  <a:srgbClr val="474747"/>
                </a:solidFill>
              </a:rPr>
              <a:pPr/>
              <a:t>08/05/20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pPr>
              <a:buClr>
                <a:srgbClr val="474747"/>
              </a:buClr>
            </a:pPr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1067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>
                <a:solidFill>
                  <a:srgbClr val="474747"/>
                </a:solidFill>
              </a:rPr>
              <a:pPr/>
              <a:t>08/05/20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9210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>
                <a:solidFill>
                  <a:srgbClr val="474747"/>
                </a:solidFill>
              </a:rPr>
              <a:pPr/>
              <a:t>08/05/20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2442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>
                <a:solidFill>
                  <a:srgbClr val="474747"/>
                </a:solidFill>
              </a:rPr>
              <a:pPr/>
              <a:t>08/05/20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3838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>
                <a:solidFill>
                  <a:srgbClr val="474747"/>
                </a:solidFill>
              </a:rPr>
              <a:pPr/>
              <a:t>08/05/20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066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>
                <a:solidFill>
                  <a:srgbClr val="474747"/>
                </a:solidFill>
              </a:rPr>
              <a:pPr/>
              <a:t>08/05/20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7158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>
                <a:solidFill>
                  <a:srgbClr val="474747"/>
                </a:solidFill>
              </a:rPr>
              <a:pPr/>
              <a:t>08/05/20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223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F759A4-E60A-4C5D-B79C-66D2FC8907B2}" type="datetime3">
              <a:rPr lang="nl-NL" smtClean="0"/>
              <a:t>08/05/20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C40CEB-2581-4692-BC12-8969370FF425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7496261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>
                <a:solidFill>
                  <a:srgbClr val="474747"/>
                </a:solidFill>
              </a:rPr>
              <a:pPr/>
              <a:t>08/05/20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6936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>
                <a:solidFill>
                  <a:srgbClr val="474747"/>
                </a:solidFill>
              </a:rPr>
              <a:pPr/>
              <a:t>08/05/20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120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>
                <a:solidFill>
                  <a:srgbClr val="474747"/>
                </a:solidFill>
              </a:rPr>
              <a:pPr/>
              <a:t>08/05/20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9079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>
                <a:solidFill>
                  <a:srgbClr val="474747"/>
                </a:solidFill>
              </a:rPr>
              <a:pPr/>
              <a:t>08/05/20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526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2852738"/>
            <a:ext cx="3570287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2852738"/>
            <a:ext cx="3571875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26801E-3505-49C8-9575-709CFFFA5D16}" type="datetime3">
              <a:rPr lang="nl-NL" smtClean="0"/>
              <a:t>08/05/20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07F236-DD57-47E3-8A3C-5023BC8F19D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6962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6574DE-E4DD-42F6-818D-89BA71DB9867}" type="datetime3">
              <a:rPr lang="nl-NL" smtClean="0"/>
              <a:t>08/05/20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0E2FD-CC7F-49C6-95D0-CC825B11D26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15583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6AE813-F702-45E9-A47A-6F44FADD9E74}" type="datetime3">
              <a:rPr lang="nl-NL" smtClean="0"/>
              <a:t>08/05/20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D9D6D-A5A5-4853-97B0-7F3B66E4746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691982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739156-DDFF-4088-8452-FC843531A739}" type="datetime3">
              <a:rPr lang="nl-NL" smtClean="0"/>
              <a:t>08/05/20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E7B30-BE17-4266-A66D-E1A3188B31FD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41315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2A2979-B28F-46E8-822B-F0F0650BAC7B}" type="datetime3">
              <a:rPr lang="nl-NL" smtClean="0"/>
              <a:t>08/05/20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0AC9AB-1752-433B-AA3C-8F4B433FDCB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29208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919D33-65CB-47C9-8B0C-0F96E2D2A0C9}" type="datetime3">
              <a:rPr lang="nl-NL" smtClean="0"/>
              <a:t>08/05/20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EB1E65-DA07-4CDE-9959-88854AD22A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787026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1952625"/>
            <a:ext cx="7172325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61443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2852738"/>
            <a:ext cx="7294562" cy="316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1E16212B-336D-408C-9CA5-110F9655A030}" type="datetime3">
              <a:rPr lang="nl-NL" smtClean="0"/>
              <a:t>08/05/20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FFA1A3FE-95E9-4677-9359-F0958ADA8DB7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6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eaLnBrk="1" fontAlgn="base" hangingPunct="1">
        <a:spcBef>
          <a:spcPct val="20000"/>
        </a:spcBef>
        <a:spcAft>
          <a:spcPct val="0"/>
        </a:spcAft>
        <a:buClr>
          <a:srgbClr val="FFCE21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/>
              <a:t>08/05/20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>
                <a:solidFill>
                  <a:srgbClr val="474747"/>
                </a:solidFill>
              </a:rPr>
              <a:pPr/>
              <a:t>08/05/20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343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1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55576" y="1844675"/>
            <a:ext cx="7905824" cy="4175125"/>
          </a:xfrm>
        </p:spPr>
        <p:txBody>
          <a:bodyPr/>
          <a:lstStyle/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r>
              <a:rPr lang="nl-NL" altLang="nl-NL" dirty="0"/>
              <a:t>In deze presentatie leer je over:</a:t>
            </a:r>
          </a:p>
          <a:p>
            <a:pPr eaLnBrk="1" hangingPunct="1">
              <a:buClr>
                <a:srgbClr val="C00000"/>
              </a:buClr>
            </a:pPr>
            <a:endParaRPr lang="en-US" altLang="nl-NL" dirty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/>
              <a:t>De </a:t>
            </a:r>
            <a:r>
              <a:rPr lang="en-US" altLang="nl-NL" dirty="0" err="1"/>
              <a:t>aanleiding</a:t>
            </a:r>
            <a:r>
              <a:rPr lang="en-US" altLang="nl-NL" dirty="0"/>
              <a:t> </a:t>
            </a:r>
            <a:r>
              <a:rPr lang="en-US" altLang="nl-NL" dirty="0" err="1"/>
              <a:t>voor</a:t>
            </a:r>
            <a:r>
              <a:rPr lang="en-US" altLang="nl-NL" dirty="0"/>
              <a:t> de </a:t>
            </a:r>
            <a:r>
              <a:rPr lang="en-US" altLang="nl-NL" dirty="0" err="1"/>
              <a:t>Eerste</a:t>
            </a:r>
            <a:r>
              <a:rPr lang="en-US" altLang="nl-NL" dirty="0"/>
              <a:t> </a:t>
            </a:r>
            <a:r>
              <a:rPr lang="en-US" altLang="nl-NL" dirty="0" err="1"/>
              <a:t>Wereldoorlog</a:t>
            </a:r>
            <a:endParaRPr lang="en-US" altLang="nl-NL" dirty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/>
              <a:t>De </a:t>
            </a:r>
            <a:r>
              <a:rPr lang="en-US" altLang="nl-NL" dirty="0" err="1"/>
              <a:t>oorzaken</a:t>
            </a:r>
            <a:r>
              <a:rPr lang="en-US" altLang="nl-NL" dirty="0"/>
              <a:t> van de </a:t>
            </a:r>
            <a:r>
              <a:rPr lang="en-US" altLang="nl-NL" dirty="0" err="1"/>
              <a:t>Eerste</a:t>
            </a:r>
            <a:r>
              <a:rPr lang="en-US" altLang="nl-NL" dirty="0"/>
              <a:t> </a:t>
            </a:r>
            <a:r>
              <a:rPr lang="en-US" altLang="nl-NL" dirty="0" err="1"/>
              <a:t>Wereldoorlog</a:t>
            </a:r>
            <a:endParaRPr lang="en-US" altLang="nl-NL" dirty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/>
              <a:t>De </a:t>
            </a:r>
            <a:r>
              <a:rPr lang="en-US" altLang="nl-NL" dirty="0" err="1"/>
              <a:t>vijanden</a:t>
            </a:r>
            <a:r>
              <a:rPr lang="en-US" altLang="nl-NL" dirty="0"/>
              <a:t> </a:t>
            </a:r>
            <a:r>
              <a:rPr lang="en-US" altLang="nl-NL" dirty="0" err="1"/>
              <a:t>tijdens</a:t>
            </a:r>
            <a:r>
              <a:rPr lang="en-US" altLang="nl-NL" dirty="0"/>
              <a:t> de </a:t>
            </a:r>
            <a:r>
              <a:rPr lang="en-US" altLang="nl-NL" dirty="0" err="1"/>
              <a:t>Eerste</a:t>
            </a:r>
            <a:r>
              <a:rPr lang="en-US" altLang="nl-NL" dirty="0"/>
              <a:t> </a:t>
            </a:r>
            <a:r>
              <a:rPr lang="en-US" altLang="nl-NL" dirty="0" err="1"/>
              <a:t>Wereldoorlog</a:t>
            </a:r>
            <a:endParaRPr lang="en-US" altLang="nl-NL" dirty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/>
              <a:t>Het front</a:t>
            </a:r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/>
              <a:t>De </a:t>
            </a:r>
            <a:r>
              <a:rPr lang="en-US" dirty="0" err="1"/>
              <a:t>massaslachting</a:t>
            </a:r>
            <a:endParaRPr 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nl-NL" altLang="nl-NL" sz="2800" dirty="0">
                <a:solidFill>
                  <a:srgbClr val="54BDF2"/>
                </a:solidFill>
              </a:rPr>
              <a:t>§4.1 De Eerste Wereldoorlog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2235083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2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nl-NL" altLang="nl-NL" dirty="0"/>
              <a:t>In 1914 begon een </a:t>
            </a:r>
            <a:r>
              <a:rPr lang="nl-NL" altLang="nl-NL" dirty="0">
                <a:solidFill>
                  <a:srgbClr val="00B0F0"/>
                </a:solidFill>
              </a:rPr>
              <a:t>wereldoorlog</a:t>
            </a:r>
            <a:r>
              <a:rPr lang="nl-NL" altLang="nl-NL" dirty="0"/>
              <a:t>. Bijna alle Europese landen, hun kolonies in Afrika en Azië, Turkije en de Verenigde Staten deden mee aan de oorlog.</a:t>
            </a:r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r>
              <a:rPr lang="nl-NL" altLang="nl-NL" dirty="0"/>
              <a:t>Aanleiding Eerste Wereldoorlog: moord op Oostenrijkse kroonprins in Sarajevo (juni 1914).</a:t>
            </a:r>
          </a:p>
          <a:p>
            <a:pPr eaLnBrk="1" hangingPunct="1">
              <a:buFont typeface="Arial" charset="0"/>
              <a:buNone/>
            </a:pPr>
            <a:endParaRPr lang="en-US" altLang="nl-NL" dirty="0"/>
          </a:p>
          <a:p>
            <a:pPr eaLnBrk="1" hangingPunct="1">
              <a:buFont typeface="Arial" charset="0"/>
              <a:buNone/>
            </a:pPr>
            <a:r>
              <a:rPr lang="en-US" altLang="nl-NL" dirty="0" err="1"/>
              <a:t>Europese</a:t>
            </a:r>
            <a:r>
              <a:rPr lang="en-US" altLang="nl-NL" dirty="0"/>
              <a:t> </a:t>
            </a:r>
            <a:r>
              <a:rPr lang="en-US" altLang="nl-NL" dirty="0" err="1"/>
              <a:t>landen</a:t>
            </a:r>
            <a:r>
              <a:rPr lang="en-US" altLang="nl-NL" dirty="0"/>
              <a:t> </a:t>
            </a:r>
            <a:r>
              <a:rPr lang="en-US" altLang="nl-NL" dirty="0" err="1"/>
              <a:t>begonnen</a:t>
            </a:r>
            <a:r>
              <a:rPr lang="en-US" altLang="nl-NL" dirty="0"/>
              <a:t> met </a:t>
            </a:r>
            <a:r>
              <a:rPr lang="en-US" altLang="nl-NL" dirty="0" err="1">
                <a:solidFill>
                  <a:srgbClr val="00B0F0"/>
                </a:solidFill>
              </a:rPr>
              <a:t>mobilisatie</a:t>
            </a:r>
            <a:r>
              <a:rPr lang="en-US" altLang="nl-NL" dirty="0"/>
              <a:t>. </a:t>
            </a:r>
            <a:r>
              <a:rPr lang="en-US" altLang="nl-NL" dirty="0" err="1"/>
              <a:t>Ze</a:t>
            </a:r>
            <a:r>
              <a:rPr lang="en-US" altLang="nl-NL" dirty="0"/>
              <a:t> </a:t>
            </a:r>
            <a:r>
              <a:rPr lang="en-US" altLang="nl-NL" dirty="0" err="1"/>
              <a:t>maakten</a:t>
            </a:r>
            <a:r>
              <a:rPr lang="en-US" altLang="nl-NL" dirty="0"/>
              <a:t> </a:t>
            </a:r>
            <a:r>
              <a:rPr lang="en-US" altLang="nl-NL" dirty="0" err="1"/>
              <a:t>hun</a:t>
            </a:r>
            <a:r>
              <a:rPr lang="en-US" altLang="nl-NL" dirty="0"/>
              <a:t> legers </a:t>
            </a:r>
            <a:r>
              <a:rPr lang="en-US" altLang="nl-NL" dirty="0" err="1"/>
              <a:t>gevechtsklaar</a:t>
            </a:r>
            <a:r>
              <a:rPr lang="en-US" altLang="nl-NL" dirty="0"/>
              <a:t> </a:t>
            </a:r>
            <a:r>
              <a:rPr lang="en-US" altLang="nl-NL" dirty="0" err="1"/>
              <a:t>voor</a:t>
            </a:r>
            <a:r>
              <a:rPr lang="en-US" altLang="nl-NL" dirty="0"/>
              <a:t> de </a:t>
            </a:r>
            <a:r>
              <a:rPr lang="en-US" altLang="nl-NL" dirty="0" err="1"/>
              <a:t>oorlog</a:t>
            </a:r>
            <a:r>
              <a:rPr lang="en-US" altLang="nl-NL" dirty="0"/>
              <a:t>.</a:t>
            </a:r>
            <a:endParaRPr lang="nl-NL" alt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altLang="nl-NL" sz="2800" dirty="0"/>
              <a:t>De </a:t>
            </a:r>
            <a:r>
              <a:rPr lang="en-US" altLang="nl-NL" sz="2800" dirty="0" err="1"/>
              <a:t>aanleiding</a:t>
            </a:r>
            <a:r>
              <a:rPr lang="en-US" altLang="nl-NL" sz="2800" dirty="0"/>
              <a:t> </a:t>
            </a:r>
            <a:r>
              <a:rPr lang="en-US" altLang="nl-NL" sz="2800" dirty="0" err="1"/>
              <a:t>voor</a:t>
            </a:r>
            <a:r>
              <a:rPr lang="en-US" altLang="nl-NL" sz="2800" dirty="0"/>
              <a:t> de </a:t>
            </a:r>
            <a:r>
              <a:rPr lang="en-US" altLang="nl-NL" sz="2800" dirty="0" err="1"/>
              <a:t>Eerste</a:t>
            </a:r>
            <a:r>
              <a:rPr lang="en-US" altLang="nl-NL" sz="2800" dirty="0"/>
              <a:t> </a:t>
            </a:r>
            <a:r>
              <a:rPr lang="en-US" altLang="nl-NL" sz="2800" dirty="0" err="1"/>
              <a:t>Wereldoorlog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292324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3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nl-NL" altLang="nl-NL" dirty="0"/>
              <a:t>Oorzaken van Eerste Wereldoorlog (1914-1918):</a:t>
            </a:r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nl-NL" altLang="nl-NL" dirty="0">
                <a:solidFill>
                  <a:srgbClr val="00B0F0"/>
                </a:solidFill>
              </a:rPr>
              <a:t>Nationalisme</a:t>
            </a:r>
            <a:r>
              <a:rPr lang="nl-NL" altLang="nl-NL" dirty="0"/>
              <a:t> (hier: liefde voor het eigen volk, Ook: politiek-maatschappelijk beweging die streeft naar een staat voor het eigen volk)</a:t>
            </a:r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nl-NL" altLang="nl-NL" dirty="0">
                <a:solidFill>
                  <a:srgbClr val="00B0F0"/>
                </a:solidFill>
              </a:rPr>
              <a:t>Militarisme</a:t>
            </a:r>
            <a:r>
              <a:rPr lang="nl-NL" altLang="nl-NL" dirty="0"/>
              <a:t> (manier van denken van mensen die het leger heel erg belangrijk vinden)</a:t>
            </a:r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nl-NL" altLang="nl-NL" dirty="0"/>
              <a:t>Bondgenootschappen</a:t>
            </a:r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nl-NL" altLang="nl-NL" dirty="0">
                <a:solidFill>
                  <a:srgbClr val="00B0F0"/>
                </a:solidFill>
              </a:rPr>
              <a:t>Wapenwedloop</a:t>
            </a:r>
            <a:r>
              <a:rPr lang="nl-NL" altLang="nl-NL" dirty="0"/>
              <a:t> (strijd om de sterkste bewapening)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pPr marL="514350" indent="-514350" eaLnBrk="1" hangingPunct="1"/>
            <a:r>
              <a:rPr lang="en-US" altLang="nl-NL" sz="2800" dirty="0"/>
              <a:t>De </a:t>
            </a:r>
            <a:r>
              <a:rPr lang="en-US" altLang="nl-NL" sz="2800" dirty="0" err="1"/>
              <a:t>oorzaken</a:t>
            </a:r>
            <a:r>
              <a:rPr lang="en-US" altLang="nl-NL" sz="2800" dirty="0"/>
              <a:t> van de </a:t>
            </a:r>
            <a:r>
              <a:rPr lang="en-US" altLang="nl-NL" sz="2800" dirty="0" err="1"/>
              <a:t>Eerste</a:t>
            </a:r>
            <a:r>
              <a:rPr lang="en-US" altLang="nl-NL" sz="2800" dirty="0"/>
              <a:t> </a:t>
            </a:r>
            <a:r>
              <a:rPr lang="en-US" altLang="nl-NL" sz="2800" dirty="0" err="1"/>
              <a:t>Wereldoorlog</a:t>
            </a:r>
            <a:endParaRPr lang="en-US" alt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787149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4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nl-NL" altLang="nl-NL" dirty="0"/>
              <a:t>In de Eerste Wereldoorlog vochten twee grote partijen tegen elkaar: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nl-NL" altLang="nl-NL" dirty="0">
                <a:solidFill>
                  <a:srgbClr val="00B0F0"/>
                </a:solidFill>
              </a:rPr>
              <a:t>Centralen</a:t>
            </a:r>
            <a:r>
              <a:rPr lang="nl-NL" altLang="nl-NL" dirty="0"/>
              <a:t>: Duitsland, Oostenrijk en bondgenoten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nl-NL" altLang="nl-NL" dirty="0">
                <a:solidFill>
                  <a:srgbClr val="00B0F0"/>
                </a:solidFill>
              </a:rPr>
              <a:t>Geallieerden</a:t>
            </a:r>
            <a:r>
              <a:rPr lang="nl-NL" altLang="nl-NL" dirty="0"/>
              <a:t>:</a:t>
            </a:r>
            <a:r>
              <a:rPr lang="nl-NL" altLang="nl-NL" dirty="0">
                <a:solidFill>
                  <a:srgbClr val="00B0F0"/>
                </a:solidFill>
              </a:rPr>
              <a:t> </a:t>
            </a:r>
            <a:r>
              <a:rPr lang="nl-NL" altLang="nl-NL" dirty="0"/>
              <a:t>Groot-Brittannië, Frankrijk, Rusland en de VS met hun bondgenoten </a:t>
            </a:r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r>
              <a:rPr lang="nl-NL" altLang="nl-NL" dirty="0"/>
              <a:t>Er waren ook landen die </a:t>
            </a:r>
            <a:r>
              <a:rPr lang="nl-NL" altLang="nl-NL" dirty="0">
                <a:solidFill>
                  <a:srgbClr val="00B0F0"/>
                </a:solidFill>
              </a:rPr>
              <a:t>neutraal</a:t>
            </a:r>
            <a:r>
              <a:rPr lang="nl-NL" altLang="nl-NL" dirty="0"/>
              <a:t> (onpartijdig) bleven, bijvoorbeeld Nederland.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905824" cy="669379"/>
          </a:xfrm>
        </p:spPr>
        <p:txBody>
          <a:bodyPr/>
          <a:lstStyle/>
          <a:p>
            <a:r>
              <a:rPr lang="en-US" altLang="nl-NL" sz="2800" dirty="0"/>
              <a:t>De </a:t>
            </a:r>
            <a:r>
              <a:rPr lang="en-US" altLang="nl-NL" sz="2800" dirty="0" err="1"/>
              <a:t>vijanden</a:t>
            </a:r>
            <a:r>
              <a:rPr lang="en-US" altLang="nl-NL" sz="2800" dirty="0"/>
              <a:t> </a:t>
            </a:r>
            <a:r>
              <a:rPr lang="en-US" altLang="nl-NL" sz="2800" dirty="0" err="1"/>
              <a:t>tijdens</a:t>
            </a:r>
            <a:r>
              <a:rPr lang="en-US" altLang="nl-NL" sz="2800" dirty="0"/>
              <a:t> de </a:t>
            </a:r>
            <a:r>
              <a:rPr lang="en-US" altLang="nl-NL" sz="2800" dirty="0" err="1"/>
              <a:t>Eerste</a:t>
            </a:r>
            <a:r>
              <a:rPr lang="en-US" altLang="nl-NL" sz="2800" dirty="0"/>
              <a:t> </a:t>
            </a:r>
            <a:r>
              <a:rPr lang="en-US" altLang="nl-NL" sz="2800" dirty="0" err="1"/>
              <a:t>Wereldoorlog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2948365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5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660" y="764704"/>
            <a:ext cx="6120680" cy="5332336"/>
          </a:xfrm>
          <a:prstGeom prst="rect">
            <a:avLst/>
          </a:prstGeom>
        </p:spPr>
      </p:pic>
      <p:sp>
        <p:nvSpPr>
          <p:cNvPr id="8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35686556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6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r>
              <a:rPr lang="nl-NL" altLang="nl-NL" dirty="0"/>
              <a:t>In het westen liep het front door België en Frankrijk. Het</a:t>
            </a:r>
            <a:r>
              <a:rPr lang="nl-NL" altLang="nl-NL" dirty="0">
                <a:solidFill>
                  <a:srgbClr val="00B0F0"/>
                </a:solidFill>
              </a:rPr>
              <a:t> front</a:t>
            </a:r>
            <a:r>
              <a:rPr lang="nl-NL" altLang="nl-NL" dirty="0"/>
              <a:t> is de plek waar gevochten wordt.</a:t>
            </a:r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r>
              <a:rPr lang="nl-NL" altLang="nl-NL" dirty="0"/>
              <a:t>De legers lagen in loopgraven tegenover elkaar. Dit zijn gangen in de grond waarin ze zich verschuilden.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sz="2800" dirty="0"/>
              <a:t>Het front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2181584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7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539" y="838094"/>
            <a:ext cx="6878918" cy="4760211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3367661" y="5756441"/>
            <a:ext cx="24086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Een loopgraaf.</a:t>
            </a:r>
          </a:p>
        </p:txBody>
      </p:sp>
    </p:spTree>
    <p:extLst>
      <p:ext uri="{BB962C8B-B14F-4D97-AF65-F5344CB8AC3E}">
        <p14:creationId xmlns:p14="http://schemas.microsoft.com/office/powerpoint/2010/main" val="14151868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8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r>
              <a:rPr lang="nl-NL" altLang="nl-NL" dirty="0"/>
              <a:t>In de Eerste Wereldoorlog zetten de legers veel nieuwe wapens in, zoals gifgas en de tank. </a:t>
            </a:r>
            <a:endParaRPr lang="nl-NL" altLang="nl-NL" dirty="0">
              <a:solidFill>
                <a:schemeClr val="tx2"/>
              </a:solidFill>
            </a:endParaRPr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r>
              <a:rPr lang="nl-NL" altLang="nl-NL" dirty="0"/>
              <a:t>De Eerste Wereldoorlog was een massaslachting. Er vielen tien miljoen doden.</a:t>
            </a:r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r>
              <a:rPr lang="nl-NL" altLang="nl-NL" dirty="0"/>
              <a:t>In 1918 gaven Duitsland en Oostenrijk zich over.</a:t>
            </a:r>
          </a:p>
          <a:p>
            <a:endParaRPr lang="nl-NL" altLang="nl-NL" dirty="0"/>
          </a:p>
          <a:p>
            <a:r>
              <a:rPr lang="nl-NL" altLang="nl-NL" dirty="0"/>
              <a:t>Duitsland werd gestraft met de vrede van Versailles. </a:t>
            </a:r>
          </a:p>
          <a:p>
            <a:pPr eaLnBrk="1" hangingPunct="1">
              <a:buFont typeface="Arial" charset="0"/>
              <a:buNone/>
            </a:pPr>
            <a:endParaRPr lang="nl-NL" alt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sz="2800" dirty="0" err="1"/>
              <a:t>Een</a:t>
            </a:r>
            <a:r>
              <a:rPr lang="en-US" sz="2800" dirty="0"/>
              <a:t> </a:t>
            </a:r>
            <a:r>
              <a:rPr lang="en-US" sz="2800" dirty="0" err="1"/>
              <a:t>massaslachting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1864435217"/>
      </p:ext>
    </p:extLst>
  </p:cSld>
  <p:clrMapOvr>
    <a:masterClrMapping/>
  </p:clrMapOvr>
</p:sld>
</file>

<file path=ppt/theme/theme1.xml><?xml version="1.0" encoding="utf-8"?>
<a:theme xmlns:a="http://schemas.openxmlformats.org/drawingml/2006/main" name="NU presentatie (blue)">
  <a:themeElements>
    <a:clrScheme name="Blauwe achtergrond met foto 1">
      <a:dk1>
        <a:srgbClr val="474747"/>
      </a:dk1>
      <a:lt1>
        <a:srgbClr val="FFFFFF"/>
      </a:lt1>
      <a:dk2>
        <a:srgbClr val="0066CC"/>
      </a:dk2>
      <a:lt2>
        <a:srgbClr val="FFFFFF"/>
      </a:lt2>
      <a:accent1>
        <a:srgbClr val="EE008C"/>
      </a:accent1>
      <a:accent2>
        <a:srgbClr val="039AD6"/>
      </a:accent2>
      <a:accent3>
        <a:srgbClr val="AAB8E2"/>
      </a:accent3>
      <a:accent4>
        <a:srgbClr val="DADADA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Blauwe achtergrond met foto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Blauwe achtergrond met foto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uwe achtergrond met foto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NU presentatie (blue)</Template>
  <TotalTime>1079</TotalTime>
  <Words>337</Words>
  <Application>Microsoft Macintosh PowerPoint</Application>
  <PresentationFormat>Diavoorstelling (4:3)</PresentationFormat>
  <Paragraphs>56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3</vt:i4>
      </vt:variant>
      <vt:variant>
        <vt:lpstr>Diatitels</vt:lpstr>
      </vt:variant>
      <vt:variant>
        <vt:i4>8</vt:i4>
      </vt:variant>
    </vt:vector>
  </HeadingPairs>
  <TitlesOfParts>
    <vt:vector size="14" baseType="lpstr">
      <vt:lpstr>Arial</vt:lpstr>
      <vt:lpstr>Verdana</vt:lpstr>
      <vt:lpstr>Wingdings</vt:lpstr>
      <vt:lpstr>NU presentatie (blue)</vt:lpstr>
      <vt:lpstr>Witte achtergrond</vt:lpstr>
      <vt:lpstr>1_Witte achtergrond</vt:lpstr>
      <vt:lpstr>§4.1 De Eerste Wereldoorlog</vt:lpstr>
      <vt:lpstr>De aanleiding voor de Eerste Wereldoorlog</vt:lpstr>
      <vt:lpstr>De oorzaken van de Eerste Wereldoorlog</vt:lpstr>
      <vt:lpstr>De vijanden tijdens de Eerste Wereldoorlog</vt:lpstr>
      <vt:lpstr>PowerPoint-presentatie</vt:lpstr>
      <vt:lpstr>Het front</vt:lpstr>
      <vt:lpstr>PowerPoint-presentatie</vt:lpstr>
      <vt:lpstr>Een massaslachting</vt:lpstr>
    </vt:vector>
  </TitlesOfParts>
  <Company>Infinitas Learning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Pitch Pincode Tweede Fase</dc:title>
  <dc:creator>Bernadette Hijstek</dc:creator>
  <dc:description>versie 1.0 - maart 2008</dc:description>
  <cp:lastModifiedBy>Jankees den Otter</cp:lastModifiedBy>
  <cp:revision>277</cp:revision>
  <cp:lastPrinted>2013-03-19T08:25:20Z</cp:lastPrinted>
  <dcterms:created xsi:type="dcterms:W3CDTF">2013-03-13T12:13:36Z</dcterms:created>
  <dcterms:modified xsi:type="dcterms:W3CDTF">2020-05-08T09:01:20Z</dcterms:modified>
</cp:coreProperties>
</file>