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51B3A-A881-4745-BB4E-490EFFC92EBA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welkom-in-de-gouden-eeuw-wetenschap/#q=spinoz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eleblik.nl/media/3831643" TargetMode="External"/><Relationship Id="rId2" Type="http://schemas.openxmlformats.org/officeDocument/2006/relationships/hyperlink" Target="http://www.youtube.com/watch?v=P6l4VNTM_SQ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youtube.com/watch?v=kcIppJ43a1c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frm=1&amp;source=images&amp;cd=&amp;cad=rja&amp;uact=8&amp;ved=0CAcQjRw&amp;url=http://www.medarus.org/Medecins/MedecinsTextes/leeuwenhoeck.htm&amp;ei=ApR3VLuWNoy7PajSgbAF&amp;psig=AFQjCNGtIMYtds9PSBQSc45DIeJEuWyJ8A&amp;ust=141720920106741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7.3</a:t>
            </a:r>
            <a:br>
              <a:rPr lang="nl-NL" dirty="0" smtClean="0"/>
            </a:br>
            <a:r>
              <a:rPr lang="nl-NL" dirty="0" smtClean="0"/>
              <a:t>De wetenschappelijke revolutie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Kenmerkend aspect:</a:t>
            </a:r>
          </a:p>
          <a:p>
            <a:r>
              <a:rPr lang="nl-NL" dirty="0" smtClean="0"/>
              <a:t>De wetenschappelijke revolutie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195736" y="54452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http://www.schooltv.nl/video/welkom-in-de-gouden-eeuw-wetenschap/#q=spinoza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De wetenschappelijke revolutie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Periode: midden 16</a:t>
            </a:r>
            <a:r>
              <a:rPr lang="nl-NL" baseline="30000" dirty="0" smtClean="0"/>
              <a:t>e</a:t>
            </a:r>
            <a:r>
              <a:rPr lang="nl-NL" dirty="0" smtClean="0"/>
              <a:t> eeuw – eind 17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>
                <a:solidFill>
                  <a:srgbClr val="7030A0"/>
                </a:solidFill>
              </a:rPr>
              <a:t>Klassieke – religieuze ideeën over wetenschap</a:t>
            </a:r>
          </a:p>
          <a:p>
            <a:pPr>
              <a:buNone/>
            </a:pPr>
            <a:endParaRPr lang="nl-NL" dirty="0">
              <a:solidFill>
                <a:srgbClr val="7030A0"/>
              </a:solidFill>
            </a:endParaRPr>
          </a:p>
          <a:p>
            <a:pPr>
              <a:buNone/>
            </a:pPr>
            <a:endParaRPr lang="nl-NL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rgbClr val="7030A0"/>
                </a:solidFill>
              </a:rPr>
              <a:t>Modern – wetenschappelijke ideeën over wetenschap</a:t>
            </a:r>
            <a:endParaRPr lang="nl-NL" dirty="0">
              <a:solidFill>
                <a:srgbClr val="7030A0"/>
              </a:solidFill>
            </a:endParaRPr>
          </a:p>
        </p:txBody>
      </p:sp>
      <p:cxnSp>
        <p:nvCxnSpPr>
          <p:cNvPr id="5" name="Rechte verbindingslijn 4"/>
          <p:cNvCxnSpPr/>
          <p:nvPr/>
        </p:nvCxnSpPr>
        <p:spPr>
          <a:xfrm flipH="1">
            <a:off x="2699792" y="2348880"/>
            <a:ext cx="3096344" cy="15841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2771800" y="2276872"/>
            <a:ext cx="3024336" cy="1800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eraccolade 7"/>
          <p:cNvSpPr/>
          <p:nvPr/>
        </p:nvSpPr>
        <p:spPr>
          <a:xfrm rot="5400000">
            <a:off x="4139952" y="1268760"/>
            <a:ext cx="432048" cy="806489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1115616" y="5733256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 smtClean="0"/>
              <a:t>Historici (vanaf 18</a:t>
            </a:r>
            <a:r>
              <a:rPr lang="nl-NL" i="1" baseline="30000" dirty="0" smtClean="0"/>
              <a:t>e</a:t>
            </a:r>
            <a:r>
              <a:rPr lang="nl-NL" i="1" dirty="0" smtClean="0"/>
              <a:t> eeuw): </a:t>
            </a:r>
            <a:r>
              <a:rPr lang="nl-NL" b="1" i="1" dirty="0" smtClean="0"/>
              <a:t>wetenschappelijke revolutie </a:t>
            </a:r>
            <a:r>
              <a:rPr lang="nl-NL" i="1" dirty="0" smtClean="0"/>
              <a:t>= belangrijkste gebeurtenis na het ontstaan van het christendom. Waarom zouden ze dit zeggen? </a:t>
            </a:r>
            <a:endParaRPr lang="nl-NL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b="1" dirty="0" smtClean="0"/>
              <a:t>Wetenschap voor en na de 17</a:t>
            </a:r>
            <a:r>
              <a:rPr lang="nl-NL" b="1" baseline="30000" dirty="0" smtClean="0"/>
              <a:t>e</a:t>
            </a:r>
            <a:r>
              <a:rPr lang="nl-NL" b="1" dirty="0" smtClean="0"/>
              <a:t> eeuw</a:t>
            </a:r>
            <a:endParaRPr lang="nl-NL" b="1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Voor 17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350469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nl-NL" dirty="0" smtClean="0"/>
              <a:t>o.a. Leonardo da Vinci, later ook: </a:t>
            </a:r>
            <a:r>
              <a:rPr lang="nl-NL" dirty="0" err="1" smtClean="0"/>
              <a:t>Vesalius</a:t>
            </a:r>
            <a:r>
              <a:rPr lang="nl-NL" dirty="0" smtClean="0"/>
              <a:t> (geneeskunde), </a:t>
            </a:r>
            <a:r>
              <a:rPr lang="nl-NL" dirty="0" err="1" smtClean="0"/>
              <a:t>Copernicus</a:t>
            </a:r>
            <a:r>
              <a:rPr lang="nl-NL" dirty="0" smtClean="0"/>
              <a:t> (heliocentrisch wereldbeeld)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>
                <a:sym typeface="Wingdings" pitchFamily="2" charset="2"/>
              </a:rPr>
              <a:t>Geen systematiek in wetenschapsbeoefening  </a:t>
            </a:r>
            <a:r>
              <a:rPr lang="nl-NL" dirty="0" smtClean="0"/>
              <a:t>‘eenlingenwerk’, </a:t>
            </a:r>
            <a:r>
              <a:rPr lang="nl-NL" dirty="0" smtClean="0">
                <a:sym typeface="Wingdings" pitchFamily="2" charset="2"/>
              </a:rPr>
              <a:t>geen samenhang of samenwerking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>
                <a:sym typeface="Wingdings" pitchFamily="2" charset="2"/>
              </a:rPr>
              <a:t>Geen wetenschappelijk wereldbeeld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>
                <a:sym typeface="Wingdings" pitchFamily="2" charset="2"/>
              </a:rPr>
              <a:t>Geen duidelijk onderscheid tussen magie en wetenschap</a:t>
            </a:r>
            <a:endParaRPr lang="nl-NL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Vanaf 17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278461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nl-NL" dirty="0" smtClean="0"/>
              <a:t>o.a. Newton, </a:t>
            </a:r>
            <a:r>
              <a:rPr lang="nl-NL" dirty="0" err="1" smtClean="0"/>
              <a:t>Galileo</a:t>
            </a:r>
            <a:r>
              <a:rPr lang="nl-NL" dirty="0" smtClean="0"/>
              <a:t>, </a:t>
            </a:r>
            <a:r>
              <a:rPr lang="nl-NL" dirty="0" err="1" smtClean="0"/>
              <a:t>Descartes</a:t>
            </a:r>
            <a:r>
              <a:rPr lang="nl-NL" dirty="0" smtClean="0"/>
              <a:t> (rationalisme), Bacon (empirisme)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Systematiek in wetenschapsbeoefening 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dirty="0" smtClean="0"/>
              <a:t>samenwerking </a:t>
            </a:r>
            <a:r>
              <a:rPr lang="nl-NL" dirty="0" smtClean="0">
                <a:sym typeface="Wingdings" pitchFamily="2" charset="2"/>
              </a:rPr>
              <a:t> oprichting colleges / academies,  wetenschappelijke tijdschriften, overheden die geld investeren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>
                <a:sym typeface="Wingdings" pitchFamily="2" charset="2"/>
              </a:rPr>
              <a:t>Ontstaan van wetenschappelijk wereldbeeld</a:t>
            </a:r>
          </a:p>
          <a:p>
            <a:pPr>
              <a:buFont typeface="Wingdings" pitchFamily="2" charset="2"/>
              <a:buChar char="Ø"/>
            </a:pPr>
            <a:endParaRPr lang="nl-NL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nl-NL" dirty="0" smtClean="0"/>
          </a:p>
          <a:p>
            <a:pPr>
              <a:buFont typeface="Wingdings" pitchFamily="2" charset="2"/>
              <a:buChar char="Ø"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Wetenschap in ontwikkeling</a:t>
            </a:r>
            <a:endParaRPr lang="nl-NL" b="1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Vooronderstellingen</a:t>
            </a:r>
          </a:p>
          <a:p>
            <a:r>
              <a:rPr lang="nl-NL" dirty="0" smtClean="0"/>
              <a:t>Napraten / luisteren / klakkeloos gehoorzamen van autoriteiten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Observeren / waarnemen</a:t>
            </a:r>
          </a:p>
          <a:p>
            <a:r>
              <a:rPr lang="nl-NL" dirty="0" smtClean="0"/>
              <a:t>Proeven uitvoeren</a:t>
            </a:r>
          </a:p>
          <a:p>
            <a:r>
              <a:rPr lang="nl-NL" dirty="0" smtClean="0"/>
              <a:t>Logisch redeneren</a:t>
            </a:r>
          </a:p>
          <a:p>
            <a:r>
              <a:rPr lang="nl-NL" dirty="0" smtClean="0"/>
              <a:t>Kritisch nadenken / twijfelen</a:t>
            </a:r>
          </a:p>
          <a:p>
            <a:pPr>
              <a:buNone/>
            </a:pPr>
            <a:endParaRPr lang="nl-NL" dirty="0"/>
          </a:p>
        </p:txBody>
      </p:sp>
      <p:cxnSp>
        <p:nvCxnSpPr>
          <p:cNvPr id="11" name="Rechte verbindingslijn 10"/>
          <p:cNvCxnSpPr/>
          <p:nvPr/>
        </p:nvCxnSpPr>
        <p:spPr>
          <a:xfrm flipH="1">
            <a:off x="683568" y="1556792"/>
            <a:ext cx="3672408" cy="273630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683568" y="1556792"/>
            <a:ext cx="3672408" cy="266429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oelichting met PIJL-OMHOOG 13"/>
          <p:cNvSpPr/>
          <p:nvPr/>
        </p:nvSpPr>
        <p:spPr>
          <a:xfrm>
            <a:off x="5004048" y="4149080"/>
            <a:ext cx="3240360" cy="237626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Descartes</a:t>
            </a:r>
            <a:r>
              <a:rPr lang="nl-NL" dirty="0" smtClean="0"/>
              <a:t>: </a:t>
            </a:r>
            <a:r>
              <a:rPr lang="nl-NL" dirty="0" err="1" smtClean="0"/>
              <a:t>cogito</a:t>
            </a:r>
            <a:r>
              <a:rPr lang="nl-NL" dirty="0" smtClean="0"/>
              <a:t> ergo </a:t>
            </a:r>
            <a:r>
              <a:rPr lang="nl-NL" dirty="0" err="1" smtClean="0"/>
              <a:t>sum</a:t>
            </a:r>
            <a:endParaRPr lang="nl-NL" dirty="0" smtClean="0"/>
          </a:p>
          <a:p>
            <a:pPr algn="ctr"/>
            <a:r>
              <a:rPr lang="nl-NL" dirty="0" smtClean="0"/>
              <a:t>(ik denk, dus ik ben)</a:t>
            </a:r>
          </a:p>
          <a:p>
            <a:pPr algn="ctr"/>
            <a:endParaRPr lang="nl-NL" dirty="0" smtClean="0"/>
          </a:p>
          <a:p>
            <a:pPr algn="ctr"/>
            <a:r>
              <a:rPr lang="nl-NL" sz="800" dirty="0" smtClean="0">
                <a:hlinkClick r:id="rId2"/>
              </a:rPr>
              <a:t>http://www.youtube.com/watch?v=P6l4VNTM_SQ</a:t>
            </a:r>
            <a:endParaRPr lang="nl-NL" sz="800" dirty="0" smtClean="0"/>
          </a:p>
          <a:p>
            <a:pPr algn="ctr"/>
            <a:endParaRPr lang="nl-NL" dirty="0"/>
          </a:p>
        </p:txBody>
      </p:sp>
      <p:sp>
        <p:nvSpPr>
          <p:cNvPr id="15" name="Rechthoek 14"/>
          <p:cNvSpPr/>
          <p:nvPr/>
        </p:nvSpPr>
        <p:spPr>
          <a:xfrm>
            <a:off x="467544" y="6021288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hlinkClick r:id="rId3"/>
              </a:rPr>
              <a:t>http://teleblik.nl/media/3831643</a:t>
            </a:r>
            <a:r>
              <a:rPr lang="nl-NL" dirty="0" smtClean="0"/>
              <a:t> (tweede deel van </a:t>
            </a:r>
            <a:r>
              <a:rPr lang="nl-NL" smtClean="0"/>
              <a:t>dit filmpje)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5364088" y="6165304"/>
            <a:ext cx="250202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900" dirty="0" smtClean="0">
                <a:hlinkClick r:id="rId4"/>
              </a:rPr>
              <a:t>http://www.youtube.com/watch?v=kcIppJ43a1c</a:t>
            </a:r>
            <a:endParaRPr lang="nl-NL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Wetenschap in de praktijk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251520" y="16288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200" dirty="0" smtClean="0"/>
              <a:t>Wetenschap </a:t>
            </a:r>
            <a:r>
              <a:rPr lang="nl-NL" sz="2200" dirty="0" smtClean="0">
                <a:sym typeface="Wingdings" pitchFamily="2" charset="2"/>
              </a:rPr>
              <a:t> praktisch nut  nog meer wetenschap  optimisme</a:t>
            </a:r>
          </a:p>
        </p:txBody>
      </p:sp>
      <p:sp>
        <p:nvSpPr>
          <p:cNvPr id="8" name="Toelichting met PIJL-OMHOOG 7"/>
          <p:cNvSpPr/>
          <p:nvPr/>
        </p:nvSpPr>
        <p:spPr>
          <a:xfrm>
            <a:off x="2051720" y="1988840"/>
            <a:ext cx="1562472" cy="4464496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Militaire technologie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Geneeskunde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Scheepvaart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Industrie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enz.</a:t>
            </a:r>
          </a:p>
          <a:p>
            <a:pPr algn="ctr"/>
            <a:endParaRPr lang="nl-NL" dirty="0" smtClean="0"/>
          </a:p>
          <a:p>
            <a:pPr algn="ctr"/>
            <a:endParaRPr lang="nl-NL" dirty="0"/>
          </a:p>
        </p:txBody>
      </p:sp>
      <p:sp>
        <p:nvSpPr>
          <p:cNvPr id="9" name="Toelichting met PIJL-OMHOOG 8"/>
          <p:cNvSpPr/>
          <p:nvPr/>
        </p:nvSpPr>
        <p:spPr>
          <a:xfrm>
            <a:off x="6732240" y="1988840"/>
            <a:ext cx="1562472" cy="439248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mens heeft met zijn verstand grote mogelijkheden en de mens is in staat om in zekere zin de natuur te beheersen</a:t>
            </a:r>
            <a:endParaRPr lang="nl-NL" dirty="0"/>
          </a:p>
        </p:txBody>
      </p:sp>
      <p:sp>
        <p:nvSpPr>
          <p:cNvPr id="10" name="Rechteraccolade 9"/>
          <p:cNvSpPr/>
          <p:nvPr/>
        </p:nvSpPr>
        <p:spPr>
          <a:xfrm rot="5400000">
            <a:off x="3923928" y="-1107504"/>
            <a:ext cx="432048" cy="806489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3203848" y="3284984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wetenschappelijke revolutie is de aanzet geworden van de ‘verlichting’ van de 18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Wetenschap in beeld gebracht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Anatomische_les_van_dr._jan_deijman_fragment_1656_rembrand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6696744" cy="50509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482" name="Picture 2" descr="https://encrypted-tbn0.gstatic.com/images?q=tbn:ANd9GcTJ5ZEgMKFPxao4pKC_BXPOHvrRej-gdfClqHQjtchj1L_-SW9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060848"/>
            <a:ext cx="8052847" cy="29489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265</Words>
  <Application>Microsoft Office PowerPoint</Application>
  <PresentationFormat>Diavoorstelling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Office-thema</vt:lpstr>
      <vt:lpstr>Paragraaf 7.3 De wetenschappelijke revolutie</vt:lpstr>
      <vt:lpstr>De wetenschappelijke revolutie</vt:lpstr>
      <vt:lpstr>Wetenschap voor en na de 17e eeuw</vt:lpstr>
      <vt:lpstr>Wetenschap in ontwikkeling</vt:lpstr>
      <vt:lpstr>Wetenschap in de praktijk</vt:lpstr>
      <vt:lpstr>Wetenschap in beeld gebracht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6.4 De wetenschappelijke revolutie</dc:title>
  <dc:creator>mediatheek</dc:creator>
  <cp:lastModifiedBy>Kristel Biemans</cp:lastModifiedBy>
  <cp:revision>16</cp:revision>
  <dcterms:created xsi:type="dcterms:W3CDTF">2013-06-11T08:13:15Z</dcterms:created>
  <dcterms:modified xsi:type="dcterms:W3CDTF">2015-09-29T08:12:48Z</dcterms:modified>
</cp:coreProperties>
</file>