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59" r:id="rId4"/>
    <p:sldId id="260" r:id="rId5"/>
    <p:sldId id="261" r:id="rId6"/>
    <p:sldId id="262" r:id="rId7"/>
    <p:sldId id="263" r:id="rId8"/>
    <p:sldId id="264" r:id="rId9"/>
    <p:sldId id="265" r:id="rId10"/>
    <p:sldId id="266" r:id="rId11"/>
    <p:sldId id="267" r:id="rId12"/>
    <p:sldId id="268" r:id="rId13"/>
    <p:sldId id="269" r:id="rId14"/>
    <p:sldId id="270" r:id="rId15"/>
    <p:sldId id="274" r:id="rId16"/>
    <p:sldId id="275" r:id="rId17"/>
    <p:sldId id="276" r:id="rId18"/>
    <p:sldId id="277" r:id="rId1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p:cViewPr varScale="1">
        <p:scale>
          <a:sx n="73" d="100"/>
          <a:sy n="73" d="100"/>
        </p:scale>
        <p:origin x="-58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21-4-2015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21-4-2015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21-4-2015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21-4-2015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21-4-2015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EF9793E-11BF-4683-A8C1-C94889E7D941}" type="datetimeFigureOut">
              <a:rPr lang="nl-NL" smtClean="0"/>
              <a:pPr/>
              <a:t>21-4-2015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EF9793E-11BF-4683-A8C1-C94889E7D941}" type="datetimeFigureOut">
              <a:rPr lang="nl-NL" smtClean="0"/>
              <a:pPr/>
              <a:t>21-4-2015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3EF9793E-11BF-4683-A8C1-C94889E7D941}" type="datetimeFigureOut">
              <a:rPr lang="nl-NL" smtClean="0"/>
              <a:pPr/>
              <a:t>21-4-2015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EF9793E-11BF-4683-A8C1-C94889E7D941}" type="datetimeFigureOut">
              <a:rPr lang="nl-NL" smtClean="0"/>
              <a:pPr/>
              <a:t>21-4-2015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EF9793E-11BF-4683-A8C1-C94889E7D941}" type="datetimeFigureOut">
              <a:rPr lang="nl-NL" smtClean="0"/>
              <a:pPr/>
              <a:t>21-4-2015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EF9793E-11BF-4683-A8C1-C94889E7D941}" type="datetimeFigureOut">
              <a:rPr lang="nl-NL" smtClean="0"/>
              <a:pPr/>
              <a:t>21-4-2015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9793E-11BF-4683-A8C1-C94889E7D941}" type="datetimeFigureOut">
              <a:rPr lang="nl-NL" smtClean="0"/>
              <a:pPr/>
              <a:t>21-4-2015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06CB9A-AC8C-4627-A735-72BCD256650C}"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youtube.com/watch?v=r0gm2UFOq7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upload.wikimedia.org/wikipedia/commons/4/4d/Jan_Steen_-_De_kwakzalver.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nl/url?sa=i&amp;rct=j&amp;q=burgemeester+van+delft&amp;source=images&amp;cd=&amp;cad=rja&amp;docid=n72G-9zzX5SbIM&amp;tbnid=LqMeozSklMiRbM:&amp;ved=0CAUQjRw&amp;url=http://www.geheugenvannederland.nl/?/nl/items/RIJK01:SK-A-4981&amp;ei=C6qtUfetNcmHtAalpYCoDg&amp;bvm=bv.47244034,d.Yms&amp;psig=AFQjCNGAzW_EWlqmEVjF7qnrR7DRyJ4_rQ&amp;ust=1370422153380130" TargetMode="External"/><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hyperlink" Target="//commons.wikimedia.org/wiki/File:PCHooft.gif"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8.jpeg"/><Relationship Id="rId2" Type="http://schemas.openxmlformats.org/officeDocument/2006/relationships/hyperlink" Target="http://www.google.nl/url?sa=i&amp;rct=j&amp;q=beemster+drooglegging&amp;source=images&amp;cd=&amp;cad=rja&amp;docid=LwYMOGPPROAFEM&amp;tbnid=-943TBCrpG55VM:&amp;ved=0CAUQjRw&amp;url=http://www.poldersporen.nl/leeghwater/beemster.html&amp;ei=s6OtUduqGMmRswal_ICQDg&amp;bvm=bv.47244034,d.Yms&amp;psig=AFQjCNFUzIvcbG8_i-qsXudFklBDpNzoqw&amp;ust=1370420526348637" TargetMode="External"/><Relationship Id="rId1" Type="http://schemas.openxmlformats.org/officeDocument/2006/relationships/slideLayout" Target="../slideLayouts/slideLayout4.xml"/><Relationship Id="rId6" Type="http://schemas.openxmlformats.org/officeDocument/2006/relationships/hyperlink" Target="http://www.poldersporen.nl/molens/" TargetMode="External"/><Relationship Id="rId5" Type="http://schemas.openxmlformats.org/officeDocument/2006/relationships/image" Target="../media/image17.jpeg"/><Relationship Id="rId4" Type="http://schemas.openxmlformats.org/officeDocument/2006/relationships/hyperlink" Target="http://www.google.nl/url?sa=i&amp;rct=j&amp;q=beemster+drooglegging&amp;source=images&amp;cd=&amp;cad=rja&amp;docid=LwYMOGPPROAFEM&amp;tbnid=-943TBCrpG55VM:&amp;ved=0CAUQjRw&amp;url=http://www.poldersporen.nl/leeghwater/beemster.html&amp;ei=0qOtUaC5HYaWtAbqxoCYDg&amp;bvm=bv.47244034,d.Yms&amp;psig=AFQjCNFUzIvcbG8_i-qsXudFklBDpNzoqw&amp;ust=1370420526348637"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nl.wikipedia.org/wiki/Stilleven"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hofcultuurdt.files.wordpress.com/2013/05/louis_xiv_1638_1715_jupiter_c_hi.jpg"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hofcultuurdt.files.wordpress.com/2013/05/422px-louis_xiv_of_france1.jpg"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homepages.cwi.nl/~paulv/images/belshazzar.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upload.wikimedia.org/wikipedia/commons/b/b2/Rembrandt_Van_Rijn,_Die_Anatomiestunde_des_Dr._Nicolaes_Tulp.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mptyeasel.com/wp-content/uploads/2007/02/rembrandt-self-portrait-1629.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548680"/>
            <a:ext cx="7772400" cy="1470025"/>
          </a:xfrm>
        </p:spPr>
        <p:txBody>
          <a:bodyPr>
            <a:normAutofit/>
          </a:bodyPr>
          <a:lstStyle/>
          <a:p>
            <a:r>
              <a:rPr lang="nl-NL" dirty="0" smtClean="0"/>
              <a:t>Paragraaf 7.2</a:t>
            </a:r>
            <a:br>
              <a:rPr lang="nl-NL" dirty="0" smtClean="0"/>
            </a:br>
            <a:r>
              <a:rPr lang="nl-NL" dirty="0" smtClean="0"/>
              <a:t>Burgerlijke cultuur en hofcultuur</a:t>
            </a:r>
            <a:endParaRPr lang="nl-NL" dirty="0"/>
          </a:p>
        </p:txBody>
      </p:sp>
      <p:sp>
        <p:nvSpPr>
          <p:cNvPr id="3" name="Ondertitel 2"/>
          <p:cNvSpPr>
            <a:spLocks noGrp="1"/>
          </p:cNvSpPr>
          <p:nvPr>
            <p:ph type="subTitle" idx="1"/>
          </p:nvPr>
        </p:nvSpPr>
        <p:spPr>
          <a:xfrm>
            <a:off x="1259632" y="2348880"/>
            <a:ext cx="6400800" cy="2184648"/>
          </a:xfrm>
        </p:spPr>
        <p:txBody>
          <a:bodyPr>
            <a:normAutofit fontScale="77500" lnSpcReduction="20000"/>
          </a:bodyPr>
          <a:lstStyle/>
          <a:p>
            <a:r>
              <a:rPr lang="nl-NL" dirty="0" smtClean="0"/>
              <a:t>De bijzondere plaats in </a:t>
            </a:r>
            <a:r>
              <a:rPr lang="nl-NL" b="1" u="sng" dirty="0" smtClean="0"/>
              <a:t>staatkundig </a:t>
            </a:r>
            <a:r>
              <a:rPr lang="nl-NL" dirty="0" smtClean="0"/>
              <a:t>opzicht en de </a:t>
            </a:r>
            <a:r>
              <a:rPr lang="nl-NL" b="1" u="sng" dirty="0" smtClean="0"/>
              <a:t>bloei in economisch </a:t>
            </a:r>
            <a:r>
              <a:rPr lang="nl-NL" dirty="0" smtClean="0"/>
              <a:t>en </a:t>
            </a:r>
            <a:r>
              <a:rPr lang="nl-NL" b="1" u="sng" dirty="0" smtClean="0"/>
              <a:t>cultureel opzicht </a:t>
            </a:r>
            <a:r>
              <a:rPr lang="nl-NL" dirty="0" smtClean="0"/>
              <a:t>van de </a:t>
            </a:r>
            <a:r>
              <a:rPr lang="nl-NL" b="1" i="1" dirty="0" smtClean="0"/>
              <a:t>Nederlandse Republiek </a:t>
            </a:r>
          </a:p>
          <a:p>
            <a:r>
              <a:rPr lang="nl-NL" b="1" i="1" dirty="0" smtClean="0"/>
              <a:t>+</a:t>
            </a:r>
          </a:p>
          <a:p>
            <a:r>
              <a:rPr lang="nl-NL" b="1" dirty="0" smtClean="0"/>
              <a:t>Het streven van vorsten naar </a:t>
            </a:r>
            <a:r>
              <a:rPr lang="nl-NL" b="1" u="sng" dirty="0" smtClean="0"/>
              <a:t>absolute macht</a:t>
            </a:r>
          </a:p>
          <a:p>
            <a:endParaRPr lang="nl-NL" b="1" dirty="0"/>
          </a:p>
          <a:p>
            <a:endParaRPr lang="nl-NL" b="1" i="1" dirty="0" smtClean="0"/>
          </a:p>
          <a:p>
            <a:endParaRPr lang="nl-NL" b="1" i="1" dirty="0"/>
          </a:p>
          <a:p>
            <a:endParaRPr lang="nl-NL" b="1" i="1" dirty="0"/>
          </a:p>
        </p:txBody>
      </p:sp>
      <p:sp>
        <p:nvSpPr>
          <p:cNvPr id="5" name="Rechthoek 4"/>
          <p:cNvSpPr/>
          <p:nvPr/>
        </p:nvSpPr>
        <p:spPr>
          <a:xfrm>
            <a:off x="2267744" y="4797152"/>
            <a:ext cx="4572000" cy="646331"/>
          </a:xfrm>
          <a:prstGeom prst="rect">
            <a:avLst/>
          </a:prstGeom>
        </p:spPr>
        <p:txBody>
          <a:bodyPr>
            <a:spAutoFit/>
          </a:bodyPr>
          <a:lstStyle/>
          <a:p>
            <a:r>
              <a:rPr lang="nl-NL" dirty="0" smtClean="0">
                <a:hlinkClick r:id="rId2"/>
              </a:rPr>
              <a:t>http://www.youtube.com/watch?v=r0gm2UFOq70</a:t>
            </a:r>
            <a:endParaRPr lang="nl-NL" dirty="0"/>
          </a:p>
        </p:txBody>
      </p:sp>
      <p:sp>
        <p:nvSpPr>
          <p:cNvPr id="6" name="Rechthoekige toelichting 5"/>
          <p:cNvSpPr/>
          <p:nvPr/>
        </p:nvSpPr>
        <p:spPr>
          <a:xfrm>
            <a:off x="179512" y="5301208"/>
            <a:ext cx="1944216" cy="1340768"/>
          </a:xfrm>
          <a:prstGeom prst="wedgeRectCallout">
            <a:avLst>
              <a:gd name="adj1" fmla="val 52402"/>
              <a:gd name="adj2" fmla="val -630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Een Gouden Eeuw in de burgerlijke cultuur</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9698" name="Picture 2" descr="http://www.casa-in-italia.com/artpx/dut/Steen/Steen_Kansas_City_Interior_Jan_Steen_Jan_van_Goyen.jpg"/>
          <p:cNvPicPr>
            <a:picLocks noChangeAspect="1" noChangeArrowheads="1"/>
          </p:cNvPicPr>
          <p:nvPr/>
        </p:nvPicPr>
        <p:blipFill>
          <a:blip r:embed="rId2" cstate="print"/>
          <a:srcRect/>
          <a:stretch>
            <a:fillRect/>
          </a:stretch>
        </p:blipFill>
        <p:spPr bwMode="auto">
          <a:xfrm>
            <a:off x="179512" y="-453709"/>
            <a:ext cx="8820472" cy="7311709"/>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Bestand:Jan Steen - De kwakzalver.jpg">
            <a:hlinkClick r:id="rId2"/>
          </p:cNvPr>
          <p:cNvPicPr>
            <a:picLocks noChangeAspect="1" noChangeArrowheads="1"/>
          </p:cNvPicPr>
          <p:nvPr/>
        </p:nvPicPr>
        <p:blipFill>
          <a:blip r:embed="rId3" cstate="print"/>
          <a:srcRect/>
          <a:stretch>
            <a:fillRect/>
          </a:stretch>
        </p:blipFill>
        <p:spPr bwMode="auto">
          <a:xfrm>
            <a:off x="0" y="0"/>
            <a:ext cx="9362456" cy="6858000"/>
          </a:xfrm>
          <a:prstGeom prst="rect">
            <a:avLst/>
          </a:prstGeom>
          <a:noFill/>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Schilderij Het ochtendtoilet"/>
          <p:cNvPicPr>
            <a:picLocks noChangeAspect="1" noChangeArrowheads="1"/>
          </p:cNvPicPr>
          <p:nvPr/>
        </p:nvPicPr>
        <p:blipFill>
          <a:blip r:embed="rId2" cstate="print"/>
          <a:srcRect/>
          <a:stretch>
            <a:fillRect/>
          </a:stretch>
        </p:blipFill>
        <p:spPr bwMode="auto">
          <a:xfrm>
            <a:off x="-468560" y="-310509"/>
            <a:ext cx="5328592" cy="7168509"/>
          </a:xfrm>
          <a:prstGeom prst="rect">
            <a:avLst/>
          </a:prstGeom>
          <a:noFill/>
        </p:spPr>
      </p:pic>
      <p:pic>
        <p:nvPicPr>
          <p:cNvPr id="16386" name="Picture 2" descr="http://resolver.kb.nl/resolve?urn=urn:gvn:RIJK01:SK-A-4981&amp;role=image&amp;size=large">
            <a:hlinkClick r:id="rId3"/>
          </p:cNvPr>
          <p:cNvPicPr>
            <a:picLocks noChangeAspect="1" noChangeArrowheads="1"/>
          </p:cNvPicPr>
          <p:nvPr/>
        </p:nvPicPr>
        <p:blipFill>
          <a:blip r:embed="rId4" cstate="print"/>
          <a:srcRect/>
          <a:stretch>
            <a:fillRect/>
          </a:stretch>
        </p:blipFill>
        <p:spPr bwMode="auto">
          <a:xfrm>
            <a:off x="4427984" y="548680"/>
            <a:ext cx="4993018" cy="5947396"/>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pPr algn="l"/>
            <a:r>
              <a:rPr lang="nl-NL" b="1" dirty="0" smtClean="0"/>
              <a:t>Gouden eeuw: literatuur</a:t>
            </a:r>
            <a:endParaRPr lang="nl-NL" dirty="0"/>
          </a:p>
        </p:txBody>
      </p:sp>
      <p:sp>
        <p:nvSpPr>
          <p:cNvPr id="7" name="Tijdelijke aanduiding voor inhoud 6"/>
          <p:cNvSpPr>
            <a:spLocks noGrp="1"/>
          </p:cNvSpPr>
          <p:nvPr>
            <p:ph sz="half" idx="1"/>
          </p:nvPr>
        </p:nvSpPr>
        <p:spPr/>
        <p:txBody>
          <a:bodyPr/>
          <a:lstStyle/>
          <a:p>
            <a:pPr>
              <a:buNone/>
            </a:pPr>
            <a:r>
              <a:rPr lang="nl-NL" dirty="0" smtClean="0"/>
              <a:t>Dichters</a:t>
            </a:r>
          </a:p>
          <a:p>
            <a:pPr>
              <a:buNone/>
            </a:pPr>
            <a:r>
              <a:rPr lang="nl-NL" sz="2400" u="sng" dirty="0" smtClean="0"/>
              <a:t>Pieter </a:t>
            </a:r>
            <a:r>
              <a:rPr lang="nl-NL" sz="2400" u="sng" dirty="0" err="1" smtClean="0"/>
              <a:t>Corneliszoon</a:t>
            </a:r>
            <a:r>
              <a:rPr lang="nl-NL" sz="2400" u="sng" dirty="0" smtClean="0"/>
              <a:t> Hooft</a:t>
            </a:r>
          </a:p>
          <a:p>
            <a:pPr>
              <a:buNone/>
            </a:pPr>
            <a:r>
              <a:rPr lang="nl-NL" sz="2400" u="sng" dirty="0" smtClean="0"/>
              <a:t>Joost van den Vondel</a:t>
            </a:r>
          </a:p>
          <a:p>
            <a:pPr>
              <a:buNone/>
            </a:pPr>
            <a:r>
              <a:rPr lang="nl-NL" sz="2400" u="sng" dirty="0" err="1" smtClean="0"/>
              <a:t>Gerbrand</a:t>
            </a:r>
            <a:r>
              <a:rPr lang="nl-NL" sz="2400" u="sng" dirty="0" smtClean="0"/>
              <a:t> </a:t>
            </a:r>
            <a:r>
              <a:rPr lang="nl-NL" sz="2400" u="sng" dirty="0" err="1" smtClean="0"/>
              <a:t>Adriaensz</a:t>
            </a:r>
            <a:r>
              <a:rPr lang="nl-NL" sz="2400" u="sng" dirty="0" smtClean="0"/>
              <a:t>. </a:t>
            </a:r>
            <a:r>
              <a:rPr lang="nl-NL" sz="2400" u="sng" dirty="0" err="1" smtClean="0"/>
              <a:t>Bredero</a:t>
            </a:r>
            <a:endParaRPr lang="nl-NL" sz="2400" u="sng" dirty="0" smtClean="0"/>
          </a:p>
          <a:p>
            <a:pPr>
              <a:buNone/>
            </a:pPr>
            <a:endParaRPr lang="nl-NL" sz="2400" u="sng" dirty="0"/>
          </a:p>
          <a:p>
            <a:pPr>
              <a:buNone/>
            </a:pPr>
            <a:r>
              <a:rPr lang="nl-NL" sz="2400" dirty="0" smtClean="0"/>
              <a:t>	Gedichten, toneelstukken, historische werken enz. </a:t>
            </a:r>
            <a:endParaRPr lang="nl-NL" sz="2400" dirty="0"/>
          </a:p>
        </p:txBody>
      </p:sp>
      <p:sp>
        <p:nvSpPr>
          <p:cNvPr id="8" name="Tijdelijke aanduiding voor inhoud 7"/>
          <p:cNvSpPr>
            <a:spLocks noGrp="1"/>
          </p:cNvSpPr>
          <p:nvPr>
            <p:ph sz="half" idx="2"/>
          </p:nvPr>
        </p:nvSpPr>
        <p:spPr/>
        <p:txBody>
          <a:bodyPr/>
          <a:lstStyle/>
          <a:p>
            <a:pPr>
              <a:buNone/>
            </a:pPr>
            <a:r>
              <a:rPr lang="nl-NL" dirty="0" smtClean="0"/>
              <a:t>P.C. Hooft</a:t>
            </a:r>
            <a:endParaRPr lang="nl-NL" dirty="0"/>
          </a:p>
        </p:txBody>
      </p:sp>
      <p:pic>
        <p:nvPicPr>
          <p:cNvPr id="15362" name="Picture 2" descr="Portret van P.C. Hooft, door F. van Goor">
            <a:hlinkClick r:id="rId2" tooltip="Portret van P.C. Hooft, door F. van Goor"/>
          </p:cNvPr>
          <p:cNvPicPr>
            <a:picLocks noChangeAspect="1" noChangeArrowheads="1"/>
          </p:cNvPicPr>
          <p:nvPr/>
        </p:nvPicPr>
        <p:blipFill>
          <a:blip r:embed="rId3" cstate="print"/>
          <a:srcRect/>
          <a:stretch>
            <a:fillRect/>
          </a:stretch>
        </p:blipFill>
        <p:spPr bwMode="auto">
          <a:xfrm>
            <a:off x="4716016" y="2132856"/>
            <a:ext cx="3600400" cy="457494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b="1" dirty="0" smtClean="0"/>
              <a:t>Gouden eeuw: wetenschap </a:t>
            </a:r>
            <a:endParaRPr lang="nl-NL" b="1" dirty="0"/>
          </a:p>
        </p:txBody>
      </p:sp>
      <p:sp>
        <p:nvSpPr>
          <p:cNvPr id="3" name="Tijdelijke aanduiding voor inhoud 2"/>
          <p:cNvSpPr>
            <a:spLocks noGrp="1"/>
          </p:cNvSpPr>
          <p:nvPr>
            <p:ph sz="half" idx="1"/>
          </p:nvPr>
        </p:nvSpPr>
        <p:spPr>
          <a:xfrm>
            <a:off x="0" y="1600200"/>
            <a:ext cx="4495800" cy="5141168"/>
          </a:xfrm>
        </p:spPr>
        <p:txBody>
          <a:bodyPr>
            <a:normAutofit fontScale="92500" lnSpcReduction="10000"/>
          </a:bodyPr>
          <a:lstStyle/>
          <a:p>
            <a:pPr>
              <a:buNone/>
            </a:pPr>
            <a:r>
              <a:rPr lang="nl-NL" sz="2400" u="sng" dirty="0" smtClean="0"/>
              <a:t>Hugo de Groot: </a:t>
            </a:r>
          </a:p>
          <a:p>
            <a:pPr>
              <a:buNone/>
            </a:pPr>
            <a:r>
              <a:rPr lang="nl-NL" sz="2400" dirty="0" smtClean="0"/>
              <a:t>volkenrecht</a:t>
            </a:r>
          </a:p>
          <a:p>
            <a:pPr>
              <a:buNone/>
            </a:pPr>
            <a:r>
              <a:rPr lang="nl-NL" sz="2400" u="sng" dirty="0" smtClean="0"/>
              <a:t>Christiaan </a:t>
            </a:r>
            <a:r>
              <a:rPr lang="nl-NL" sz="2400" u="sng" dirty="0" err="1" smtClean="0"/>
              <a:t>Huygens</a:t>
            </a:r>
            <a:r>
              <a:rPr lang="nl-NL" sz="2400" u="sng" dirty="0" smtClean="0"/>
              <a:t>:</a:t>
            </a:r>
          </a:p>
          <a:p>
            <a:pPr>
              <a:buNone/>
            </a:pPr>
            <a:r>
              <a:rPr lang="nl-NL" sz="2400" dirty="0" smtClean="0"/>
              <a:t>wiskundige, astronoom,</a:t>
            </a:r>
          </a:p>
          <a:p>
            <a:pPr>
              <a:buNone/>
            </a:pPr>
            <a:r>
              <a:rPr lang="nl-NL" sz="2400" dirty="0" smtClean="0"/>
              <a:t>fysicus</a:t>
            </a:r>
          </a:p>
          <a:p>
            <a:pPr>
              <a:buNone/>
            </a:pPr>
            <a:r>
              <a:rPr lang="nl-NL" sz="2400" u="sng" dirty="0" smtClean="0"/>
              <a:t>Jan </a:t>
            </a:r>
            <a:r>
              <a:rPr lang="nl-NL" sz="2400" u="sng" dirty="0" err="1" smtClean="0"/>
              <a:t>Adriaensz</a:t>
            </a:r>
            <a:r>
              <a:rPr lang="nl-NL" sz="2400" u="sng" dirty="0" smtClean="0"/>
              <a:t>. </a:t>
            </a:r>
            <a:r>
              <a:rPr lang="nl-NL" sz="2400" u="sng" dirty="0" err="1" smtClean="0"/>
              <a:t>Leeghwater</a:t>
            </a:r>
            <a:r>
              <a:rPr lang="nl-NL" sz="2400" u="sng" dirty="0" smtClean="0"/>
              <a:t>:</a:t>
            </a:r>
          </a:p>
          <a:p>
            <a:pPr>
              <a:buNone/>
            </a:pPr>
            <a:r>
              <a:rPr lang="nl-NL" sz="2400" dirty="0" smtClean="0"/>
              <a:t> ingenieur; droogmalerij </a:t>
            </a:r>
          </a:p>
          <a:p>
            <a:pPr>
              <a:buNone/>
            </a:pPr>
            <a:endParaRPr lang="nl-NL" sz="2400" u="sng" dirty="0" smtClean="0"/>
          </a:p>
          <a:p>
            <a:pPr>
              <a:buNone/>
            </a:pPr>
            <a:r>
              <a:rPr lang="nl-NL" sz="2400" u="sng" dirty="0" smtClean="0">
                <a:solidFill>
                  <a:srgbClr val="0070C0"/>
                </a:solidFill>
              </a:rPr>
              <a:t>Leidse universiteit:</a:t>
            </a:r>
          </a:p>
          <a:p>
            <a:pPr>
              <a:buNone/>
            </a:pPr>
            <a:r>
              <a:rPr lang="nl-NL" sz="2400" dirty="0" smtClean="0">
                <a:solidFill>
                  <a:srgbClr val="0070C0"/>
                </a:solidFill>
              </a:rPr>
              <a:t>Internationale universiteit, </a:t>
            </a:r>
          </a:p>
          <a:p>
            <a:pPr>
              <a:buNone/>
            </a:pPr>
            <a:r>
              <a:rPr lang="nl-NL" sz="2400" dirty="0" smtClean="0">
                <a:solidFill>
                  <a:srgbClr val="0070C0"/>
                </a:solidFill>
              </a:rPr>
              <a:t>geestelijke vrijheid</a:t>
            </a:r>
          </a:p>
          <a:p>
            <a:pPr>
              <a:buNone/>
            </a:pPr>
            <a:r>
              <a:rPr lang="nl-NL" sz="2400" u="sng" dirty="0" smtClean="0">
                <a:solidFill>
                  <a:srgbClr val="0070C0"/>
                </a:solidFill>
              </a:rPr>
              <a:t>Godsdienst </a:t>
            </a:r>
            <a:r>
              <a:rPr lang="nl-NL" sz="2400" dirty="0" smtClean="0">
                <a:solidFill>
                  <a:srgbClr val="0070C0"/>
                </a:solidFill>
              </a:rPr>
              <a:t>:</a:t>
            </a:r>
          </a:p>
          <a:p>
            <a:pPr>
              <a:buNone/>
            </a:pPr>
            <a:r>
              <a:rPr lang="nl-NL" sz="2400" dirty="0" smtClean="0">
                <a:solidFill>
                  <a:srgbClr val="0070C0"/>
                </a:solidFill>
              </a:rPr>
              <a:t>‘rekkelijk’ en niet ‘precies’ </a:t>
            </a:r>
            <a:r>
              <a:rPr lang="nl-NL" sz="2400" dirty="0" smtClean="0">
                <a:solidFill>
                  <a:srgbClr val="0070C0"/>
                </a:solidFill>
                <a:sym typeface="Wingdings" pitchFamily="2" charset="2"/>
              </a:rPr>
              <a:t> vrijheid tot ontplooiing. </a:t>
            </a:r>
            <a:endParaRPr lang="nl-NL" sz="2400" dirty="0" smtClean="0">
              <a:solidFill>
                <a:srgbClr val="0070C0"/>
              </a:solidFill>
            </a:endParaRPr>
          </a:p>
        </p:txBody>
      </p:sp>
      <p:sp>
        <p:nvSpPr>
          <p:cNvPr id="4" name="Tijdelijke aanduiding voor inhoud 3"/>
          <p:cNvSpPr>
            <a:spLocks noGrp="1"/>
          </p:cNvSpPr>
          <p:nvPr>
            <p:ph sz="half" idx="2"/>
          </p:nvPr>
        </p:nvSpPr>
        <p:spPr>
          <a:xfrm>
            <a:off x="4644008" y="1484784"/>
            <a:ext cx="4038600" cy="4525963"/>
          </a:xfrm>
        </p:spPr>
        <p:txBody>
          <a:bodyPr>
            <a:normAutofit fontScale="92500" lnSpcReduction="10000"/>
          </a:bodyPr>
          <a:lstStyle/>
          <a:p>
            <a:pPr>
              <a:buNone/>
            </a:pPr>
            <a:r>
              <a:rPr lang="nl-NL" dirty="0" smtClean="0"/>
              <a:t>	</a:t>
            </a:r>
            <a:r>
              <a:rPr lang="nl-NL" b="1" i="1" dirty="0" smtClean="0"/>
              <a:t>Drooglegging van de </a:t>
            </a:r>
            <a:r>
              <a:rPr lang="nl-NL" b="1" i="1" dirty="0" err="1" smtClean="0"/>
              <a:t>Beemster</a:t>
            </a:r>
            <a:endParaRPr lang="nl-NL" b="1" i="1" dirty="0"/>
          </a:p>
        </p:txBody>
      </p:sp>
      <p:pic>
        <p:nvPicPr>
          <p:cNvPr id="27650" name="Picture 2" descr="http://www.poldersporen.nl/molens/mollinger-696.jpg">
            <a:hlinkClick r:id="rId2"/>
          </p:cNvPr>
          <p:cNvPicPr>
            <a:picLocks noChangeAspect="1" noChangeArrowheads="1"/>
          </p:cNvPicPr>
          <p:nvPr/>
        </p:nvPicPr>
        <p:blipFill>
          <a:blip r:embed="rId3" cstate="print"/>
          <a:srcRect/>
          <a:stretch>
            <a:fillRect/>
          </a:stretch>
        </p:blipFill>
        <p:spPr bwMode="auto">
          <a:xfrm>
            <a:off x="4352925" y="2348880"/>
            <a:ext cx="4791075" cy="2752725"/>
          </a:xfrm>
          <a:prstGeom prst="rect">
            <a:avLst/>
          </a:prstGeom>
          <a:noFill/>
        </p:spPr>
      </p:pic>
      <p:pic>
        <p:nvPicPr>
          <p:cNvPr id="27652" name="Picture 4" descr="http://www.poldersporen.nl/leeghwater/Cort-1607.jpg">
            <a:hlinkClick r:id="rId4"/>
          </p:cNvPr>
          <p:cNvPicPr>
            <a:picLocks noChangeAspect="1" noChangeArrowheads="1"/>
          </p:cNvPicPr>
          <p:nvPr/>
        </p:nvPicPr>
        <p:blipFill>
          <a:blip r:embed="rId5" cstate="print"/>
          <a:srcRect/>
          <a:stretch>
            <a:fillRect/>
          </a:stretch>
        </p:blipFill>
        <p:spPr bwMode="auto">
          <a:xfrm>
            <a:off x="7164288" y="4509120"/>
            <a:ext cx="1849743" cy="2348880"/>
          </a:xfrm>
          <a:prstGeom prst="rect">
            <a:avLst/>
          </a:prstGeom>
          <a:noFill/>
        </p:spPr>
      </p:pic>
      <p:pic>
        <p:nvPicPr>
          <p:cNvPr id="27654" name="Picture 6" descr="http://www.poldersporen.nl/molens/beemsterwapen.jpg">
            <a:hlinkClick r:id="rId6"/>
          </p:cNvPr>
          <p:cNvPicPr>
            <a:picLocks noChangeAspect="1" noChangeArrowheads="1"/>
          </p:cNvPicPr>
          <p:nvPr/>
        </p:nvPicPr>
        <p:blipFill>
          <a:blip r:embed="rId7" cstate="print"/>
          <a:srcRect/>
          <a:stretch>
            <a:fillRect/>
          </a:stretch>
        </p:blipFill>
        <p:spPr bwMode="auto">
          <a:xfrm>
            <a:off x="4572000" y="4479183"/>
            <a:ext cx="2209428" cy="237881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467544" y="6211669"/>
            <a:ext cx="7272808" cy="369332"/>
          </a:xfrm>
          <a:prstGeom prst="rect">
            <a:avLst/>
          </a:prstGeom>
        </p:spPr>
        <p:txBody>
          <a:bodyPr wrap="square">
            <a:spAutoFit/>
          </a:bodyPr>
          <a:lstStyle/>
          <a:p>
            <a:r>
              <a:rPr lang="nl-NL" dirty="0" smtClean="0">
                <a:hlinkClick r:id="rId2"/>
              </a:rPr>
              <a:t>http://nl.wikipedia.org/wiki/Stilleven#Symboliek</a:t>
            </a:r>
            <a:endParaRPr lang="nl-NL" dirty="0"/>
          </a:p>
        </p:txBody>
      </p:sp>
      <p:pic>
        <p:nvPicPr>
          <p:cNvPr id="1026" name="Picture 2" descr="https://lh3.ggpht.com/7PqRrtyU7R1CnSLCTccJp35ybWSs2QH2ZcNJgyXt_DsbUSLAkoQm3hKDqYHhMFwTDJwt9sRyabHJ_K9Wx6prYaNm3ho"/>
          <p:cNvPicPr>
            <a:picLocks noChangeAspect="1" noChangeArrowheads="1"/>
          </p:cNvPicPr>
          <p:nvPr/>
        </p:nvPicPr>
        <p:blipFill>
          <a:blip r:embed="rId3" cstate="print"/>
          <a:srcRect/>
          <a:stretch>
            <a:fillRect/>
          </a:stretch>
        </p:blipFill>
        <p:spPr bwMode="auto">
          <a:xfrm>
            <a:off x="3249563" y="0"/>
            <a:ext cx="5894437" cy="5894437"/>
          </a:xfrm>
          <a:prstGeom prst="rect">
            <a:avLst/>
          </a:prstGeom>
          <a:noFill/>
        </p:spPr>
      </p:pic>
      <p:sp>
        <p:nvSpPr>
          <p:cNvPr id="7" name="Rechthoekige toelichting 6"/>
          <p:cNvSpPr/>
          <p:nvPr/>
        </p:nvSpPr>
        <p:spPr>
          <a:xfrm>
            <a:off x="179512" y="908720"/>
            <a:ext cx="2808312" cy="3096344"/>
          </a:xfrm>
          <a:prstGeom prst="wedgeRectCallout">
            <a:avLst>
              <a:gd name="adj1" fmla="val 57312"/>
              <a:gd name="adj2" fmla="val -632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Een populair thema in schilderijen waren stillevens met bijv. bloemen (je ziet hier tulpen afgebeeld, deze waren zeer kostbaar in de 17</a:t>
            </a:r>
            <a:r>
              <a:rPr lang="nl-NL" baseline="30000" dirty="0" smtClean="0"/>
              <a:t>e</a:t>
            </a:r>
            <a:r>
              <a:rPr lang="nl-NL" dirty="0" smtClean="0"/>
              <a:t> eeuw)</a:t>
            </a:r>
          </a:p>
          <a:p>
            <a:pPr algn="ctr"/>
            <a:endParaRPr lang="nl-NL" dirty="0" smtClean="0"/>
          </a:p>
          <a:p>
            <a:pPr algn="ctr"/>
            <a:r>
              <a:rPr lang="nl-NL" dirty="0" smtClean="0"/>
              <a:t>Veel zaken in de schilderijen hebben een speciale symboliek (klik link hieronder)</a:t>
            </a:r>
            <a:endParaRPr lang="nl-NL"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Louis XIV als Jupiter, Charles-Francois Poerson, 1648-67">
            <a:hlinkClick r:id="rId2"/>
          </p:cNvPr>
          <p:cNvPicPr>
            <a:picLocks noChangeAspect="1" noChangeArrowheads="1"/>
          </p:cNvPicPr>
          <p:nvPr/>
        </p:nvPicPr>
        <p:blipFill>
          <a:blip r:embed="rId3" cstate="print"/>
          <a:srcRect/>
          <a:stretch>
            <a:fillRect/>
          </a:stretch>
        </p:blipFill>
        <p:spPr bwMode="auto">
          <a:xfrm>
            <a:off x="4211960" y="1556792"/>
            <a:ext cx="4286250" cy="5067301"/>
          </a:xfrm>
          <a:prstGeom prst="rect">
            <a:avLst/>
          </a:prstGeom>
          <a:noFill/>
        </p:spPr>
      </p:pic>
      <p:sp>
        <p:nvSpPr>
          <p:cNvPr id="3" name="Titel 2"/>
          <p:cNvSpPr>
            <a:spLocks noGrp="1"/>
          </p:cNvSpPr>
          <p:nvPr>
            <p:ph type="title"/>
          </p:nvPr>
        </p:nvSpPr>
        <p:spPr/>
        <p:txBody>
          <a:bodyPr>
            <a:normAutofit fontScale="90000"/>
          </a:bodyPr>
          <a:lstStyle/>
          <a:p>
            <a:r>
              <a:rPr lang="nl-NL" dirty="0" smtClean="0"/>
              <a:t>Franse Hofcultuur: een paar voorbeelden (koning en adel centraal)</a:t>
            </a:r>
            <a:endParaRPr lang="nl-NL" dirty="0"/>
          </a:p>
        </p:txBody>
      </p:sp>
      <p:sp>
        <p:nvSpPr>
          <p:cNvPr id="4" name="Rechthoekige toelichting 3"/>
          <p:cNvSpPr/>
          <p:nvPr/>
        </p:nvSpPr>
        <p:spPr>
          <a:xfrm>
            <a:off x="539552" y="2492896"/>
            <a:ext cx="3168352" cy="3168352"/>
          </a:xfrm>
          <a:prstGeom prst="wedgeRectCallout">
            <a:avLst>
              <a:gd name="adj1" fmla="val 70696"/>
              <a:gd name="adj2" fmla="val 171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Lodewijk XIV als </a:t>
            </a:r>
            <a:r>
              <a:rPr lang="nl-NL" dirty="0" err="1" smtClean="0"/>
              <a:t>Jupiter</a:t>
            </a:r>
            <a:r>
              <a:rPr lang="nl-NL" dirty="0" smtClean="0"/>
              <a:t> (en </a:t>
            </a:r>
            <a:r>
              <a:rPr lang="nl-NL" dirty="0" err="1" smtClean="0"/>
              <a:t>Jupiter</a:t>
            </a:r>
            <a:r>
              <a:rPr lang="nl-NL" dirty="0" smtClean="0"/>
              <a:t> is de oppergod uit de Romeinse godsdienst)</a:t>
            </a:r>
            <a:endParaRPr lang="nl-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30722" name="Picture 2" descr="Hyacinthe Rigaud (1659–1743), Lodewijk XIV van Frankrijk, 1701, paleis het Louvre">
            <a:hlinkClick r:id="rId2"/>
          </p:cNvPr>
          <p:cNvPicPr>
            <a:picLocks noChangeAspect="1" noChangeArrowheads="1"/>
          </p:cNvPicPr>
          <p:nvPr/>
        </p:nvPicPr>
        <p:blipFill>
          <a:blip r:embed="rId3" cstate="print"/>
          <a:srcRect/>
          <a:stretch>
            <a:fillRect/>
          </a:stretch>
        </p:blipFill>
        <p:spPr bwMode="auto">
          <a:xfrm>
            <a:off x="4644008" y="764704"/>
            <a:ext cx="4019550" cy="5715000"/>
          </a:xfrm>
          <a:prstGeom prst="rect">
            <a:avLst/>
          </a:prstGeom>
          <a:noFill/>
        </p:spPr>
      </p:pic>
      <p:sp>
        <p:nvSpPr>
          <p:cNvPr id="4" name="Rechthoekige toelichting 3"/>
          <p:cNvSpPr/>
          <p:nvPr/>
        </p:nvSpPr>
        <p:spPr>
          <a:xfrm>
            <a:off x="323528" y="2132856"/>
            <a:ext cx="3672408" cy="2880320"/>
          </a:xfrm>
          <a:prstGeom prst="wedgeRectCallout">
            <a:avLst>
              <a:gd name="adj1" fmla="val 61690"/>
              <a:gd name="adj2" fmla="val -145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Een staatsportret van Lodewijk XIV: let ook op de kleding = uitbundig en zeer kostbaar. </a:t>
            </a:r>
          </a:p>
          <a:p>
            <a:pPr algn="ctr"/>
            <a:r>
              <a:rPr lang="nl-NL" dirty="0" smtClean="0"/>
              <a:t>De pose: trots, arrogant</a:t>
            </a:r>
          </a:p>
          <a:p>
            <a:pPr algn="ctr"/>
            <a:endParaRPr lang="nl-NL"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31746" name="Picture 2" descr="https://hofcultuurdt.files.wordpress.com/2013/05/lodewijk-xiv-trekt_bij-het-tolhuis-bij-lobith-de-rijn-over-12-juni-1672.jpg"/>
          <p:cNvPicPr>
            <a:picLocks noChangeAspect="1" noChangeArrowheads="1"/>
          </p:cNvPicPr>
          <p:nvPr/>
        </p:nvPicPr>
        <p:blipFill>
          <a:blip r:embed="rId2" cstate="print"/>
          <a:srcRect/>
          <a:stretch>
            <a:fillRect/>
          </a:stretch>
        </p:blipFill>
        <p:spPr bwMode="auto">
          <a:xfrm>
            <a:off x="827584" y="188640"/>
            <a:ext cx="7620000" cy="4876800"/>
          </a:xfrm>
          <a:prstGeom prst="rect">
            <a:avLst/>
          </a:prstGeom>
          <a:noFill/>
        </p:spPr>
      </p:pic>
      <p:sp>
        <p:nvSpPr>
          <p:cNvPr id="4" name="Rechthoekige toelichting 3"/>
          <p:cNvSpPr/>
          <p:nvPr/>
        </p:nvSpPr>
        <p:spPr>
          <a:xfrm>
            <a:off x="1691680" y="5445224"/>
            <a:ext cx="6048672" cy="936104"/>
          </a:xfrm>
          <a:prstGeom prst="wedgeRectCallout">
            <a:avLst>
              <a:gd name="adj1" fmla="val -15391"/>
              <a:gd name="adj2" fmla="val -1496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Lodewijk XIV op het slagveld…. Welke persoon zal Lodewijk zijn? </a:t>
            </a:r>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nl-NL" dirty="0" smtClean="0"/>
              <a:t>Een vergelijking tussen de burgerlijke cultuur en de hofcultuur</a:t>
            </a:r>
            <a:endParaRPr lang="nl-NL" dirty="0"/>
          </a:p>
        </p:txBody>
      </p:sp>
      <p:sp>
        <p:nvSpPr>
          <p:cNvPr id="5" name="Tijdelijke aanduiding voor tekst 4"/>
          <p:cNvSpPr>
            <a:spLocks noGrp="1"/>
          </p:cNvSpPr>
          <p:nvPr>
            <p:ph type="body" idx="1"/>
          </p:nvPr>
        </p:nvSpPr>
        <p:spPr/>
        <p:txBody>
          <a:bodyPr/>
          <a:lstStyle/>
          <a:p>
            <a:r>
              <a:rPr lang="nl-NL" dirty="0" smtClean="0"/>
              <a:t>17</a:t>
            </a:r>
            <a:r>
              <a:rPr lang="nl-NL" baseline="30000" dirty="0" smtClean="0"/>
              <a:t>e</a:t>
            </a:r>
            <a:r>
              <a:rPr lang="nl-NL" dirty="0" smtClean="0"/>
              <a:t> eeuw: burgerlijke cultuur</a:t>
            </a:r>
            <a:endParaRPr lang="nl-NL" dirty="0"/>
          </a:p>
        </p:txBody>
      </p:sp>
      <p:sp>
        <p:nvSpPr>
          <p:cNvPr id="6" name="Tijdelijke aanduiding voor inhoud 5"/>
          <p:cNvSpPr>
            <a:spLocks noGrp="1"/>
          </p:cNvSpPr>
          <p:nvPr>
            <p:ph sz="half" idx="2"/>
          </p:nvPr>
        </p:nvSpPr>
        <p:spPr>
          <a:xfrm>
            <a:off x="251520" y="2174875"/>
            <a:ext cx="4245868" cy="3951288"/>
          </a:xfrm>
        </p:spPr>
        <p:txBody>
          <a:bodyPr>
            <a:normAutofit fontScale="70000" lnSpcReduction="20000"/>
          </a:bodyPr>
          <a:lstStyle/>
          <a:p>
            <a:r>
              <a:rPr lang="nl-NL" dirty="0" smtClean="0"/>
              <a:t>De Nederlandse </a:t>
            </a:r>
            <a:r>
              <a:rPr lang="nl-NL" dirty="0" smtClean="0"/>
              <a:t>Republiek</a:t>
            </a:r>
          </a:p>
          <a:p>
            <a:r>
              <a:rPr lang="nl-NL" dirty="0" smtClean="0"/>
              <a:t>Standensamenleving? Niet echt = burgers (regenten) maakten de dienst uit, weinig adel</a:t>
            </a:r>
          </a:p>
          <a:p>
            <a:r>
              <a:rPr lang="nl-NL" dirty="0" smtClean="0"/>
              <a:t>Protestants (hier komt de sobere kledingstijl e.d. vanaf)</a:t>
            </a:r>
          </a:p>
          <a:p>
            <a:r>
              <a:rPr lang="nl-NL" dirty="0" smtClean="0"/>
              <a:t>(relatieve) godsdienstvrijheid</a:t>
            </a:r>
            <a:endParaRPr lang="nl-NL" dirty="0" smtClean="0"/>
          </a:p>
          <a:p>
            <a:r>
              <a:rPr lang="nl-NL" dirty="0" smtClean="0"/>
              <a:t>Burgers </a:t>
            </a:r>
            <a:r>
              <a:rPr lang="nl-NL" dirty="0" smtClean="0"/>
              <a:t>maakten de dienst </a:t>
            </a:r>
            <a:r>
              <a:rPr lang="nl-NL" dirty="0" smtClean="0"/>
              <a:t>uit in politiek en economie.</a:t>
            </a:r>
          </a:p>
          <a:p>
            <a:r>
              <a:rPr lang="nl-NL" dirty="0" smtClean="0"/>
              <a:t>Politiek: vriendjespolitiek, overleggen en praten</a:t>
            </a:r>
          </a:p>
          <a:p>
            <a:r>
              <a:rPr lang="nl-NL" dirty="0" smtClean="0"/>
              <a:t>Schilderskunst</a:t>
            </a:r>
            <a:r>
              <a:rPr lang="nl-NL" dirty="0" smtClean="0"/>
              <a:t>: landschappen, stadsgezichten, regenten(families), stillevens, en ook religieuze schilderijen</a:t>
            </a:r>
          </a:p>
          <a:p>
            <a:r>
              <a:rPr lang="nl-NL" dirty="0" smtClean="0"/>
              <a:t>Bouwkunst: stadhuis</a:t>
            </a:r>
            <a:endParaRPr lang="nl-NL" dirty="0"/>
          </a:p>
        </p:txBody>
      </p:sp>
      <p:sp>
        <p:nvSpPr>
          <p:cNvPr id="7" name="Tijdelijke aanduiding voor tekst 6"/>
          <p:cNvSpPr>
            <a:spLocks noGrp="1"/>
          </p:cNvSpPr>
          <p:nvPr>
            <p:ph type="body" sz="quarter" idx="3"/>
          </p:nvPr>
        </p:nvSpPr>
        <p:spPr/>
        <p:txBody>
          <a:bodyPr/>
          <a:lstStyle/>
          <a:p>
            <a:r>
              <a:rPr lang="nl-NL" dirty="0" smtClean="0"/>
              <a:t>17</a:t>
            </a:r>
            <a:r>
              <a:rPr lang="nl-NL" baseline="30000" dirty="0" smtClean="0"/>
              <a:t>e</a:t>
            </a:r>
            <a:r>
              <a:rPr lang="nl-NL" dirty="0" smtClean="0"/>
              <a:t> eeuw: hofcultuur</a:t>
            </a:r>
            <a:endParaRPr lang="nl-NL" dirty="0"/>
          </a:p>
        </p:txBody>
      </p:sp>
      <p:sp>
        <p:nvSpPr>
          <p:cNvPr id="8" name="Tijdelijke aanduiding voor inhoud 7"/>
          <p:cNvSpPr>
            <a:spLocks noGrp="1"/>
          </p:cNvSpPr>
          <p:nvPr>
            <p:ph sz="quarter" idx="4"/>
          </p:nvPr>
        </p:nvSpPr>
        <p:spPr/>
        <p:txBody>
          <a:bodyPr>
            <a:normAutofit fontScale="70000" lnSpcReduction="20000"/>
          </a:bodyPr>
          <a:lstStyle/>
          <a:p>
            <a:r>
              <a:rPr lang="nl-NL" dirty="0" smtClean="0"/>
              <a:t>Frankrijk</a:t>
            </a:r>
          </a:p>
          <a:p>
            <a:r>
              <a:rPr lang="nl-NL" dirty="0" smtClean="0"/>
              <a:t>Standensamenleving? Ja, de twee standen hadden privileges en het voor het zeggen, de derde stand had niets te zeggen. </a:t>
            </a:r>
          </a:p>
          <a:p>
            <a:r>
              <a:rPr lang="nl-NL" dirty="0" smtClean="0"/>
              <a:t>Katholiek (hier komt de uitbundige kledingstijl e.d. vanaf)</a:t>
            </a:r>
          </a:p>
          <a:p>
            <a:r>
              <a:rPr lang="nl-NL" dirty="0" smtClean="0"/>
              <a:t>Geen godsdienstvrijheid</a:t>
            </a:r>
          </a:p>
          <a:p>
            <a:r>
              <a:rPr lang="nl-NL" dirty="0" smtClean="0"/>
              <a:t>De vorst </a:t>
            </a:r>
            <a:r>
              <a:rPr lang="nl-NL" dirty="0" smtClean="0"/>
              <a:t>(en adel) maakte de dienst </a:t>
            </a:r>
            <a:r>
              <a:rPr lang="nl-NL" dirty="0" smtClean="0"/>
              <a:t>uit in politiek en economie.</a:t>
            </a:r>
          </a:p>
          <a:p>
            <a:r>
              <a:rPr lang="nl-NL" dirty="0" smtClean="0"/>
              <a:t>Politiek: absolute macht </a:t>
            </a:r>
          </a:p>
          <a:p>
            <a:r>
              <a:rPr lang="nl-NL" dirty="0" smtClean="0"/>
              <a:t>Schilderskunst: uitbundig en Koning en adel centrale rol. </a:t>
            </a:r>
          </a:p>
          <a:p>
            <a:r>
              <a:rPr lang="nl-NL" dirty="0" smtClean="0"/>
              <a:t>Bouwkunst: Paleis van </a:t>
            </a:r>
            <a:r>
              <a:rPr lang="nl-NL" dirty="0" err="1" smtClean="0"/>
              <a:t>Versailles</a:t>
            </a:r>
            <a:r>
              <a:rPr lang="nl-NL" dirty="0" smtClean="0"/>
              <a:t> (politieke en culturele centrum)</a:t>
            </a:r>
          </a:p>
          <a:p>
            <a:endParaRPr lang="nl-NL" dirty="0"/>
          </a:p>
        </p:txBody>
      </p:sp>
      <p:sp>
        <p:nvSpPr>
          <p:cNvPr id="9" name="Rechthoekige toelichting 8"/>
          <p:cNvSpPr/>
          <p:nvPr/>
        </p:nvSpPr>
        <p:spPr>
          <a:xfrm>
            <a:off x="467544" y="5733256"/>
            <a:ext cx="7416824" cy="864096"/>
          </a:xfrm>
          <a:prstGeom prst="wedgeRectCallout">
            <a:avLst>
              <a:gd name="adj1" fmla="val -4454"/>
              <a:gd name="adj2" fmla="val -768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Nog steeds merk je aan de Nederlandse cultuur dat deze een burgerlijk karakter heeft…. Wat kun je vertellen van de huidige Nederlandse cultuur in relatie tot de 17</a:t>
            </a:r>
            <a:r>
              <a:rPr lang="nl-NL" baseline="30000" dirty="0" smtClean="0"/>
              <a:t>e</a:t>
            </a:r>
            <a:r>
              <a:rPr lang="nl-NL" dirty="0" smtClean="0"/>
              <a:t> </a:t>
            </a:r>
            <a:r>
              <a:rPr lang="nl-NL" dirty="0" err="1" smtClean="0"/>
              <a:t>eeuwse</a:t>
            </a:r>
            <a:r>
              <a:rPr lang="nl-NL" dirty="0" smtClean="0"/>
              <a:t> burgerlijke cultuur? </a:t>
            </a:r>
            <a:endParaRPr lang="nl-NL" dirty="0"/>
          </a:p>
        </p:txBody>
      </p:sp>
    </p:spTree>
    <p:extLst>
      <p:ext uri="{BB962C8B-B14F-4D97-AF65-F5344CB8AC3E}">
        <p14:creationId xmlns:p14="http://schemas.microsoft.com/office/powerpoint/2010/main" xmlns="" val="2289995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188640"/>
            <a:ext cx="8229600" cy="1143000"/>
          </a:xfrm>
        </p:spPr>
        <p:txBody>
          <a:bodyPr>
            <a:normAutofit fontScale="90000"/>
          </a:bodyPr>
          <a:lstStyle/>
          <a:p>
            <a:pPr algn="l"/>
            <a:r>
              <a:rPr lang="nl-NL" sz="4000" b="1" dirty="0" smtClean="0"/>
              <a:t>De Nederlandse Republiek maakt in de 17</a:t>
            </a:r>
            <a:r>
              <a:rPr lang="nl-NL" sz="4000" b="1" baseline="30000" dirty="0" smtClean="0"/>
              <a:t>e</a:t>
            </a:r>
            <a:r>
              <a:rPr lang="nl-NL" sz="4000" b="1" dirty="0" smtClean="0"/>
              <a:t> eeuw een </a:t>
            </a:r>
            <a:r>
              <a:rPr lang="nl-NL" sz="4000" b="1" dirty="0" smtClean="0">
                <a:solidFill>
                  <a:srgbClr val="FF0000"/>
                </a:solidFill>
              </a:rPr>
              <a:t>Gouden </a:t>
            </a:r>
            <a:r>
              <a:rPr lang="nl-NL" sz="4000" b="1" dirty="0" smtClean="0">
                <a:solidFill>
                  <a:srgbClr val="FF0000"/>
                </a:solidFill>
              </a:rPr>
              <a:t>E</a:t>
            </a:r>
            <a:r>
              <a:rPr lang="nl-NL" sz="4000" b="1" dirty="0" smtClean="0">
                <a:solidFill>
                  <a:srgbClr val="FF0000"/>
                </a:solidFill>
              </a:rPr>
              <a:t>euw</a:t>
            </a:r>
            <a:r>
              <a:rPr lang="nl-NL" sz="4000" b="1" dirty="0" smtClean="0">
                <a:solidFill>
                  <a:srgbClr val="FF0000"/>
                </a:solidFill>
              </a:rPr>
              <a:t> </a:t>
            </a:r>
            <a:r>
              <a:rPr lang="nl-NL" sz="4000" b="1" dirty="0" smtClean="0"/>
              <a:t>door. </a:t>
            </a:r>
            <a:endParaRPr lang="nl-NL" sz="4000" b="1" dirty="0"/>
          </a:p>
        </p:txBody>
      </p:sp>
      <p:sp>
        <p:nvSpPr>
          <p:cNvPr id="3" name="Tijdelijke aanduiding voor inhoud 2"/>
          <p:cNvSpPr>
            <a:spLocks noGrp="1"/>
          </p:cNvSpPr>
          <p:nvPr>
            <p:ph sz="half" idx="1"/>
          </p:nvPr>
        </p:nvSpPr>
        <p:spPr>
          <a:xfrm>
            <a:off x="179512" y="1772816"/>
            <a:ext cx="4038600" cy="4853136"/>
          </a:xfrm>
        </p:spPr>
        <p:txBody>
          <a:bodyPr>
            <a:normAutofit fontScale="77500" lnSpcReduction="20000"/>
          </a:bodyPr>
          <a:lstStyle/>
          <a:p>
            <a:pPr>
              <a:buNone/>
            </a:pPr>
            <a:r>
              <a:rPr lang="nl-NL" b="1" u="sng" dirty="0" smtClean="0">
                <a:solidFill>
                  <a:srgbClr val="FF0000"/>
                </a:solidFill>
              </a:rPr>
              <a:t>SCHILDERSKUNST</a:t>
            </a:r>
          </a:p>
          <a:p>
            <a:pPr>
              <a:buNone/>
            </a:pPr>
            <a:endParaRPr lang="nl-NL" u="sng" dirty="0" smtClean="0"/>
          </a:p>
          <a:p>
            <a:pPr>
              <a:buNone/>
            </a:pPr>
            <a:r>
              <a:rPr lang="nl-NL" u="sng" dirty="0" smtClean="0"/>
              <a:t>Rembrandt </a:t>
            </a:r>
            <a:r>
              <a:rPr lang="nl-NL" u="sng" dirty="0" smtClean="0"/>
              <a:t>van Rijn</a:t>
            </a:r>
          </a:p>
          <a:p>
            <a:pPr>
              <a:buNone/>
            </a:pPr>
            <a:r>
              <a:rPr lang="nl-NL" u="sng" dirty="0" smtClean="0"/>
              <a:t>Johannes Vermeer</a:t>
            </a:r>
          </a:p>
          <a:p>
            <a:pPr>
              <a:buNone/>
            </a:pPr>
            <a:r>
              <a:rPr lang="nl-NL" u="sng" dirty="0" smtClean="0"/>
              <a:t>Jan Steen</a:t>
            </a:r>
          </a:p>
          <a:p>
            <a:pPr>
              <a:buNone/>
            </a:pPr>
            <a:r>
              <a:rPr lang="nl-NL" u="sng" dirty="0" smtClean="0"/>
              <a:t>Frans Hals</a:t>
            </a:r>
          </a:p>
          <a:p>
            <a:pPr>
              <a:buNone/>
            </a:pPr>
            <a:r>
              <a:rPr lang="nl-NL" dirty="0" smtClean="0"/>
              <a:t>	</a:t>
            </a:r>
            <a:r>
              <a:rPr lang="nl-NL" b="1" dirty="0" smtClean="0"/>
              <a:t>Onderwerpen</a:t>
            </a:r>
            <a:r>
              <a:rPr lang="nl-NL" dirty="0" smtClean="0"/>
              <a:t>: </a:t>
            </a:r>
            <a:r>
              <a:rPr lang="nl-NL" i="1" dirty="0" smtClean="0"/>
              <a:t>landschappen, </a:t>
            </a:r>
          </a:p>
          <a:p>
            <a:pPr>
              <a:buNone/>
            </a:pPr>
            <a:r>
              <a:rPr lang="nl-NL" i="1" dirty="0"/>
              <a:t>	</a:t>
            </a:r>
            <a:r>
              <a:rPr lang="nl-NL" i="1" dirty="0" smtClean="0"/>
              <a:t>stads- dorps en </a:t>
            </a:r>
            <a:r>
              <a:rPr lang="nl-NL" i="1" dirty="0" err="1" smtClean="0"/>
              <a:t>zee-gezichten</a:t>
            </a:r>
            <a:r>
              <a:rPr lang="nl-NL" i="1" dirty="0" smtClean="0"/>
              <a:t>, voorwerpen, (</a:t>
            </a:r>
            <a:r>
              <a:rPr lang="nl-NL" i="1" dirty="0" err="1" smtClean="0"/>
              <a:t>groeps</a:t>
            </a:r>
            <a:r>
              <a:rPr lang="nl-NL" i="1" dirty="0" smtClean="0"/>
              <a:t>)portretten, huiselijke tafereeltjes </a:t>
            </a:r>
          </a:p>
          <a:p>
            <a:pPr>
              <a:buNone/>
            </a:pPr>
            <a:r>
              <a:rPr lang="nl-NL" i="1" dirty="0" smtClean="0"/>
              <a:t>	</a:t>
            </a:r>
            <a:r>
              <a:rPr lang="nl-NL" b="1" dirty="0" smtClean="0"/>
              <a:t>Opdrachtgevers</a:t>
            </a:r>
            <a:r>
              <a:rPr lang="nl-NL" dirty="0" smtClean="0"/>
              <a:t>: </a:t>
            </a:r>
            <a:r>
              <a:rPr lang="nl-NL" i="1" dirty="0" smtClean="0"/>
              <a:t>kooplieden, regenten en andere welgestelde personen / groepen. </a:t>
            </a:r>
          </a:p>
          <a:p>
            <a:pPr>
              <a:buNone/>
            </a:pPr>
            <a:endParaRPr lang="nl-NL" dirty="0" smtClean="0"/>
          </a:p>
        </p:txBody>
      </p:sp>
      <p:sp>
        <p:nvSpPr>
          <p:cNvPr id="5" name="Tijdelijke aanduiding voor inhoud 4"/>
          <p:cNvSpPr>
            <a:spLocks noGrp="1"/>
          </p:cNvSpPr>
          <p:nvPr>
            <p:ph sz="half" idx="2"/>
          </p:nvPr>
        </p:nvSpPr>
        <p:spPr/>
        <p:txBody>
          <a:bodyPr>
            <a:normAutofit fontScale="77500" lnSpcReduction="20000"/>
          </a:bodyPr>
          <a:lstStyle/>
          <a:p>
            <a:endParaRPr lang="nl-NL"/>
          </a:p>
        </p:txBody>
      </p:sp>
      <p:pic>
        <p:nvPicPr>
          <p:cNvPr id="4" name="Picture 2" descr="http://www.zeenz.nl/images/uploads/Rijk.jpg"/>
          <p:cNvPicPr>
            <a:picLocks noChangeAspect="1" noChangeArrowheads="1"/>
          </p:cNvPicPr>
          <p:nvPr/>
        </p:nvPicPr>
        <p:blipFill>
          <a:blip r:embed="rId2" cstate="print"/>
          <a:srcRect/>
          <a:stretch>
            <a:fillRect/>
          </a:stretch>
        </p:blipFill>
        <p:spPr bwMode="auto">
          <a:xfrm>
            <a:off x="4499992" y="1628800"/>
            <a:ext cx="4034501" cy="4869160"/>
          </a:xfrm>
          <a:prstGeom prst="rect">
            <a:avLst/>
          </a:prstGeom>
          <a:noFill/>
        </p:spPr>
      </p:pic>
      <p:sp>
        <p:nvSpPr>
          <p:cNvPr id="8" name="Stroomdiagram: Ponsband 7"/>
          <p:cNvSpPr/>
          <p:nvPr/>
        </p:nvSpPr>
        <p:spPr>
          <a:xfrm rot="21081536">
            <a:off x="556318" y="1873428"/>
            <a:ext cx="8342926" cy="3888432"/>
          </a:xfrm>
          <a:prstGeom prst="flowChartPunchedTap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smtClean="0">
                <a:solidFill>
                  <a:schemeClr val="tx1"/>
                </a:solidFill>
              </a:rPr>
              <a:t>Een </a:t>
            </a:r>
            <a:r>
              <a:rPr lang="nl-NL" dirty="0" smtClean="0">
                <a:solidFill>
                  <a:srgbClr val="FF0000"/>
                </a:solidFill>
              </a:rPr>
              <a:t>Gouden Eeuw </a:t>
            </a:r>
            <a:r>
              <a:rPr lang="nl-NL" dirty="0" smtClean="0">
                <a:solidFill>
                  <a:schemeClr val="tx1"/>
                </a:solidFill>
              </a:rPr>
              <a:t>wil zeggen dat er een lange periode (omstreeks een eeuw) bloei en vooruitgang is op alle gebieden in de maatschappij: </a:t>
            </a:r>
          </a:p>
          <a:p>
            <a:pPr>
              <a:buFont typeface="Arial" pitchFamily="34" charset="0"/>
              <a:buChar char="•"/>
            </a:pPr>
            <a:r>
              <a:rPr lang="nl-NL" dirty="0" smtClean="0">
                <a:solidFill>
                  <a:schemeClr val="tx1"/>
                </a:solidFill>
              </a:rPr>
              <a:t>Economie zorgt voor veel welvaart</a:t>
            </a:r>
          </a:p>
          <a:p>
            <a:pPr>
              <a:buFont typeface="Arial" pitchFamily="34" charset="0"/>
              <a:buChar char="•"/>
            </a:pPr>
            <a:r>
              <a:rPr lang="nl-NL" dirty="0" smtClean="0">
                <a:solidFill>
                  <a:schemeClr val="tx1"/>
                </a:solidFill>
              </a:rPr>
              <a:t>Kunst zorg voor veel productie van kunstwerken (schilderskunst, dichtkunst, bouwkunst)</a:t>
            </a:r>
          </a:p>
          <a:p>
            <a:pPr>
              <a:buFont typeface="Arial" pitchFamily="34" charset="0"/>
              <a:buChar char="•"/>
            </a:pPr>
            <a:r>
              <a:rPr lang="nl-NL" dirty="0" smtClean="0">
                <a:solidFill>
                  <a:schemeClr val="tx1"/>
                </a:solidFill>
              </a:rPr>
              <a:t>Wetenschap zorgt voor veel ontdekkingen en uitvindingen</a:t>
            </a:r>
            <a:endParaRPr lang="nl-NL"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Rembrandt van Rijn</a:t>
            </a:r>
            <a:endParaRPr lang="nl-NL" dirty="0"/>
          </a:p>
        </p:txBody>
      </p:sp>
      <p:pic>
        <p:nvPicPr>
          <p:cNvPr id="1026" name="Picture 2" descr="http://homepages.cwi.nl/~paulv/images/belshazzar.jpg">
            <a:hlinkClick r:id="rId2"/>
          </p:cNvPr>
          <p:cNvPicPr>
            <a:picLocks noChangeAspect="1" noChangeArrowheads="1"/>
          </p:cNvPicPr>
          <p:nvPr/>
        </p:nvPicPr>
        <p:blipFill>
          <a:blip r:embed="rId3" cstate="print"/>
          <a:srcRect/>
          <a:stretch>
            <a:fillRect/>
          </a:stretch>
        </p:blipFill>
        <p:spPr bwMode="auto">
          <a:xfrm>
            <a:off x="-180528" y="-171400"/>
            <a:ext cx="9877425" cy="7810500"/>
          </a:xfrm>
          <a:prstGeom prst="rect">
            <a:avLst/>
          </a:prstGeom>
          <a:noFill/>
        </p:spPr>
      </p:pic>
      <p:sp>
        <p:nvSpPr>
          <p:cNvPr id="5" name="Afgeronde rechthoek 4"/>
          <p:cNvSpPr/>
          <p:nvPr/>
        </p:nvSpPr>
        <p:spPr>
          <a:xfrm>
            <a:off x="395536" y="0"/>
            <a:ext cx="2592288" cy="8367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Rembrandt van Rijn</a:t>
            </a:r>
            <a:endParaRPr lang="nl-NL"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4578" name="Picture 2" descr="http://upload.wikimedia.org/wikipedia/commons/b/b2/Rembrandt_Van_Rijn,_Die_Anatomiestunde_des_Dr._Nicolaes_Tulp.jpg">
            <a:hlinkClick r:id="rId2"/>
          </p:cNvPr>
          <p:cNvPicPr>
            <a:picLocks noChangeAspect="1" noChangeArrowheads="1"/>
          </p:cNvPicPr>
          <p:nvPr/>
        </p:nvPicPr>
        <p:blipFill>
          <a:blip r:embed="rId3" cstate="print"/>
          <a:srcRect/>
          <a:stretch>
            <a:fillRect/>
          </a:stretch>
        </p:blipFill>
        <p:spPr bwMode="auto">
          <a:xfrm>
            <a:off x="0" y="-742951"/>
            <a:ext cx="10144125" cy="7600951"/>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5602" name="Picture 2" descr="http://emptyeasel.com/wp-content/uploads/2007/02/rembrandt-self-portrait-1629.jpg">
            <a:hlinkClick r:id="rId2"/>
          </p:cNvPr>
          <p:cNvPicPr>
            <a:picLocks noChangeAspect="1" noChangeArrowheads="1"/>
          </p:cNvPicPr>
          <p:nvPr/>
        </p:nvPicPr>
        <p:blipFill>
          <a:blip r:embed="rId3" cstate="print"/>
          <a:srcRect/>
          <a:stretch>
            <a:fillRect/>
          </a:stretch>
        </p:blipFill>
        <p:spPr bwMode="auto">
          <a:xfrm>
            <a:off x="1259632" y="123240"/>
            <a:ext cx="6120680" cy="6732748"/>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6626" name="Picture 2" descr="http://upload.wikimedia.org/wikipedia/commons/5/5a/Johannes_Vermeer_-_De_melkmeid.jpg"/>
          <p:cNvPicPr>
            <a:picLocks noChangeAspect="1" noChangeArrowheads="1"/>
          </p:cNvPicPr>
          <p:nvPr/>
        </p:nvPicPr>
        <p:blipFill>
          <a:blip r:embed="rId2" cstate="print"/>
          <a:srcRect/>
          <a:stretch>
            <a:fillRect/>
          </a:stretch>
        </p:blipFill>
        <p:spPr bwMode="auto">
          <a:xfrm>
            <a:off x="2699792" y="6088"/>
            <a:ext cx="6120680" cy="6851912"/>
          </a:xfrm>
          <a:prstGeom prst="rect">
            <a:avLst/>
          </a:prstGeom>
          <a:noFill/>
        </p:spPr>
      </p:pic>
      <p:sp>
        <p:nvSpPr>
          <p:cNvPr id="5" name="Afgeronde rechthoek 4"/>
          <p:cNvSpPr/>
          <p:nvPr/>
        </p:nvSpPr>
        <p:spPr>
          <a:xfrm>
            <a:off x="107504" y="692696"/>
            <a:ext cx="2664296" cy="15624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Johannes Vermeer</a:t>
            </a:r>
            <a:endParaRPr lang="nl-NL" dirty="0"/>
          </a:p>
        </p:txBody>
      </p:sp>
      <p:pic>
        <p:nvPicPr>
          <p:cNvPr id="4098" name="Picture 2" descr="http://vermeer0708.files.wordpress.com/2011/05/balance3.jpeg"/>
          <p:cNvPicPr>
            <a:picLocks noChangeAspect="1" noChangeArrowheads="1"/>
          </p:cNvPicPr>
          <p:nvPr/>
        </p:nvPicPr>
        <p:blipFill>
          <a:blip r:embed="rId3" cstate="print"/>
          <a:srcRect/>
          <a:stretch>
            <a:fillRect/>
          </a:stretch>
        </p:blipFill>
        <p:spPr bwMode="auto">
          <a:xfrm>
            <a:off x="2843808" y="240187"/>
            <a:ext cx="5832648" cy="6617813"/>
          </a:xfrm>
          <a:prstGeom prst="rect">
            <a:avLst/>
          </a:prstGeom>
          <a:noFill/>
        </p:spPr>
      </p:pic>
      <p:pic>
        <p:nvPicPr>
          <p:cNvPr id="4100" name="Picture 4" descr="http://www.ibiblio.org/wm/paint/auth/vermeer/i/concert.jpg"/>
          <p:cNvPicPr>
            <a:picLocks noChangeAspect="1" noChangeArrowheads="1"/>
          </p:cNvPicPr>
          <p:nvPr/>
        </p:nvPicPr>
        <p:blipFill>
          <a:blip r:embed="rId4" cstate="print"/>
          <a:srcRect/>
          <a:stretch>
            <a:fillRect/>
          </a:stretch>
        </p:blipFill>
        <p:spPr bwMode="auto">
          <a:xfrm>
            <a:off x="2699792" y="-36559"/>
            <a:ext cx="6120680" cy="6894560"/>
          </a:xfrm>
          <a:prstGeom prst="rect">
            <a:avLst/>
          </a:prstGeom>
          <a:noFill/>
        </p:spPr>
      </p:pic>
      <p:pic>
        <p:nvPicPr>
          <p:cNvPr id="4102" name="Picture 6" descr="http://www.essentialart.com/sw/Vermeer_The_Letter.jpg"/>
          <p:cNvPicPr>
            <a:picLocks noChangeAspect="1" noChangeArrowheads="1"/>
          </p:cNvPicPr>
          <p:nvPr/>
        </p:nvPicPr>
        <p:blipFill>
          <a:blip r:embed="rId5" cstate="print"/>
          <a:srcRect/>
          <a:stretch>
            <a:fillRect/>
          </a:stretch>
        </p:blipFill>
        <p:spPr bwMode="auto">
          <a:xfrm>
            <a:off x="2843808" y="-82530"/>
            <a:ext cx="5760640" cy="694053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ssolv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dissolve">
                                      <p:cBhvr>
                                        <p:cTn id="12" dur="500"/>
                                        <p:tgtEl>
                                          <p:spTgt spid="410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102"/>
                                        </p:tgtEl>
                                        <p:attrNameLst>
                                          <p:attrName>style.visibility</p:attrName>
                                        </p:attrNameLst>
                                      </p:cBhvr>
                                      <p:to>
                                        <p:strVal val="visible"/>
                                      </p:to>
                                    </p:set>
                                    <p:animEffect transition="in" filter="dissolve">
                                      <p:cBhvr>
                                        <p:cTn id="17"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7650" name="Picture 2" descr="Created around 1665 by a Dutch master Johannes Vermeer van Delft and currently on display in Mauritshuis museum in The Hague, Netherlands, this work of a Dutch master had been all but completely ignored during his lifetime and for many years after his death in 1675. Vermeers works are rare - only about 35 are attributed to him. They are prised for the skill with which he used the effects of light and color and for the poetic quality of his images. The Girl with a Pearl Earring was rediscovered in 1882 and is considered one of the greatest works of the Western art. It had been rightfully called Dutch Mona Lisa. Many believe that the girl in this painting is Vermeer's youngest daughter, Maria. Free fine art computer desktop wallpaper."/>
          <p:cNvPicPr>
            <a:picLocks noChangeAspect="1" noChangeArrowheads="1"/>
          </p:cNvPicPr>
          <p:nvPr/>
        </p:nvPicPr>
        <p:blipFill>
          <a:blip r:embed="rId2" cstate="print"/>
          <a:srcRect/>
          <a:stretch>
            <a:fillRect/>
          </a:stretch>
        </p:blipFill>
        <p:spPr bwMode="auto">
          <a:xfrm>
            <a:off x="0" y="-963488"/>
            <a:ext cx="12192000" cy="9144001"/>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8676" name="Picture 4" descr="http://histoforum.digischool.nl/luit/images/steen04.jpg"/>
          <p:cNvPicPr>
            <a:picLocks noChangeAspect="1" noChangeArrowheads="1"/>
          </p:cNvPicPr>
          <p:nvPr/>
        </p:nvPicPr>
        <p:blipFill>
          <a:blip r:embed="rId2" cstate="print"/>
          <a:srcRect/>
          <a:stretch>
            <a:fillRect/>
          </a:stretch>
        </p:blipFill>
        <p:spPr bwMode="auto">
          <a:xfrm>
            <a:off x="-180528" y="-1"/>
            <a:ext cx="9324528" cy="7511005"/>
          </a:xfrm>
          <a:prstGeom prst="rect">
            <a:avLst/>
          </a:prstGeom>
          <a:noFill/>
        </p:spPr>
      </p:pic>
      <p:sp>
        <p:nvSpPr>
          <p:cNvPr id="6" name="Afgeronde rechthoek 5"/>
          <p:cNvSpPr/>
          <p:nvPr/>
        </p:nvSpPr>
        <p:spPr>
          <a:xfrm>
            <a:off x="179512" y="260648"/>
            <a:ext cx="2016224" cy="986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Jan Steen</a:t>
            </a:r>
            <a:endParaRPr lang="nl-NL"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TotalTime>
  <Words>493</Words>
  <Application>Microsoft Office PowerPoint</Application>
  <PresentationFormat>Diavoorstelling (4:3)</PresentationFormat>
  <Paragraphs>78</Paragraphs>
  <Slides>18</Slides>
  <Notes>0</Notes>
  <HiddenSlides>0</HiddenSlides>
  <MMClips>0</MMClips>
  <ScaleCrop>false</ScaleCrop>
  <HeadingPairs>
    <vt:vector size="4" baseType="variant">
      <vt:variant>
        <vt:lpstr>Thema</vt:lpstr>
      </vt:variant>
      <vt:variant>
        <vt:i4>1</vt:i4>
      </vt:variant>
      <vt:variant>
        <vt:lpstr>Diatitels</vt:lpstr>
      </vt:variant>
      <vt:variant>
        <vt:i4>18</vt:i4>
      </vt:variant>
    </vt:vector>
  </HeadingPairs>
  <TitlesOfParts>
    <vt:vector size="19" baseType="lpstr">
      <vt:lpstr>Office-thema</vt:lpstr>
      <vt:lpstr>Paragraaf 7.2 Burgerlijke cultuur en hofcultuur</vt:lpstr>
      <vt:lpstr>Een vergelijking tussen de burgerlijke cultuur en de hofcultuur</vt:lpstr>
      <vt:lpstr>De Nederlandse Republiek maakt in de 17e eeuw een Gouden Eeuw door. </vt:lpstr>
      <vt:lpstr>Rembrandt van Rijn</vt:lpstr>
      <vt:lpstr>Dia 5</vt:lpstr>
      <vt:lpstr>Dia 6</vt:lpstr>
      <vt:lpstr>Dia 7</vt:lpstr>
      <vt:lpstr>Dia 8</vt:lpstr>
      <vt:lpstr>Dia 9</vt:lpstr>
      <vt:lpstr>Dia 10</vt:lpstr>
      <vt:lpstr>Dia 11</vt:lpstr>
      <vt:lpstr>Dia 12</vt:lpstr>
      <vt:lpstr>Gouden eeuw: literatuur</vt:lpstr>
      <vt:lpstr>Gouden eeuw: wetenschap </vt:lpstr>
      <vt:lpstr>Dia 15</vt:lpstr>
      <vt:lpstr>Franse Hofcultuur: een paar voorbeelden (koning en adel centraal)</vt:lpstr>
      <vt:lpstr>Dia 17</vt:lpstr>
      <vt:lpstr>Dia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Paragraaf 6.2 De Gouden Eeuw van Nederland</dc:title>
  <dc:creator>Kristel Biemans</dc:creator>
  <cp:lastModifiedBy>Gebruiker</cp:lastModifiedBy>
  <cp:revision>56</cp:revision>
  <dcterms:created xsi:type="dcterms:W3CDTF">2013-06-04T06:45:20Z</dcterms:created>
  <dcterms:modified xsi:type="dcterms:W3CDTF">2015-04-21T07:36:12Z</dcterms:modified>
</cp:coreProperties>
</file>