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60" r:id="rId7"/>
    <p:sldId id="259" r:id="rId8"/>
    <p:sldId id="263" r:id="rId9"/>
    <p:sldId id="265" r:id="rId10"/>
    <p:sldId id="264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326572" y="1581337"/>
            <a:ext cx="12749349" cy="1825096"/>
          </a:xfrm>
        </p:spPr>
        <p:txBody>
          <a:bodyPr>
            <a:normAutofit/>
          </a:bodyPr>
          <a:lstStyle/>
          <a:p>
            <a:pPr algn="ctr"/>
            <a:r>
              <a:rPr lang="nl-NL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Module 8: verpleegtechnisch handelen 1</a:t>
            </a:r>
            <a:endParaRPr lang="nl-NL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016033" y="4393355"/>
            <a:ext cx="8064137" cy="685800"/>
          </a:xfrm>
        </p:spPr>
        <p:txBody>
          <a:bodyPr>
            <a:normAutofit/>
          </a:bodyPr>
          <a:lstStyle/>
          <a:p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Lesweek 1: vitale functies </a:t>
            </a: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7681" y="431073"/>
            <a:ext cx="2889652" cy="104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07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Temperatuur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359527"/>
              </p:ext>
            </p:extLst>
          </p:nvPr>
        </p:nvGraphicFramePr>
        <p:xfrm>
          <a:off x="685800" y="2193925"/>
          <a:ext cx="10820400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3113">
                  <a:extLst>
                    <a:ext uri="{9D8B030D-6E8A-4147-A177-3AD203B41FA5}">
                      <a16:colId xmlns:a16="http://schemas.microsoft.com/office/drawing/2014/main" val="1790443884"/>
                    </a:ext>
                  </a:extLst>
                </a:gridCol>
                <a:gridCol w="5187287">
                  <a:extLst>
                    <a:ext uri="{9D8B030D-6E8A-4147-A177-3AD203B41FA5}">
                      <a16:colId xmlns:a16="http://schemas.microsoft.com/office/drawing/2014/main" val="37841273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Temperatuur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Benaming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247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35 graden </a:t>
                      </a:r>
                      <a:r>
                        <a:rPr lang="nl-NL" sz="2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celsius</a:t>
                      </a:r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Hypothermie</a:t>
                      </a:r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1010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35,1</a:t>
                      </a:r>
                      <a:r>
                        <a:rPr lang="nl-NL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36,5 </a:t>
                      </a:r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graden </a:t>
                      </a:r>
                      <a:r>
                        <a:rPr lang="nl-NL" sz="2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celsius</a:t>
                      </a:r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Ondertemperatuur</a:t>
                      </a:r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279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Tussen </a:t>
                      </a:r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36,5 </a:t>
                      </a:r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37,5 graden</a:t>
                      </a:r>
                      <a:r>
                        <a:rPr lang="nl-NL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2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celsius</a:t>
                      </a:r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Normale</a:t>
                      </a:r>
                      <a:r>
                        <a:rPr lang="nl-NL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temperatuur</a:t>
                      </a:r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3318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Tussen</a:t>
                      </a:r>
                      <a:r>
                        <a:rPr lang="nl-NL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37,6 en 38</a:t>
                      </a:r>
                      <a:r>
                        <a:rPr lang="nl-NL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graden </a:t>
                      </a:r>
                      <a:r>
                        <a:rPr lang="nl-NL" sz="2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celsius</a:t>
                      </a:r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Verhoging</a:t>
                      </a:r>
                      <a:r>
                        <a:rPr lang="nl-NL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</a:t>
                      </a:r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Subfebriel</a:t>
                      </a:r>
                      <a:r>
                        <a:rPr lang="nl-NL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884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Tussen 38 </a:t>
                      </a:r>
                      <a:r>
                        <a:rPr lang="nl-NL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41 graden </a:t>
                      </a:r>
                      <a:r>
                        <a:rPr lang="nl-NL" sz="2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celsius</a:t>
                      </a:r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Koorts = febriel</a:t>
                      </a:r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613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</a:t>
                      </a:r>
                      <a:r>
                        <a:rPr lang="nl-NL" sz="2400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24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 </a:t>
                      </a:r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graden </a:t>
                      </a:r>
                      <a:r>
                        <a:rPr lang="nl-NL" sz="2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celsius</a:t>
                      </a:r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Hyperthermie </a:t>
                      </a:r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61237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329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Verzorging koorts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2155050"/>
              </p:ext>
            </p:extLst>
          </p:nvPr>
        </p:nvGraphicFramePr>
        <p:xfrm>
          <a:off x="685799" y="1811788"/>
          <a:ext cx="10928445" cy="4943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2563">
                  <a:extLst>
                    <a:ext uri="{9D8B030D-6E8A-4147-A177-3AD203B41FA5}">
                      <a16:colId xmlns:a16="http://schemas.microsoft.com/office/drawing/2014/main" val="1578179483"/>
                    </a:ext>
                  </a:extLst>
                </a:gridCol>
                <a:gridCol w="7485882">
                  <a:extLst>
                    <a:ext uri="{9D8B030D-6E8A-4147-A177-3AD203B41FA5}">
                      <a16:colId xmlns:a16="http://schemas.microsoft.com/office/drawing/2014/main" val="4279242392"/>
                    </a:ext>
                  </a:extLst>
                </a:gridCol>
              </a:tblGrid>
              <a:tr h="399227">
                <a:tc>
                  <a:txBody>
                    <a:bodyPr/>
                    <a:lstStyle/>
                    <a:p>
                      <a:r>
                        <a:rPr lang="nl-NL" dirty="0" smtClean="0"/>
                        <a:t>Aandachtspunt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Uitleg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161138"/>
                  </a:ext>
                </a:extLst>
              </a:tr>
              <a:tr h="984396"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Bedrust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Lichaam heeft rust</a:t>
                      </a:r>
                      <a:r>
                        <a:rPr lang="nl-NL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nodig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Activiteit zorgt alleen maar voor nog meer verhoging van de temperatuur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042465"/>
                  </a:ext>
                </a:extLst>
              </a:tr>
              <a:tr h="984396"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Omgevingstemperatuur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Zorgvrager</a:t>
                      </a:r>
                      <a:r>
                        <a:rPr lang="nl-NL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heeft het koud -&gt; warmte aanbieden (deken, kruik)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Zorgvrager heeft het warm -&gt; warmte weghalen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Kamertemperatuur tussen 16 en 18 graden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310594"/>
                  </a:ext>
                </a:extLst>
              </a:tr>
              <a:tr h="399227"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Licht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Overgevoelig voor licht</a:t>
                      </a:r>
                      <a:r>
                        <a:rPr lang="nl-NL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aan de ogen, geen ruimte met fel (zon)licht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229517"/>
                  </a:ext>
                </a:extLst>
              </a:tr>
              <a:tr h="689077"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Vocht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Veel vochtverlies</a:t>
                      </a:r>
                      <a:r>
                        <a:rPr lang="nl-NL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door transpiratie, met als risico uitdroging. Vochtinname is zeer essentieel. (</a:t>
                      </a:r>
                      <a:r>
                        <a:rPr lang="nl-NL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Boullion</a:t>
                      </a:r>
                      <a:r>
                        <a:rPr lang="nl-NL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sap)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06159"/>
                  </a:ext>
                </a:extLst>
              </a:tr>
              <a:tr h="689077"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Voeding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Lichaam heeft behoefte aan energie.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Kleine</a:t>
                      </a:r>
                      <a:r>
                        <a:rPr lang="nl-NL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porties eiwit- en koolhydraatrijk voedsel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6676983"/>
                  </a:ext>
                </a:extLst>
              </a:tr>
              <a:tr h="399227">
                <a:tc>
                  <a:txBody>
                    <a:bodyPr/>
                    <a:lstStyle/>
                    <a:p>
                      <a:r>
                        <a:rPr lang="nl-NL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Hygïene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Zorg dat de zorgvrager altijd</a:t>
                      </a:r>
                      <a:r>
                        <a:rPr lang="nl-NL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droog ligt, met name bij transpiratie.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2704817"/>
                  </a:ext>
                </a:extLst>
              </a:tr>
              <a:tr h="399227"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Psychisch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Koorts kan verwardheid veroorzaken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4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337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95600" y="604012"/>
            <a:ext cx="8610600" cy="1293028"/>
          </a:xfrm>
        </p:spPr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Warmte of koude toedienen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97040"/>
            <a:ext cx="10820400" cy="4735772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Warmte toepassen</a:t>
            </a:r>
          </a:p>
          <a:p>
            <a:pPr lvl="1">
              <a:defRPr/>
            </a:pPr>
            <a:r>
              <a:rPr lang="nl-N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Temperatuur verhogen</a:t>
            </a:r>
          </a:p>
          <a:p>
            <a:pPr lvl="1">
              <a:defRPr/>
            </a:pPr>
            <a:r>
              <a:rPr lang="nl-N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Pijn verminderen (spieren ontspannen door warmte)</a:t>
            </a:r>
          </a:p>
          <a:p>
            <a:pPr lvl="1">
              <a:defRPr/>
            </a:pPr>
            <a:r>
              <a:rPr lang="nl-N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Gevoel van koude bestrijden</a:t>
            </a:r>
          </a:p>
          <a:p>
            <a:pPr lvl="1">
              <a:defRPr/>
            </a:pPr>
            <a:r>
              <a:rPr lang="nl-N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Zweetproductie bevorderen</a:t>
            </a:r>
          </a:p>
          <a:p>
            <a:pPr lvl="1">
              <a:defRPr/>
            </a:pPr>
            <a:r>
              <a:rPr lang="nl-N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Doorbloeding bevorderen door vasodilatatie</a:t>
            </a:r>
          </a:p>
          <a:p>
            <a:pPr lvl="1">
              <a:defRPr/>
            </a:pPr>
            <a:r>
              <a:rPr lang="nl-N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Warmtebron niet direct op lichaam toepassen, verbranding kan ontstaan</a:t>
            </a:r>
          </a:p>
          <a:p>
            <a:pPr marL="457200" lvl="1" indent="0">
              <a:buNone/>
              <a:defRPr/>
            </a:pPr>
            <a:endParaRPr lang="nl-NL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Koude toepassen</a:t>
            </a:r>
          </a:p>
          <a:p>
            <a:pPr lvl="1">
              <a:defRPr/>
            </a:pPr>
            <a:r>
              <a:rPr lang="nl-N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Pijn verminderen (door remmen doorbloeding)</a:t>
            </a:r>
          </a:p>
          <a:p>
            <a:pPr lvl="1">
              <a:defRPr/>
            </a:pPr>
            <a:r>
              <a:rPr lang="nl-N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Stuwing verminderen door vasoconstrictie </a:t>
            </a:r>
          </a:p>
          <a:p>
            <a:pPr lvl="1">
              <a:defRPr/>
            </a:pPr>
            <a:r>
              <a:rPr lang="nl-N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Voorkomen van bloedingen door vasoconstrictie</a:t>
            </a:r>
          </a:p>
          <a:p>
            <a:pPr lvl="1">
              <a:defRPr/>
            </a:pPr>
            <a:r>
              <a:rPr lang="nl-N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Koude bron niet direct op lichaam toepassen, bevriezing kan ontstaan </a:t>
            </a:r>
          </a:p>
          <a:p>
            <a:pPr marL="0" indent="0">
              <a:buNone/>
              <a:defRPr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551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Inleiding vitale functies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15738"/>
            <a:ext cx="10820400" cy="4767942"/>
          </a:xfrm>
        </p:spPr>
        <p:txBody>
          <a:bodyPr>
            <a:normAutofit/>
          </a:bodyPr>
          <a:lstStyle/>
          <a:p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Meten is weten, waarom meten?</a:t>
            </a:r>
          </a:p>
          <a:p>
            <a:pPr lvl="1">
              <a:lnSpc>
                <a:spcPct val="160000"/>
              </a:lnSpc>
            </a:pP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Afwijkingen constateren die duiden op een ziekte</a:t>
            </a:r>
          </a:p>
          <a:p>
            <a:pPr lvl="1">
              <a:lnSpc>
                <a:spcPct val="160000"/>
              </a:lnSpc>
            </a:pP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Voorbereiding op behandeling</a:t>
            </a:r>
          </a:p>
          <a:p>
            <a:pPr lvl="1">
              <a:lnSpc>
                <a:spcPct val="160000"/>
              </a:lnSpc>
            </a:pP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Bepalen gezondheidstoestand zorgvrager</a:t>
            </a:r>
          </a:p>
          <a:p>
            <a:pPr lvl="1">
              <a:lnSpc>
                <a:spcPct val="160000"/>
              </a:lnSpc>
            </a:pP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Monitoren effect van medicatie</a:t>
            </a:r>
          </a:p>
          <a:p>
            <a:pPr lvl="1">
              <a:lnSpc>
                <a:spcPct val="160000"/>
              </a:lnSpc>
            </a:pP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Uitgangspunt bij opname </a:t>
            </a:r>
          </a:p>
          <a:p>
            <a:pPr lvl="1"/>
            <a:endParaRPr lang="nl-NL" altLang="nl-NL" dirty="0" smtClean="0"/>
          </a:p>
        </p:txBody>
      </p:sp>
    </p:spTree>
    <p:extLst>
      <p:ext uri="{BB962C8B-B14F-4D97-AF65-F5344CB8AC3E}">
        <p14:creationId xmlns:p14="http://schemas.microsoft.com/office/powerpoint/2010/main" val="322267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Inleiding vitale functies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15738"/>
            <a:ext cx="10820400" cy="4767942"/>
          </a:xfrm>
        </p:spPr>
        <p:txBody>
          <a:bodyPr>
            <a:normAutofit/>
          </a:bodyPr>
          <a:lstStyle/>
          <a:p>
            <a:endParaRPr lang="nl-NL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Vitale functies	</a:t>
            </a:r>
          </a:p>
          <a:p>
            <a:pPr lvl="1">
              <a:lnSpc>
                <a:spcPct val="150000"/>
              </a:lnSpc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Ademhaling</a:t>
            </a:r>
          </a:p>
          <a:p>
            <a:pPr lvl="1">
              <a:lnSpc>
                <a:spcPct val="150000"/>
              </a:lnSpc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Temperatuur</a:t>
            </a:r>
          </a:p>
          <a:p>
            <a:pPr lvl="1">
              <a:lnSpc>
                <a:spcPct val="150000"/>
              </a:lnSpc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Bloeddruk</a:t>
            </a:r>
          </a:p>
          <a:p>
            <a:pPr lvl="1">
              <a:lnSpc>
                <a:spcPct val="150000"/>
              </a:lnSpc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Hartslag </a:t>
            </a:r>
          </a:p>
          <a:p>
            <a:pPr marL="457200" lvl="1" indent="0">
              <a:buNone/>
            </a:pPr>
            <a:r>
              <a:rPr lang="nl-NL" sz="2800" dirty="0"/>
              <a:t> </a:t>
            </a:r>
          </a:p>
          <a:p>
            <a:pPr lvl="1"/>
            <a:endParaRPr lang="nl-NL" altLang="nl-NL" dirty="0" smtClean="0"/>
          </a:p>
        </p:txBody>
      </p:sp>
    </p:spTree>
    <p:extLst>
      <p:ext uri="{BB962C8B-B14F-4D97-AF65-F5344CB8AC3E}">
        <p14:creationId xmlns:p14="http://schemas.microsoft.com/office/powerpoint/2010/main" val="137031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0700" y="3560108"/>
            <a:ext cx="8610600" cy="1293028"/>
          </a:xfrm>
        </p:spPr>
        <p:txBody>
          <a:bodyPr/>
          <a:lstStyle/>
          <a:p>
            <a:pPr algn="ctr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Ademhaling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1108881" y="2058082"/>
            <a:ext cx="10820400" cy="4024125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929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42950" y="600599"/>
            <a:ext cx="9486331" cy="1293028"/>
          </a:xfrm>
        </p:spPr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Ademhaling observatiepunten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2183642"/>
            <a:ext cx="10820400" cy="4373912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frequentie:      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aantal 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ademhalingen per 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minuut</a:t>
            </a:r>
          </a:p>
          <a:p>
            <a:pPr marL="0" indent="0">
              <a:buNone/>
              <a:defRPr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De diepte:             o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ppervlakkige 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(pijn) of diepe ademhaling (inspanning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  <a:defRPr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De regelmaat:       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regelmatig 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onregelmatig</a:t>
            </a:r>
          </a:p>
          <a:p>
            <a:pPr>
              <a:defRPr/>
            </a:pPr>
            <a:endParaRPr lang="nl-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Geluid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altLang="nl-NL" b="1" dirty="0">
                <a:latin typeface="Arial" panose="020B0604020202020204" pitchFamily="34" charset="0"/>
                <a:cs typeface="Arial" panose="020B0604020202020204" pitchFamily="34" charset="0"/>
              </a:rPr>
              <a:t>Stridor</a:t>
            </a:r>
            <a:r>
              <a:rPr lang="en-US" altLang="nl-NL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nl-NL" dirty="0" err="1">
                <a:latin typeface="Arial" panose="020B0604020202020204" pitchFamily="34" charset="0"/>
                <a:cs typeface="Arial" panose="020B0604020202020204" pitchFamily="34" charset="0"/>
              </a:rPr>
              <a:t>vernauwing</a:t>
            </a:r>
            <a:r>
              <a:rPr lang="en-US" altLang="nl-NL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nl-NL" altLang="nl-NL" b="1" dirty="0" err="1">
                <a:latin typeface="Arial" panose="020B0604020202020204" pitchFamily="34" charset="0"/>
                <a:cs typeface="Arial" panose="020B0604020202020204" pitchFamily="34" charset="0"/>
              </a:rPr>
              <a:t>Inspiratoire</a:t>
            </a:r>
            <a:r>
              <a:rPr lang="nl-NL" altLang="nl-N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altLang="nl-NL" b="1" dirty="0" err="1">
                <a:latin typeface="Arial" panose="020B0604020202020204" pitchFamily="34" charset="0"/>
                <a:cs typeface="Arial" panose="020B0604020202020204" pitchFamily="34" charset="0"/>
              </a:rPr>
              <a:t>stridor</a:t>
            </a:r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: hoog in de luchtwegen, bij inademing.</a:t>
            </a:r>
            <a:endParaRPr lang="nl-NL" alt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nl-NL" altLang="nl-NL" b="1" dirty="0" err="1">
                <a:latin typeface="Arial" panose="020B0604020202020204" pitchFamily="34" charset="0"/>
                <a:cs typeface="Arial" panose="020B0604020202020204" pitchFamily="34" charset="0"/>
              </a:rPr>
              <a:t>Expiratoire</a:t>
            </a:r>
            <a:r>
              <a:rPr lang="nl-NL" altLang="nl-N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altLang="nl-NL" b="1" dirty="0" err="1">
                <a:latin typeface="Arial" panose="020B0604020202020204" pitchFamily="34" charset="0"/>
                <a:cs typeface="Arial" panose="020B0604020202020204" pitchFamily="34" charset="0"/>
              </a:rPr>
              <a:t>stridor</a:t>
            </a:r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: laag in de luchtwegen, bij uitademing.</a:t>
            </a:r>
          </a:p>
          <a:p>
            <a:pPr marL="457200" lvl="1" indent="0">
              <a:buNone/>
              <a:defRPr/>
            </a:pPr>
            <a:endParaRPr lang="nl-NL" sz="2800" dirty="0">
              <a:cs typeface="Calibri" pitchFamily="34" charset="0"/>
            </a:endParaRPr>
          </a:p>
          <a:p>
            <a:pPr>
              <a:defRPr/>
            </a:pPr>
            <a:endParaRPr lang="nl-NL" dirty="0">
              <a:cs typeface="Calibri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577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95600" y="395883"/>
            <a:ext cx="8610600" cy="1293028"/>
          </a:xfrm>
        </p:spPr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Ademhaling tellen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m.b.v. polsteller, seconde </a:t>
            </a: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wijzer, stopwatch of horloge</a:t>
            </a: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gedurende </a:t>
            </a: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 x 30 sec.  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= ….. slagen per minuut</a:t>
            </a:r>
          </a:p>
          <a:p>
            <a:pPr>
              <a:defRPr/>
            </a:pPr>
            <a:endParaRPr lang="nl-N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defRPr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Ongemerkt mogelijk doen, om te voorkomen dat de zorgvrager op een andere manier gaat ademhalen</a:t>
            </a:r>
          </a:p>
          <a:p>
            <a:pPr>
              <a:defRPr/>
            </a:pP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defRPr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Bij het tellen van de ademhaling houd je de pols vast op de borst van de zorgvrager, zodat je ook de beweging van de in- en uitademing voelt.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254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560108"/>
            <a:ext cx="8610600" cy="1293028"/>
          </a:xfrm>
        </p:spPr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Temperatuur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529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Temperatuur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De normale lichaamstemperatuur bij 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volwassenen 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en kinderen ligt tussen de </a:t>
            </a: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36,5 </a:t>
            </a: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37,5 </a:t>
            </a:r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ºC. </a:t>
            </a:r>
          </a:p>
          <a:p>
            <a:pPr>
              <a:defRPr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Deze kan worden beïnvloedt door: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Moment van de dag ('s ochtends lager dan 's avonds) 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De menstruatiecyclus (na de ovulatie 0,5 ºC 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hoger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Lichaamsactiviteit en kleding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334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68305" y="385649"/>
            <a:ext cx="8610600" cy="1293028"/>
          </a:xfrm>
        </p:spPr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Temperatuur opnemen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0438962"/>
              </p:ext>
            </p:extLst>
          </p:nvPr>
        </p:nvGraphicFramePr>
        <p:xfrm>
          <a:off x="846162" y="1405721"/>
          <a:ext cx="10467833" cy="59972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3730">
                  <a:extLst>
                    <a:ext uri="{9D8B030D-6E8A-4147-A177-3AD203B41FA5}">
                      <a16:colId xmlns:a16="http://schemas.microsoft.com/office/drawing/2014/main" val="4041858328"/>
                    </a:ext>
                  </a:extLst>
                </a:gridCol>
                <a:gridCol w="2454998">
                  <a:extLst>
                    <a:ext uri="{9D8B030D-6E8A-4147-A177-3AD203B41FA5}">
                      <a16:colId xmlns:a16="http://schemas.microsoft.com/office/drawing/2014/main" val="3841123964"/>
                    </a:ext>
                  </a:extLst>
                </a:gridCol>
                <a:gridCol w="5459105">
                  <a:extLst>
                    <a:ext uri="{9D8B030D-6E8A-4147-A177-3AD203B41FA5}">
                      <a16:colId xmlns:a16="http://schemas.microsoft.com/office/drawing/2014/main" val="1335569325"/>
                    </a:ext>
                  </a:extLst>
                </a:gridCol>
              </a:tblGrid>
              <a:tr h="3878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Temperatuurmeting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Waar wordt gemeten? </a:t>
                      </a:r>
                      <a:endParaRPr lang="nl-NL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Aandachtspunten meting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5277615"/>
                  </a:ext>
                </a:extLst>
              </a:tr>
              <a:tr h="8101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Tympanisch</a:t>
                      </a:r>
                      <a:r>
                        <a:rPr lang="nl-NL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/intra-auraal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het oor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Snel (2 seconden)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Bijna bij iedereen mogelijk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Snellere</a:t>
                      </a:r>
                      <a:r>
                        <a:rPr lang="nl-NL" sz="18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registratie van kleine temperatuursveranderingen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7229475"/>
                  </a:ext>
                </a:extLst>
              </a:tr>
              <a:tr h="8101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Axillair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Onder</a:t>
                      </a:r>
                      <a:r>
                        <a:rPr lang="nl-NL" sz="1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o</a:t>
                      </a:r>
                      <a:r>
                        <a:rPr lang="nl-NL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ksel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Afwijking</a:t>
                      </a:r>
                      <a:r>
                        <a:rPr lang="nl-NL" sz="1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t.o.v. rectaal -0,5 graden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8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Niet geschikt voor magere zorgvragers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8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Minimale temperatuuropname 10 minuten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687203"/>
                  </a:ext>
                </a:extLst>
              </a:tr>
              <a:tr h="8101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Femoraal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de lies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Afwijking</a:t>
                      </a:r>
                      <a:r>
                        <a:rPr lang="nl-NL" sz="18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t.o.v. rectaal -0,5 graden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8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Niet geschikt voor magere zorgvragers en baby’s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8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Minimale temperatuuropname 10 minuten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22633"/>
                  </a:ext>
                </a:extLst>
              </a:tr>
              <a:tr h="8101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Oraal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Onder de tong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Afwijking t.o.v. rectaal -0,3</a:t>
                      </a:r>
                      <a:r>
                        <a:rPr lang="nl-NL" sz="1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graden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8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Ongeschikt voor verwarde zorgvragers, kinderen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8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Mond moet gesloten blijven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8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Voor de meting niet eten, drinken, roken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2016493"/>
                  </a:ext>
                </a:extLst>
              </a:tr>
              <a:tr h="8101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Rectaal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het rectum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(meest)</a:t>
                      </a:r>
                      <a:r>
                        <a:rPr lang="nl-NL" sz="1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betrouwbare methode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8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Vaseline aanbrengen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8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Houding van de zorgvrager -&gt; zijligging met opgetrokken benen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28293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427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8678</TotalTime>
  <Words>562</Words>
  <Application>Microsoft Office PowerPoint</Application>
  <PresentationFormat>Breedbeeld</PresentationFormat>
  <Paragraphs>148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Courier New</vt:lpstr>
      <vt:lpstr>Times New Roman</vt:lpstr>
      <vt:lpstr>Condensspoor</vt:lpstr>
      <vt:lpstr>Module 8: verpleegtechnisch handelen 1</vt:lpstr>
      <vt:lpstr>Inleiding vitale functies</vt:lpstr>
      <vt:lpstr>Inleiding vitale functies</vt:lpstr>
      <vt:lpstr>Ademhaling</vt:lpstr>
      <vt:lpstr>Ademhaling observatiepunten</vt:lpstr>
      <vt:lpstr>Ademhaling tellen</vt:lpstr>
      <vt:lpstr>Temperatuur</vt:lpstr>
      <vt:lpstr>Temperatuur</vt:lpstr>
      <vt:lpstr>Temperatuur opnemen</vt:lpstr>
      <vt:lpstr>Temperatuur</vt:lpstr>
      <vt:lpstr>Verzorging koorts</vt:lpstr>
      <vt:lpstr>Warmte of koude toedienen</vt:lpstr>
    </vt:vector>
  </TitlesOfParts>
  <Company>Summa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8: verpleegtechnisch handelen 1</dc:title>
  <dc:creator>Maessen, Joyce</dc:creator>
  <cp:lastModifiedBy>Steenkiste, Nathalie van</cp:lastModifiedBy>
  <cp:revision>18</cp:revision>
  <dcterms:created xsi:type="dcterms:W3CDTF">2017-02-16T11:59:59Z</dcterms:created>
  <dcterms:modified xsi:type="dcterms:W3CDTF">2019-02-05T12:39:42Z</dcterms:modified>
</cp:coreProperties>
</file>