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393" r:id="rId3"/>
    <p:sldId id="416" r:id="rId4"/>
    <p:sldId id="436" r:id="rId5"/>
    <p:sldId id="437" r:id="rId6"/>
    <p:sldId id="438" r:id="rId7"/>
    <p:sldId id="439" r:id="rId8"/>
    <p:sldId id="449" r:id="rId9"/>
    <p:sldId id="450" r:id="rId10"/>
    <p:sldId id="451" r:id="rId11"/>
    <p:sldId id="454" r:id="rId12"/>
    <p:sldId id="455" r:id="rId13"/>
    <p:sldId id="456" r:id="rId14"/>
    <p:sldId id="427" r:id="rId15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>
      <p:cViewPr varScale="1">
        <p:scale>
          <a:sx n="73" d="100"/>
          <a:sy n="73" d="100"/>
        </p:scale>
        <p:origin x="69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14-1-2017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3792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14-1-2017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3646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14-1-2017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2848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14-1-2017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7293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14-1-2017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2229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14-1-2017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480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14-1-2017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1223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14-1-2017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1182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14-1-2017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6261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14-1-2017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812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14-1-2017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5691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5000"/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F4B93-1B56-4A5B-880E-125279547623}" type="datetimeFigureOut">
              <a:rPr lang="nl-NL" smtClean="0"/>
              <a:pPr/>
              <a:t>14-1-2017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715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34.jpg"/><Relationship Id="rId7" Type="http://schemas.openxmlformats.org/officeDocument/2006/relationships/image" Target="../media/image38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g"/><Relationship Id="rId3" Type="http://schemas.openxmlformats.org/officeDocument/2006/relationships/image" Target="../media/image46.gif"/><Relationship Id="rId7" Type="http://schemas.openxmlformats.org/officeDocument/2006/relationships/image" Target="../media/image50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9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7.jp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7.jpg"/><Relationship Id="rId7" Type="http://schemas.openxmlformats.org/officeDocument/2006/relationships/image" Target="../media/image20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../media/image4.jpg"/><Relationship Id="rId10" Type="http://schemas.openxmlformats.org/officeDocument/2006/relationships/image" Target="../media/image23.jpg"/><Relationship Id="rId4" Type="http://schemas.openxmlformats.org/officeDocument/2006/relationships/image" Target="../media/image18.jpeg"/><Relationship Id="rId9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image" Target="../media/image4.jpg"/><Relationship Id="rId7" Type="http://schemas.openxmlformats.org/officeDocument/2006/relationships/image" Target="../media/image2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7" Type="http://schemas.openxmlformats.org/officeDocument/2006/relationships/image" Target="../media/image32.jp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86767"/>
            <a:ext cx="8640960" cy="1470025"/>
          </a:xfrm>
        </p:spPr>
        <p:txBody>
          <a:bodyPr>
            <a:noAutofit/>
          </a:bodyPr>
          <a:lstStyle/>
          <a:p>
            <a:r>
              <a:rPr lang="nl-NL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</a:rPr>
              <a:t>Revolutie in Nederland</a:t>
            </a:r>
            <a:endParaRPr lang="nl-NL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dwardian Script ITC" pitchFamily="66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27584" y="5301208"/>
            <a:ext cx="6400800" cy="1419944"/>
          </a:xfrm>
        </p:spPr>
        <p:txBody>
          <a:bodyPr/>
          <a:lstStyle/>
          <a:p>
            <a:r>
              <a:rPr lang="nl-NL" b="1" dirty="0" smtClean="0">
                <a:solidFill>
                  <a:schemeClr val="tx1"/>
                </a:solidFill>
              </a:rPr>
              <a:t>Tijd van pruiken en revoluties</a:t>
            </a:r>
          </a:p>
          <a:p>
            <a:r>
              <a:rPr lang="nl-NL" b="1" dirty="0" smtClean="0">
                <a:solidFill>
                  <a:schemeClr val="tx1"/>
                </a:solidFill>
              </a:rPr>
              <a:t>1700 – 1800 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456" y="5374344"/>
            <a:ext cx="1078992" cy="107899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679" y="1867895"/>
            <a:ext cx="4652529" cy="32373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80" y="2218467"/>
            <a:ext cx="3463987" cy="4293903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315" y="2417125"/>
            <a:ext cx="5180621" cy="3824842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579164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Bataafse Republiek</a:t>
            </a:r>
            <a:endParaRPr lang="nl-NL" sz="4300" b="1" dirty="0">
              <a:solidFill>
                <a:srgbClr val="FF0000"/>
              </a:solidFill>
            </a:endParaRPr>
          </a:p>
        </p:txBody>
      </p:sp>
      <p:pic>
        <p:nvPicPr>
          <p:cNvPr id="15" name="Afbeelding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4624"/>
            <a:ext cx="2215596" cy="2161884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939" y="3140967"/>
            <a:ext cx="2011557" cy="3531403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03" y="3004388"/>
            <a:ext cx="3811733" cy="3595835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296" y="2852936"/>
            <a:ext cx="3577132" cy="2960077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843" y="2204864"/>
            <a:ext cx="3132421" cy="2203749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1052736"/>
            <a:ext cx="6443774" cy="50405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Eenheidsstaat</a:t>
            </a:r>
            <a:r>
              <a:rPr lang="nl-NL" sz="2400" b="1" dirty="0"/>
              <a:t> 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Gewestelijke onafhankelijkheid </a:t>
            </a:r>
            <a:r>
              <a:rPr lang="nl-NL" sz="2400" b="1" dirty="0" smtClean="0"/>
              <a:t>opgeheven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Openbare scholen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Nationale postdienst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Spellingsregels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nl-NL" sz="2400" b="1" dirty="0" smtClean="0">
                <a:sym typeface="Wingdings" panose="05000000000000000000" pitchFamily="2" charset="2"/>
              </a:rPr>
              <a:t>Eenheid van Nederland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nl-NL" sz="2400" b="1" dirty="0" smtClean="0">
                <a:sym typeface="Wingdings" panose="05000000000000000000" pitchFamily="2" charset="2"/>
              </a:rPr>
              <a:t>Geen gewestelijke verschillen</a:t>
            </a:r>
            <a:endParaRPr lang="nl-NL" sz="2400" b="1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2400" b="1" dirty="0"/>
          </a:p>
        </p:txBody>
      </p:sp>
    </p:spTree>
    <p:extLst>
      <p:ext uri="{BB962C8B-B14F-4D97-AF65-F5344CB8AC3E}">
        <p14:creationId xmlns:p14="http://schemas.microsoft.com/office/powerpoint/2010/main" val="212908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579164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Koninkrijk Holland</a:t>
            </a:r>
            <a:endParaRPr lang="nl-NL" sz="4300" b="1" dirty="0">
              <a:solidFill>
                <a:srgbClr val="FF0000"/>
              </a:solidFill>
            </a:endParaRPr>
          </a:p>
        </p:txBody>
      </p:sp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08720"/>
            <a:ext cx="7591388" cy="56166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 smtClean="0"/>
              <a:t>1806 – 1810 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Napoleon is ontevreden; wil betere controle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Lodewijk Napoleon </a:t>
            </a:r>
            <a:r>
              <a:rPr lang="nl-NL" sz="2400" b="1" dirty="0" smtClean="0"/>
              <a:t>wordt koning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Broertje van Napoleon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Erg populair onder Nederlanders</a:t>
            </a:r>
          </a:p>
          <a:p>
            <a:pPr lvl="2">
              <a:lnSpc>
                <a:spcPct val="150000"/>
              </a:lnSpc>
            </a:pPr>
            <a:r>
              <a:rPr lang="nl-NL" b="1" dirty="0" smtClean="0"/>
              <a:t>Denkt aan belang van de Nederlanders</a:t>
            </a:r>
          </a:p>
          <a:p>
            <a:pPr lvl="2">
              <a:lnSpc>
                <a:spcPct val="150000"/>
              </a:lnSpc>
            </a:pPr>
            <a:r>
              <a:rPr lang="nl-NL" b="1" dirty="0" smtClean="0"/>
              <a:t>Handel </a:t>
            </a:r>
            <a:r>
              <a:rPr lang="nl-NL" b="1" dirty="0"/>
              <a:t>met Engeland “toegestaan” (smokkel)</a:t>
            </a:r>
          </a:p>
          <a:p>
            <a:pPr lvl="2">
              <a:lnSpc>
                <a:spcPct val="150000"/>
              </a:lnSpc>
            </a:pPr>
            <a:r>
              <a:rPr lang="nl-NL" b="1" dirty="0"/>
              <a:t>Probeert Nederlands te spreken</a:t>
            </a:r>
          </a:p>
          <a:p>
            <a:pPr lvl="2">
              <a:lnSpc>
                <a:spcPct val="150000"/>
              </a:lnSpc>
            </a:pPr>
            <a:r>
              <a:rPr lang="nl-NL" b="1" dirty="0"/>
              <a:t>Bezoekt slachtoffers van een nationale </a:t>
            </a:r>
            <a:r>
              <a:rPr lang="nl-NL" b="1" dirty="0" smtClean="0"/>
              <a:t>ramp</a:t>
            </a:r>
            <a:endParaRPr lang="nl-NL" b="1" dirty="0"/>
          </a:p>
        </p:txBody>
      </p:sp>
      <p:pic>
        <p:nvPicPr>
          <p:cNvPr id="12" name="Afbeelding 11" descr="kruitram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2120" y="240546"/>
            <a:ext cx="3375645" cy="2927427"/>
          </a:xfrm>
          <a:prstGeom prst="rect">
            <a:avLst/>
          </a:prstGeom>
        </p:spPr>
      </p:pic>
      <p:pic>
        <p:nvPicPr>
          <p:cNvPr id="16" name="Tijdelijke aanduiding voor inhoud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895" y="490365"/>
            <a:ext cx="2332162" cy="3744416"/>
          </a:xfrm>
          <a:prstGeom prst="rect">
            <a:avLst/>
          </a:prstGeom>
        </p:spPr>
      </p:pic>
      <p:pic>
        <p:nvPicPr>
          <p:cNvPr id="11" name="Afbeelding 10" descr="Konijn van ollan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6512" y="1124744"/>
            <a:ext cx="9304154" cy="5256584"/>
          </a:xfrm>
          <a:prstGeom prst="rect">
            <a:avLst/>
          </a:prstGeom>
        </p:spPr>
      </p:pic>
      <p:pic>
        <p:nvPicPr>
          <p:cNvPr id="17" name="Tijdelijke aanduiding voor inhoud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752" y="3311987"/>
            <a:ext cx="3244594" cy="2316101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28" y="3636640"/>
            <a:ext cx="4139637" cy="3104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66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Afbeelding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101" y="2345118"/>
            <a:ext cx="5761765" cy="4353331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000" y="3068960"/>
            <a:ext cx="4125496" cy="3327900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1052736"/>
            <a:ext cx="6443774" cy="50405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 smtClean="0"/>
              <a:t>Keizer Napoleon is ontevreden over zijn broer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Franse belangen zijn ondergeschikt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>
                <a:sym typeface="Wingdings" panose="05000000000000000000" pitchFamily="2" charset="2"/>
              </a:rPr>
              <a:t>Nederland wordt deel van het Franse keizerrijk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>
                <a:sym typeface="Wingdings" panose="05000000000000000000" pitchFamily="2" charset="2"/>
              </a:rPr>
              <a:t>Napoleon voert veranderingen in</a:t>
            </a:r>
            <a:endParaRPr lang="nl-NL" sz="2400" b="1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Burgerlijke stand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Dienstplicht 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Nationale wetboeken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Decimale stelsel</a:t>
            </a:r>
            <a:endParaRPr lang="nl-NL" sz="2400" b="1" dirty="0"/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80" y="3631523"/>
            <a:ext cx="7280412" cy="3084920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579164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Deel van het keizerrijk</a:t>
            </a:r>
            <a:endParaRPr lang="nl-NL" sz="4300" b="1" dirty="0">
              <a:solidFill>
                <a:srgbClr val="FF0000"/>
              </a:solidFill>
            </a:endParaRPr>
          </a:p>
        </p:txBody>
      </p:sp>
      <p:pic>
        <p:nvPicPr>
          <p:cNvPr id="18" name="Afbeelding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377" y="83140"/>
            <a:ext cx="2131480" cy="3450334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085" y="845212"/>
            <a:ext cx="2294851" cy="1801458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760" y="4143159"/>
            <a:ext cx="4328704" cy="2573284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143159"/>
            <a:ext cx="3032302" cy="257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74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bldLvl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Afbeelding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9" y="1836229"/>
            <a:ext cx="6820138" cy="4649574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1052736"/>
            <a:ext cx="6443774" cy="50405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 smtClean="0"/>
              <a:t>1813: Napoleon wordt verslagen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Overwinnaars: Revolutie terugdraaien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Oude Republiek moest terug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Sterke staat ten noorden van Frankrijk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Verenigd Koninkrijk der </a:t>
            </a:r>
            <a:r>
              <a:rPr lang="nl-NL" sz="2400" b="1" dirty="0"/>
              <a:t>N</a:t>
            </a:r>
            <a:r>
              <a:rPr lang="nl-NL" sz="2400" b="1" dirty="0" smtClean="0"/>
              <a:t>ederlanden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Koning Willem I</a:t>
            </a:r>
            <a:endParaRPr lang="nl-NL" sz="2400" b="1" dirty="0"/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785122"/>
            <a:ext cx="3731234" cy="5236166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579164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Einde Franse Tijd</a:t>
            </a:r>
            <a:endParaRPr lang="nl-NL" sz="4300" b="1" dirty="0">
              <a:solidFill>
                <a:srgbClr val="FF0000"/>
              </a:solidFill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955" y="822096"/>
            <a:ext cx="3142699" cy="463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20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bldLvl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/>
          <p:cNvSpPr/>
          <p:nvPr/>
        </p:nvSpPr>
        <p:spPr>
          <a:xfrm>
            <a:off x="20707" y="620688"/>
            <a:ext cx="12942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Tekstvak 12"/>
          <p:cNvSpPr txBox="1"/>
          <p:nvPr/>
        </p:nvSpPr>
        <p:spPr>
          <a:xfrm>
            <a:off x="968319" y="18864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1785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6077491" y="188035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1805</a:t>
            </a:r>
          </a:p>
        </p:txBody>
      </p:sp>
      <p:sp>
        <p:nvSpPr>
          <p:cNvPr id="15" name="Tekstvak 14"/>
          <p:cNvSpPr txBox="1"/>
          <p:nvPr/>
        </p:nvSpPr>
        <p:spPr>
          <a:xfrm>
            <a:off x="2260335" y="188640"/>
            <a:ext cx="664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1790</a:t>
            </a:r>
          </a:p>
        </p:txBody>
      </p:sp>
      <p:sp>
        <p:nvSpPr>
          <p:cNvPr id="16" name="Tekstvak 15"/>
          <p:cNvSpPr txBox="1"/>
          <p:nvPr/>
        </p:nvSpPr>
        <p:spPr>
          <a:xfrm>
            <a:off x="3569274" y="18864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1795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4882242" y="188640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1800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-52259" y="18864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1780</a:t>
            </a:r>
          </a:p>
        </p:txBody>
      </p:sp>
      <p:cxnSp>
        <p:nvCxnSpPr>
          <p:cNvPr id="32" name="Rechte verbindingslijn met pijl 31"/>
          <p:cNvCxnSpPr/>
          <p:nvPr/>
        </p:nvCxnSpPr>
        <p:spPr>
          <a:xfrm>
            <a:off x="4860032" y="611632"/>
            <a:ext cx="22210" cy="122040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/>
          <p:cNvSpPr txBox="1"/>
          <p:nvPr/>
        </p:nvSpPr>
        <p:spPr>
          <a:xfrm>
            <a:off x="4460029" y="1832038"/>
            <a:ext cx="1213688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1798</a:t>
            </a:r>
          </a:p>
          <a:p>
            <a:r>
              <a:rPr lang="nl-NL" b="1" dirty="0" smtClean="0"/>
              <a:t>Grondwet</a:t>
            </a:r>
            <a:endParaRPr lang="nl-NL" dirty="0"/>
          </a:p>
        </p:txBody>
      </p:sp>
      <p:sp>
        <p:nvSpPr>
          <p:cNvPr id="27" name="Tekstvak 26"/>
          <p:cNvSpPr txBox="1"/>
          <p:nvPr/>
        </p:nvSpPr>
        <p:spPr>
          <a:xfrm>
            <a:off x="1438107" y="3472439"/>
            <a:ext cx="2422152" cy="646331"/>
          </a:xfrm>
          <a:prstGeom prst="rect">
            <a:avLst/>
          </a:prstGeom>
          <a:blipFill dpi="0" rotWithShape="1">
            <a:blip r:embed="rId2">
              <a:alphaModFix amt="40000"/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1789</a:t>
            </a:r>
          </a:p>
          <a:p>
            <a:r>
              <a:rPr lang="nl-NL" b="1" dirty="0" smtClean="0"/>
              <a:t>Begin Franse Revolutie</a:t>
            </a:r>
            <a:endParaRPr lang="nl-NL" dirty="0"/>
          </a:p>
        </p:txBody>
      </p:sp>
      <p:sp>
        <p:nvSpPr>
          <p:cNvPr id="37" name="Tekstvak 36"/>
          <p:cNvSpPr txBox="1"/>
          <p:nvPr/>
        </p:nvSpPr>
        <p:spPr>
          <a:xfrm>
            <a:off x="302472" y="2393669"/>
            <a:ext cx="2109288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1787</a:t>
            </a:r>
          </a:p>
          <a:p>
            <a:r>
              <a:rPr lang="nl-NL" b="1" dirty="0" err="1" smtClean="0"/>
              <a:t>Goejanverwellesluis</a:t>
            </a:r>
            <a:r>
              <a:rPr lang="nl-NL" b="1" dirty="0" smtClean="0"/>
              <a:t> </a:t>
            </a:r>
            <a:endParaRPr lang="nl-NL" dirty="0"/>
          </a:p>
        </p:txBody>
      </p:sp>
      <p:cxnSp>
        <p:nvCxnSpPr>
          <p:cNvPr id="40" name="Rechte verbindingslijn met pijl 39"/>
          <p:cNvCxnSpPr/>
          <p:nvPr/>
        </p:nvCxnSpPr>
        <p:spPr>
          <a:xfrm flipH="1">
            <a:off x="1616391" y="628355"/>
            <a:ext cx="3281" cy="17690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/>
          <p:cNvSpPr txBox="1"/>
          <p:nvPr/>
        </p:nvSpPr>
        <p:spPr>
          <a:xfrm>
            <a:off x="3059832" y="4509236"/>
            <a:ext cx="199764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1795</a:t>
            </a:r>
          </a:p>
          <a:p>
            <a:r>
              <a:rPr lang="nl-NL" b="1" dirty="0" smtClean="0"/>
              <a:t>Bataafse Revolutie</a:t>
            </a:r>
            <a:endParaRPr lang="nl-NL" dirty="0"/>
          </a:p>
        </p:txBody>
      </p:sp>
      <p:cxnSp>
        <p:nvCxnSpPr>
          <p:cNvPr id="48" name="Rechte verbindingslijn met pijl 47"/>
          <p:cNvCxnSpPr/>
          <p:nvPr/>
        </p:nvCxnSpPr>
        <p:spPr>
          <a:xfrm>
            <a:off x="3923928" y="620688"/>
            <a:ext cx="11580" cy="388854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Afbeelding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308396"/>
            <a:ext cx="764101" cy="1269853"/>
          </a:xfrm>
          <a:prstGeom prst="rect">
            <a:avLst/>
          </a:prstGeom>
        </p:spPr>
      </p:pic>
      <p:pic>
        <p:nvPicPr>
          <p:cNvPr id="43" name="Afbeelding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335680"/>
            <a:ext cx="1863856" cy="1242569"/>
          </a:xfrm>
          <a:prstGeom prst="rect">
            <a:avLst/>
          </a:prstGeom>
        </p:spPr>
      </p:pic>
      <p:pic>
        <p:nvPicPr>
          <p:cNvPr id="44" name="Afbeelding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5335680"/>
            <a:ext cx="1785727" cy="1242569"/>
          </a:xfrm>
          <a:prstGeom prst="rect">
            <a:avLst/>
          </a:prstGeom>
        </p:spPr>
      </p:pic>
      <p:pic>
        <p:nvPicPr>
          <p:cNvPr id="45" name="Afbeelding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314" y="5335681"/>
            <a:ext cx="796758" cy="1261672"/>
          </a:xfrm>
          <a:prstGeom prst="rect">
            <a:avLst/>
          </a:prstGeom>
        </p:spPr>
      </p:pic>
      <p:pic>
        <p:nvPicPr>
          <p:cNvPr id="49" name="Afbeelding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490" y="5352815"/>
            <a:ext cx="2202830" cy="124453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1" name="Tekstvak 50"/>
          <p:cNvSpPr txBox="1"/>
          <p:nvPr/>
        </p:nvSpPr>
        <p:spPr>
          <a:xfrm>
            <a:off x="5848156" y="3345532"/>
            <a:ext cx="2772969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1806</a:t>
            </a:r>
          </a:p>
          <a:p>
            <a:r>
              <a:rPr lang="nl-NL" b="1" dirty="0" smtClean="0"/>
              <a:t>Koning Lodewijk  Napoleon</a:t>
            </a:r>
            <a:endParaRPr lang="nl-NL" dirty="0"/>
          </a:p>
        </p:txBody>
      </p:sp>
      <p:cxnSp>
        <p:nvCxnSpPr>
          <p:cNvPr id="52" name="Rechte verbindingslijn met pijl 51"/>
          <p:cNvCxnSpPr/>
          <p:nvPr/>
        </p:nvCxnSpPr>
        <p:spPr>
          <a:xfrm flipH="1">
            <a:off x="6712965" y="635680"/>
            <a:ext cx="5126" cy="270985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Rechte verbindingslijn met pijl 45"/>
          <p:cNvCxnSpPr/>
          <p:nvPr/>
        </p:nvCxnSpPr>
        <p:spPr>
          <a:xfrm>
            <a:off x="2483768" y="620688"/>
            <a:ext cx="39500" cy="285175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Rechte verbindingslijn met pijl 55"/>
          <p:cNvCxnSpPr/>
          <p:nvPr/>
        </p:nvCxnSpPr>
        <p:spPr>
          <a:xfrm flipH="1">
            <a:off x="8748463" y="628355"/>
            <a:ext cx="1" cy="356212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kstvak 56"/>
          <p:cNvSpPr txBox="1"/>
          <p:nvPr/>
        </p:nvSpPr>
        <p:spPr>
          <a:xfrm>
            <a:off x="5336168" y="4190480"/>
            <a:ext cx="3751281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1813</a:t>
            </a:r>
          </a:p>
          <a:p>
            <a:r>
              <a:rPr lang="nl-NL" b="1" dirty="0" smtClean="0"/>
              <a:t>Verenigd Koninkrijk der Nederlanden</a:t>
            </a:r>
            <a:endParaRPr lang="nl-NL" dirty="0"/>
          </a:p>
        </p:txBody>
      </p:sp>
      <p:cxnSp>
        <p:nvCxnSpPr>
          <p:cNvPr id="58" name="Rechte verbindingslijn met pijl 57"/>
          <p:cNvCxnSpPr/>
          <p:nvPr/>
        </p:nvCxnSpPr>
        <p:spPr>
          <a:xfrm>
            <a:off x="7812360" y="620688"/>
            <a:ext cx="0" cy="116118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kstvak 58"/>
          <p:cNvSpPr txBox="1"/>
          <p:nvPr/>
        </p:nvSpPr>
        <p:spPr>
          <a:xfrm>
            <a:off x="6829599" y="1783613"/>
            <a:ext cx="1774849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1810</a:t>
            </a:r>
          </a:p>
          <a:p>
            <a:r>
              <a:rPr lang="en-US" b="1" dirty="0" smtClean="0"/>
              <a:t>Keizer Napoleon</a:t>
            </a:r>
            <a:endParaRPr lang="nl-NL" dirty="0"/>
          </a:p>
        </p:txBody>
      </p:sp>
      <p:sp>
        <p:nvSpPr>
          <p:cNvPr id="36" name="Rechthoek 35"/>
          <p:cNvSpPr/>
          <p:nvPr/>
        </p:nvSpPr>
        <p:spPr>
          <a:xfrm>
            <a:off x="3923929" y="1113245"/>
            <a:ext cx="2796077" cy="358299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 dirty="0" smtClean="0">
                <a:solidFill>
                  <a:schemeClr val="tx1"/>
                </a:solidFill>
              </a:rPr>
              <a:t>Bataafse Republiek</a:t>
            </a:r>
            <a:endParaRPr lang="nl-NL" sz="1600" b="1" dirty="0">
              <a:solidFill>
                <a:schemeClr val="tx1"/>
              </a:solidFill>
            </a:endParaRPr>
          </a:p>
        </p:txBody>
      </p:sp>
      <p:sp>
        <p:nvSpPr>
          <p:cNvPr id="42" name="Tekstvak 41"/>
          <p:cNvSpPr txBox="1"/>
          <p:nvPr/>
        </p:nvSpPr>
        <p:spPr>
          <a:xfrm>
            <a:off x="48940" y="4174198"/>
            <a:ext cx="216537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1781 </a:t>
            </a:r>
          </a:p>
          <a:p>
            <a:r>
              <a:rPr lang="nl-NL" b="1" dirty="0" smtClean="0"/>
              <a:t>Pamflet </a:t>
            </a:r>
            <a:r>
              <a:rPr lang="nl-NL" b="1" i="1" dirty="0" smtClean="0"/>
              <a:t>Aan het volk</a:t>
            </a:r>
            <a:endParaRPr lang="nl-NL" i="1" dirty="0"/>
          </a:p>
        </p:txBody>
      </p:sp>
      <p:cxnSp>
        <p:nvCxnSpPr>
          <p:cNvPr id="50" name="Rechte verbindingslijn met pijl 49"/>
          <p:cNvCxnSpPr/>
          <p:nvPr/>
        </p:nvCxnSpPr>
        <p:spPr>
          <a:xfrm>
            <a:off x="232244" y="620688"/>
            <a:ext cx="19276" cy="355351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Afbeelding 5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358544"/>
            <a:ext cx="768100" cy="12433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5" name="Afbeelding 5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409" y="5352814"/>
            <a:ext cx="843040" cy="124453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0" name="Rechthoek 59"/>
          <p:cNvSpPr/>
          <p:nvPr/>
        </p:nvSpPr>
        <p:spPr>
          <a:xfrm>
            <a:off x="1325203" y="620688"/>
            <a:ext cx="12942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1" name="Rechthoek 60"/>
          <p:cNvSpPr/>
          <p:nvPr/>
        </p:nvSpPr>
        <p:spPr>
          <a:xfrm>
            <a:off x="2621347" y="620688"/>
            <a:ext cx="12942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2" name="Rechthoek 61"/>
          <p:cNvSpPr/>
          <p:nvPr/>
        </p:nvSpPr>
        <p:spPr>
          <a:xfrm>
            <a:off x="3925843" y="620688"/>
            <a:ext cx="12942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3" name="Rechthoek 62"/>
          <p:cNvSpPr/>
          <p:nvPr/>
        </p:nvSpPr>
        <p:spPr>
          <a:xfrm>
            <a:off x="5213635" y="620688"/>
            <a:ext cx="12942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4" name="Rechthoek 63"/>
          <p:cNvSpPr/>
          <p:nvPr/>
        </p:nvSpPr>
        <p:spPr>
          <a:xfrm>
            <a:off x="6518131" y="620688"/>
            <a:ext cx="12942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5" name="Rechthoek 64"/>
          <p:cNvSpPr/>
          <p:nvPr/>
        </p:nvSpPr>
        <p:spPr>
          <a:xfrm>
            <a:off x="7814275" y="620688"/>
            <a:ext cx="12942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7" name="Tekstvak 66"/>
          <p:cNvSpPr txBox="1"/>
          <p:nvPr/>
        </p:nvSpPr>
        <p:spPr>
          <a:xfrm>
            <a:off x="8549196" y="160001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1815</a:t>
            </a:r>
          </a:p>
        </p:txBody>
      </p:sp>
      <p:sp>
        <p:nvSpPr>
          <p:cNvPr id="68" name="Tekstvak 67"/>
          <p:cNvSpPr txBox="1"/>
          <p:nvPr/>
        </p:nvSpPr>
        <p:spPr>
          <a:xfrm>
            <a:off x="7476309" y="188035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1810</a:t>
            </a:r>
          </a:p>
        </p:txBody>
      </p:sp>
      <p:sp>
        <p:nvSpPr>
          <p:cNvPr id="69" name="Rechthoek 68"/>
          <p:cNvSpPr/>
          <p:nvPr/>
        </p:nvSpPr>
        <p:spPr>
          <a:xfrm>
            <a:off x="6720006" y="1115523"/>
            <a:ext cx="1117706" cy="35829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300" b="1" dirty="0" smtClean="0">
                <a:solidFill>
                  <a:schemeClr val="tx1"/>
                </a:solidFill>
              </a:rPr>
              <a:t>Koninkrijk Holland</a:t>
            </a:r>
            <a:endParaRPr lang="nl-NL" sz="1300" b="1" dirty="0">
              <a:solidFill>
                <a:schemeClr val="tx1"/>
              </a:solidFill>
            </a:endParaRPr>
          </a:p>
        </p:txBody>
      </p:sp>
      <p:sp>
        <p:nvSpPr>
          <p:cNvPr id="70" name="Rechthoek 69"/>
          <p:cNvSpPr/>
          <p:nvPr/>
        </p:nvSpPr>
        <p:spPr>
          <a:xfrm>
            <a:off x="7812361" y="1126485"/>
            <a:ext cx="952807" cy="358299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300" b="1" dirty="0" smtClean="0">
                <a:solidFill>
                  <a:schemeClr val="tx1"/>
                </a:solidFill>
              </a:rPr>
              <a:t>Frans Keizerrijk</a:t>
            </a:r>
            <a:endParaRPr lang="nl-NL" sz="1300" b="1" dirty="0">
              <a:solidFill>
                <a:schemeClr val="tx1"/>
              </a:solidFill>
            </a:endParaRPr>
          </a:p>
        </p:txBody>
      </p:sp>
      <p:sp>
        <p:nvSpPr>
          <p:cNvPr id="30" name="Rechthoek 29"/>
          <p:cNvSpPr/>
          <p:nvPr/>
        </p:nvSpPr>
        <p:spPr>
          <a:xfrm>
            <a:off x="35496" y="1124744"/>
            <a:ext cx="3900013" cy="36004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500" b="1" dirty="0" smtClean="0">
                <a:solidFill>
                  <a:schemeClr val="tx1"/>
                </a:solidFill>
              </a:rPr>
              <a:t>Republiek der Zeven Verenigde Nederlanden</a:t>
            </a:r>
            <a:endParaRPr lang="nl-NL" sz="15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12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5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9" dur="5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27" grpId="0" animBg="1"/>
      <p:bldP spid="37" grpId="0" animBg="1"/>
      <p:bldP spid="47" grpId="0" animBg="1"/>
      <p:bldP spid="51" grpId="0" animBg="1"/>
      <p:bldP spid="57" grpId="0" animBg="1"/>
      <p:bldP spid="59" grpId="0" animBg="1"/>
      <p:bldP spid="36" grpId="0" animBg="1"/>
      <p:bldP spid="42" grpId="0" animBg="1"/>
      <p:bldP spid="69" grpId="0" animBg="1"/>
      <p:bldP spid="70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7787208" cy="707678"/>
          </a:xfrm>
        </p:spPr>
        <p:txBody>
          <a:bodyPr>
            <a:normAutofit fontScale="90000"/>
          </a:bodyPr>
          <a:lstStyle/>
          <a:p>
            <a:r>
              <a:rPr lang="nl-NL" sz="4800" dirty="0" smtClean="0">
                <a:solidFill>
                  <a:srgbClr val="FF0000"/>
                </a:solidFill>
              </a:rPr>
              <a:t>Het bestuur in </a:t>
            </a:r>
            <a:r>
              <a:rPr lang="nl-NL" sz="4800" dirty="0" smtClean="0">
                <a:solidFill>
                  <a:srgbClr val="FF0000"/>
                </a:solidFill>
              </a:rPr>
              <a:t>de Republiek</a:t>
            </a:r>
            <a:endParaRPr lang="nl-NL" sz="4800" dirty="0">
              <a:solidFill>
                <a:srgbClr val="FF0000"/>
              </a:solidFill>
            </a:endParaRPr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9" y="1376519"/>
            <a:ext cx="3623032" cy="4599451"/>
          </a:xfrm>
        </p:spPr>
      </p:pic>
      <p:sp>
        <p:nvSpPr>
          <p:cNvPr id="7" name="Tijdelijke aanduiding voor tekst 6"/>
          <p:cNvSpPr>
            <a:spLocks noGrp="1"/>
          </p:cNvSpPr>
          <p:nvPr>
            <p:ph type="body" sz="half" idx="2"/>
          </p:nvPr>
        </p:nvSpPr>
        <p:spPr>
          <a:xfrm>
            <a:off x="179511" y="1435100"/>
            <a:ext cx="5472609" cy="4691063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Stadhouder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200" b="1" dirty="0" smtClean="0"/>
              <a:t>Prins van Oranje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200" b="1" dirty="0" smtClean="0"/>
              <a:t>Erfopvolging 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200" b="1" dirty="0" smtClean="0"/>
              <a:t>Veel macht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Regenten  </a:t>
            </a:r>
            <a:endParaRPr lang="nl-NL" sz="2400" b="1" dirty="0" smtClean="0"/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i="1" dirty="0" smtClean="0"/>
              <a:t>‘Regentenkliek’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Burgers weinig invloed</a:t>
            </a:r>
            <a:endParaRPr lang="nl-NL" sz="2400" b="1" dirty="0"/>
          </a:p>
        </p:txBody>
      </p:sp>
      <p:sp>
        <p:nvSpPr>
          <p:cNvPr id="9" name="Tekstvak 8"/>
          <p:cNvSpPr txBox="1"/>
          <p:nvPr/>
        </p:nvSpPr>
        <p:spPr>
          <a:xfrm>
            <a:off x="5393460" y="140560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Willem V</a:t>
            </a:r>
            <a:endParaRPr lang="nl-NL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Tijdelijke aanduiding voor inhoud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473027"/>
            <a:ext cx="4680994" cy="350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07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57" y="3501007"/>
            <a:ext cx="3323809" cy="3323809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7375818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i="1" dirty="0" smtClean="0">
                <a:solidFill>
                  <a:srgbClr val="FF0000"/>
                </a:solidFill>
              </a:rPr>
              <a:t>“Aan het volk van Nederland…”</a:t>
            </a:r>
            <a:endParaRPr lang="nl-NL" sz="4300" b="1" i="1" dirty="0">
              <a:solidFill>
                <a:srgbClr val="FF0000"/>
              </a:solidFill>
            </a:endParaRPr>
          </a:p>
        </p:txBody>
      </p:sp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6727291" cy="56166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Pamflet</a:t>
            </a:r>
            <a:r>
              <a:rPr lang="en-US" sz="2400" b="1" dirty="0" smtClean="0"/>
              <a:t> in 1781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i="1" dirty="0" smtClean="0"/>
              <a:t>“</a:t>
            </a:r>
            <a:r>
              <a:rPr lang="en-US" sz="2400" b="1" i="1" dirty="0" err="1" smtClean="0"/>
              <a:t>Oranje</a:t>
            </a:r>
            <a:r>
              <a:rPr lang="en-US" sz="2400" b="1" i="1" dirty="0" smtClean="0"/>
              <a:t> is </a:t>
            </a:r>
            <a:r>
              <a:rPr lang="en-US" sz="2400" b="1" i="1" dirty="0" err="1" smtClean="0"/>
              <a:t>heerszuchtig</a:t>
            </a:r>
            <a:r>
              <a:rPr lang="en-US" sz="2400" b="1" i="1" dirty="0" smtClean="0"/>
              <a:t>”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i="1" dirty="0" smtClean="0"/>
              <a:t>“Het </a:t>
            </a:r>
            <a:r>
              <a:rPr lang="en-US" sz="2400" b="1" i="1" dirty="0" err="1" smtClean="0"/>
              <a:t>volk</a:t>
            </a:r>
            <a:r>
              <a:rPr lang="en-US" sz="2400" b="1" i="1" dirty="0" smtClean="0"/>
              <a:t> is </a:t>
            </a:r>
            <a:r>
              <a:rPr lang="en-US" sz="2400" b="1" i="1" dirty="0" err="1" smtClean="0"/>
              <a:t>zijn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erfelijk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eigendom</a:t>
            </a:r>
            <a:r>
              <a:rPr lang="en-US" sz="2400" b="1" i="1" dirty="0" smtClean="0"/>
              <a:t>”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i="1" dirty="0" smtClean="0"/>
              <a:t>“</a:t>
            </a:r>
            <a:r>
              <a:rPr lang="en-US" sz="2400" b="1" i="1" dirty="0" err="1" smtClean="0"/>
              <a:t>Hij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ziet</a:t>
            </a:r>
            <a:r>
              <a:rPr lang="en-US" sz="2400" b="1" i="1" dirty="0" smtClean="0"/>
              <a:t> het </a:t>
            </a:r>
            <a:r>
              <a:rPr lang="en-US" sz="2400" b="1" i="1" dirty="0" err="1" smtClean="0"/>
              <a:t>volk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als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zijn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ossen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en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schapen</a:t>
            </a:r>
            <a:r>
              <a:rPr lang="en-US" sz="2400" b="1" i="1" dirty="0" smtClean="0"/>
              <a:t>”</a:t>
            </a:r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Oproep</a:t>
            </a:r>
            <a:r>
              <a:rPr lang="en-US" sz="2400" b="1" dirty="0" smtClean="0"/>
              <a:t> tot </a:t>
            </a:r>
            <a:r>
              <a:rPr lang="en-US" sz="2400" b="1" dirty="0" err="1" smtClean="0"/>
              <a:t>opstand</a:t>
            </a:r>
            <a:r>
              <a:rPr lang="en-US" sz="2400" b="1" dirty="0" smtClean="0"/>
              <a:t> 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i="1" dirty="0" smtClean="0"/>
              <a:t>“Volk is de ware </a:t>
            </a:r>
            <a:r>
              <a:rPr lang="en-US" sz="2400" b="1" i="1" dirty="0" err="1" smtClean="0"/>
              <a:t>eigenaar</a:t>
            </a:r>
            <a:r>
              <a:rPr lang="en-US" sz="2400" b="1" i="1" dirty="0" smtClean="0"/>
              <a:t>”</a:t>
            </a:r>
            <a:endParaRPr lang="en-US" sz="2400" b="1" dirty="0" smtClean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501007"/>
            <a:ext cx="4680520" cy="3318565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788" y="1124744"/>
            <a:ext cx="1359556" cy="2259436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636" y="1124510"/>
            <a:ext cx="1446868" cy="2257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8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7375818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i="1" dirty="0" smtClean="0">
                <a:solidFill>
                  <a:srgbClr val="FF0000"/>
                </a:solidFill>
              </a:rPr>
              <a:t>“Aan het volk van Nederland…”</a:t>
            </a:r>
            <a:endParaRPr lang="nl-NL" sz="4300" b="1" i="1" dirty="0">
              <a:solidFill>
                <a:srgbClr val="FF0000"/>
              </a:solidFill>
            </a:endParaRPr>
          </a:p>
        </p:txBody>
      </p:sp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6727291" cy="56166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BE" sz="2400" b="1" dirty="0" smtClean="0"/>
              <a:t>Anoniem</a:t>
            </a:r>
            <a:r>
              <a:rPr lang="en-US" sz="2400" b="1" dirty="0" smtClean="0"/>
              <a:t> </a:t>
            </a:r>
            <a:r>
              <a:rPr lang="nl-BE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pamflet</a:t>
            </a:r>
          </a:p>
          <a:p>
            <a:pPr>
              <a:lnSpc>
                <a:spcPct val="150000"/>
              </a:lnSpc>
            </a:pPr>
            <a:r>
              <a:rPr lang="en-US" sz="2400" b="1" dirty="0" err="1" smtClean="0"/>
              <a:t>Kritiek</a:t>
            </a:r>
            <a:r>
              <a:rPr lang="en-US" sz="2400" b="1" dirty="0" smtClean="0"/>
              <a:t> op de </a:t>
            </a:r>
            <a:r>
              <a:rPr lang="en-US" sz="2400" b="1" dirty="0" err="1" smtClean="0"/>
              <a:t>prins</a:t>
            </a:r>
            <a:r>
              <a:rPr lang="en-US" sz="2400" b="1" dirty="0" smtClean="0"/>
              <a:t> = 30 </a:t>
            </a:r>
            <a:r>
              <a:rPr lang="en-US" sz="2400" b="1" dirty="0" err="1" smtClean="0"/>
              <a:t>jaar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verbannen</a:t>
            </a:r>
            <a:endParaRPr lang="en-US" sz="2400" b="1" dirty="0" smtClean="0"/>
          </a:p>
          <a:p>
            <a:pPr>
              <a:lnSpc>
                <a:spcPct val="150000"/>
              </a:lnSpc>
            </a:pPr>
            <a:r>
              <a:rPr lang="en-US" sz="2400" b="1" dirty="0" smtClean="0"/>
              <a:t>Joan </a:t>
            </a:r>
            <a:r>
              <a:rPr lang="en-US" sz="2400" b="1" dirty="0" err="1" smtClean="0"/>
              <a:t>Derk</a:t>
            </a:r>
            <a:r>
              <a:rPr lang="en-US" sz="2400" b="1" dirty="0" smtClean="0"/>
              <a:t> van der </a:t>
            </a:r>
            <a:r>
              <a:rPr lang="en-US" sz="2400" b="1" dirty="0" err="1" smtClean="0"/>
              <a:t>Capellen</a:t>
            </a:r>
            <a:r>
              <a:rPr lang="en-US" sz="2400" b="1" dirty="0" smtClean="0"/>
              <a:t> tot den Pol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Begin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patriotten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400" b="1" dirty="0" smtClean="0"/>
              <a:t>Geïnspireerd</a:t>
            </a:r>
            <a:r>
              <a:rPr lang="en-US" sz="2400" b="1" dirty="0" smtClean="0"/>
              <a:t> door </a:t>
            </a:r>
            <a:r>
              <a:rPr lang="en-US" sz="2400" b="1" dirty="0" err="1" smtClean="0"/>
              <a:t>Amerikaanse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Revolutie</a:t>
            </a:r>
            <a:endParaRPr lang="en-US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BE" sz="2400" b="1" dirty="0"/>
              <a:t>Geïnspireerd</a:t>
            </a:r>
            <a:r>
              <a:rPr lang="en-US" sz="2400" b="1" dirty="0" smtClean="0"/>
              <a:t> door </a:t>
            </a:r>
            <a:r>
              <a:rPr lang="en-US" sz="2400" b="1" dirty="0" err="1" smtClean="0"/>
              <a:t>Verlichting</a:t>
            </a:r>
            <a:endParaRPr lang="en-US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Democratische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beweging</a:t>
            </a:r>
            <a:endParaRPr lang="en-US" sz="2400" b="1" dirty="0" smtClean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/>
              <a:t>Meer </a:t>
            </a:r>
            <a:r>
              <a:rPr lang="en-US" sz="2400" b="1" dirty="0" err="1" smtClean="0"/>
              <a:t>macht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voor</a:t>
            </a:r>
            <a:r>
              <a:rPr lang="en-US" sz="2400" b="1" dirty="0" smtClean="0"/>
              <a:t> de burgers</a:t>
            </a:r>
          </a:p>
          <a:p>
            <a:pPr>
              <a:lnSpc>
                <a:spcPct val="150000"/>
              </a:lnSpc>
            </a:pPr>
            <a:endParaRPr lang="en-US" sz="2400" b="1" dirty="0" smtClean="0"/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303104"/>
            <a:ext cx="3964032" cy="2265161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042" y="929489"/>
            <a:ext cx="1930302" cy="3207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65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476" y="2288831"/>
            <a:ext cx="3073028" cy="4524545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644" y="2879461"/>
            <a:ext cx="3073028" cy="3873564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291132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Patriotten</a:t>
            </a:r>
            <a:endParaRPr lang="nl-NL" sz="4300" b="1" dirty="0">
              <a:solidFill>
                <a:srgbClr val="FF0000"/>
              </a:solidFill>
            </a:endParaRP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035134"/>
            <a:ext cx="5765444" cy="3562218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6727291" cy="56166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 smtClean="0"/>
              <a:t>18e </a:t>
            </a:r>
            <a:r>
              <a:rPr lang="nl-NL" sz="2400" b="1" dirty="0" smtClean="0"/>
              <a:t>eeuw</a:t>
            </a:r>
            <a:r>
              <a:rPr lang="en-US" sz="2400" b="1" dirty="0" smtClean="0"/>
              <a:t>: </a:t>
            </a:r>
            <a:r>
              <a:rPr lang="nl-NL" sz="2400" b="1" dirty="0" smtClean="0"/>
              <a:t>volk</a:t>
            </a:r>
            <a:r>
              <a:rPr lang="en-US" sz="2400" b="1" dirty="0" smtClean="0"/>
              <a:t> is </a:t>
            </a:r>
            <a:r>
              <a:rPr lang="nl-NL" sz="2400" b="1" dirty="0" smtClean="0"/>
              <a:t>ontevreden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Oorlog met Engeland:</a:t>
            </a:r>
            <a:r>
              <a:rPr lang="en-US" sz="2400" b="1" dirty="0" smtClean="0"/>
              <a:t> </a:t>
            </a:r>
            <a:r>
              <a:rPr lang="nl-NL" sz="2400" b="1" dirty="0" smtClean="0"/>
              <a:t>nederlaag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/>
              <a:t>Handel </a:t>
            </a:r>
            <a:r>
              <a:rPr lang="nl-NL" sz="2400" b="1" dirty="0" smtClean="0"/>
              <a:t>en</a:t>
            </a:r>
            <a:r>
              <a:rPr lang="en-US" sz="2400" b="1" dirty="0" smtClean="0"/>
              <a:t> </a:t>
            </a:r>
            <a:r>
              <a:rPr lang="nl-NL" sz="2400" b="1" dirty="0" smtClean="0"/>
              <a:t>nijverheid</a:t>
            </a:r>
            <a:r>
              <a:rPr lang="en-US" sz="2400" b="1" dirty="0" smtClean="0"/>
              <a:t> in </a:t>
            </a:r>
            <a:r>
              <a:rPr lang="nl-NL" sz="2400" b="1" dirty="0" smtClean="0"/>
              <a:t>verval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Willem V </a:t>
            </a:r>
            <a:r>
              <a:rPr lang="nl-NL" sz="2400" b="1" dirty="0" smtClean="0"/>
              <a:t>en</a:t>
            </a:r>
            <a:r>
              <a:rPr lang="en-US" sz="2400" b="1" dirty="0" smtClean="0"/>
              <a:t> “</a:t>
            </a:r>
            <a:r>
              <a:rPr lang="nl-NL" sz="2400" b="1" dirty="0" smtClean="0"/>
              <a:t>regentenkliek</a:t>
            </a:r>
            <a:r>
              <a:rPr lang="en-US" sz="2400" b="1" dirty="0" smtClean="0"/>
              <a:t>” </a:t>
            </a:r>
            <a:r>
              <a:rPr lang="nl-NL" sz="2400" b="1" dirty="0" smtClean="0"/>
              <a:t>hebben</a:t>
            </a:r>
            <a:r>
              <a:rPr lang="en-US" sz="2400" b="1" dirty="0" smtClean="0"/>
              <a:t> </a:t>
            </a:r>
            <a:r>
              <a:rPr lang="nl-NL" sz="2400" b="1" dirty="0" smtClean="0"/>
              <a:t>schuld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Prins</a:t>
            </a:r>
            <a:r>
              <a:rPr lang="en-US" sz="2400" b="1" dirty="0" smtClean="0"/>
              <a:t> </a:t>
            </a:r>
            <a:r>
              <a:rPr lang="nl-NL" sz="2400" b="1" dirty="0" smtClean="0"/>
              <a:t>en</a:t>
            </a:r>
            <a:r>
              <a:rPr lang="en-US" sz="2400" b="1" dirty="0" smtClean="0"/>
              <a:t> </a:t>
            </a:r>
            <a:r>
              <a:rPr lang="nl-NL" sz="2400" b="1" dirty="0" smtClean="0"/>
              <a:t>regenten</a:t>
            </a:r>
            <a:r>
              <a:rPr lang="en-US" sz="2400" b="1" dirty="0" smtClean="0"/>
              <a:t> </a:t>
            </a:r>
            <a:r>
              <a:rPr lang="nl-NL" sz="2400" b="1" dirty="0" smtClean="0"/>
              <a:t>zijn</a:t>
            </a:r>
            <a:r>
              <a:rPr lang="en-US" sz="2400" b="1" dirty="0" smtClean="0"/>
              <a:t> </a:t>
            </a:r>
            <a:r>
              <a:rPr lang="nl-NL" sz="2400" b="1" dirty="0" smtClean="0"/>
              <a:t>er</a:t>
            </a:r>
            <a:r>
              <a:rPr lang="en-US" sz="2400" b="1" dirty="0" smtClean="0"/>
              <a:t> </a:t>
            </a:r>
            <a:r>
              <a:rPr lang="nl-NL" sz="2400" b="1" dirty="0" smtClean="0"/>
              <a:t>alleen</a:t>
            </a:r>
            <a:r>
              <a:rPr lang="en-US" sz="2400" b="1" dirty="0" smtClean="0"/>
              <a:t> </a:t>
            </a:r>
            <a:r>
              <a:rPr lang="nl-NL" sz="2400" b="1" dirty="0" smtClean="0"/>
              <a:t>voor</a:t>
            </a:r>
            <a:r>
              <a:rPr lang="en-US" sz="2400" b="1" dirty="0" smtClean="0"/>
              <a:t> </a:t>
            </a:r>
            <a:r>
              <a:rPr lang="nl-NL" sz="2400" b="1" dirty="0" smtClean="0"/>
              <a:t>zichzelf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Vrijkorpsen</a:t>
            </a:r>
            <a:r>
              <a:rPr lang="en-US" sz="2400" b="1" dirty="0" smtClean="0"/>
              <a:t> </a:t>
            </a:r>
          </a:p>
          <a:p>
            <a:pPr lvl="1">
              <a:lnSpc>
                <a:spcPct val="150000"/>
              </a:lnSpc>
            </a:pPr>
            <a:r>
              <a:rPr lang="nl-NL" sz="2400" b="1" dirty="0" smtClean="0"/>
              <a:t>Gewapende</a:t>
            </a:r>
            <a:r>
              <a:rPr lang="en-US" sz="2400" b="1" dirty="0" smtClean="0"/>
              <a:t> </a:t>
            </a:r>
            <a:r>
              <a:rPr lang="nl-NL" sz="2400" b="1" dirty="0" smtClean="0"/>
              <a:t>burgerwacht</a:t>
            </a:r>
          </a:p>
          <a:p>
            <a:pPr lvl="1">
              <a:lnSpc>
                <a:spcPct val="150000"/>
              </a:lnSpc>
            </a:pPr>
            <a:r>
              <a:rPr lang="nl-NL" sz="2400" b="1" dirty="0" smtClean="0"/>
              <a:t>Verjagen</a:t>
            </a:r>
            <a:r>
              <a:rPr lang="en-US" sz="2400" b="1" dirty="0" smtClean="0"/>
              <a:t>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Oranjegezinden</a:t>
            </a:r>
            <a:r>
              <a:rPr lang="en-US" sz="2400" b="1" dirty="0" smtClean="0"/>
              <a:t> </a:t>
            </a:r>
            <a:r>
              <a:rPr lang="nl-NL" sz="2400" b="1" dirty="0" smtClean="0"/>
              <a:t>stadsbestuurders</a:t>
            </a:r>
            <a:endParaRPr lang="nl-NL" sz="2400" b="1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775" y="4634549"/>
            <a:ext cx="3073028" cy="2178827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803" y="190625"/>
            <a:ext cx="3073028" cy="247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5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723180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Patriotten en Oranjegezinden</a:t>
            </a:r>
            <a:endParaRPr lang="nl-NL" sz="4300" b="1" dirty="0">
              <a:solidFill>
                <a:srgbClr val="FF0000"/>
              </a:solidFill>
            </a:endParaRPr>
          </a:p>
        </p:txBody>
      </p:sp>
      <p:graphicFrame>
        <p:nvGraphicFramePr>
          <p:cNvPr id="2" name="Tabe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57920"/>
              </p:ext>
            </p:extLst>
          </p:nvPr>
        </p:nvGraphicFramePr>
        <p:xfrm>
          <a:off x="395536" y="1052736"/>
          <a:ext cx="8496944" cy="3632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>
                  <a:extLst>
                    <a:ext uri="{9D8B030D-6E8A-4147-A177-3AD203B41FA5}">
                      <a16:colId xmlns:a16="http://schemas.microsoft.com/office/drawing/2014/main" val="774208083"/>
                    </a:ext>
                  </a:extLst>
                </a:gridCol>
                <a:gridCol w="4248472">
                  <a:extLst>
                    <a:ext uri="{9D8B030D-6E8A-4147-A177-3AD203B41FA5}">
                      <a16:colId xmlns:a16="http://schemas.microsoft.com/office/drawing/2014/main" val="2620532797"/>
                    </a:ext>
                  </a:extLst>
                </a:gridCol>
              </a:tblGrid>
              <a:tr h="605393">
                <a:tc>
                  <a:txBody>
                    <a:bodyPr/>
                    <a:lstStyle/>
                    <a:p>
                      <a:pPr algn="ctr"/>
                      <a:r>
                        <a:rPr lang="nl-NL" noProof="0" dirty="0" smtClean="0"/>
                        <a:t>Patriotten</a:t>
                      </a:r>
                      <a:r>
                        <a:rPr lang="en-US" dirty="0" smtClean="0"/>
                        <a:t> 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noProof="0" dirty="0" smtClean="0"/>
                        <a:t>Oranjepartij</a:t>
                      </a:r>
                      <a:r>
                        <a:rPr lang="en-US" dirty="0" smtClean="0"/>
                        <a:t> </a:t>
                      </a:r>
                      <a:endParaRPr lang="nl-N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8832076"/>
                  </a:ext>
                </a:extLst>
              </a:tr>
              <a:tr h="605393">
                <a:tc>
                  <a:txBody>
                    <a:bodyPr/>
                    <a:lstStyle/>
                    <a:p>
                      <a:pPr algn="ctr"/>
                      <a:r>
                        <a:rPr lang="nl-NL" b="1" noProof="0" dirty="0" smtClean="0"/>
                        <a:t>Voor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nl-NL" b="1" baseline="0" noProof="0" dirty="0" smtClean="0"/>
                        <a:t>democratie</a:t>
                      </a:r>
                      <a:endParaRPr lang="nl-NL" b="1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b="1" noProof="0" dirty="0" smtClean="0"/>
                        <a:t>Tegen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democratie</a:t>
                      </a:r>
                      <a:endParaRPr lang="nl-NL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82872436"/>
                  </a:ext>
                </a:extLst>
              </a:tr>
              <a:tr h="605393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Tegen</a:t>
                      </a:r>
                      <a:r>
                        <a:rPr lang="en-US" b="1" dirty="0" smtClean="0"/>
                        <a:t> de </a:t>
                      </a:r>
                      <a:r>
                        <a:rPr lang="en-US" b="1" dirty="0" err="1" smtClean="0"/>
                        <a:t>stadhouder</a:t>
                      </a:r>
                      <a:endParaRPr lang="nl-NL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Voor</a:t>
                      </a:r>
                      <a:r>
                        <a:rPr lang="en-US" b="1" dirty="0" smtClean="0"/>
                        <a:t> de </a:t>
                      </a:r>
                      <a:r>
                        <a:rPr lang="en-US" b="1" dirty="0" err="1" smtClean="0"/>
                        <a:t>stadhouder</a:t>
                      </a:r>
                      <a:endParaRPr lang="nl-NL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34252167"/>
                  </a:ext>
                </a:extLst>
              </a:tr>
              <a:tr h="605393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Voor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gelijkheid</a:t>
                      </a:r>
                      <a:endParaRPr lang="nl-NL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Tegen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gelijkheid</a:t>
                      </a:r>
                      <a:endParaRPr lang="nl-NL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4211071"/>
                  </a:ext>
                </a:extLst>
              </a:tr>
              <a:tr h="605393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Voor</a:t>
                      </a:r>
                      <a:r>
                        <a:rPr lang="en-US" b="1" dirty="0" smtClean="0"/>
                        <a:t> de burgers</a:t>
                      </a:r>
                      <a:endParaRPr lang="nl-NL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Voor</a:t>
                      </a:r>
                      <a:r>
                        <a:rPr lang="en-US" b="1" dirty="0" smtClean="0"/>
                        <a:t> de </a:t>
                      </a:r>
                      <a:r>
                        <a:rPr lang="en-US" b="1" dirty="0" err="1" smtClean="0"/>
                        <a:t>regenten</a:t>
                      </a:r>
                      <a:endParaRPr lang="nl-NL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4697462"/>
                  </a:ext>
                </a:extLst>
              </a:tr>
              <a:tr h="605393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Voor</a:t>
                      </a:r>
                      <a:r>
                        <a:rPr lang="en-US" b="1" dirty="0" smtClean="0"/>
                        <a:t> de </a:t>
                      </a:r>
                      <a:r>
                        <a:rPr lang="en-US" b="1" dirty="0" err="1" smtClean="0"/>
                        <a:t>Franse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Revolutie</a:t>
                      </a:r>
                      <a:endParaRPr lang="nl-NL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Tegen</a:t>
                      </a:r>
                      <a:r>
                        <a:rPr lang="en-US" b="1" dirty="0" smtClean="0"/>
                        <a:t> de </a:t>
                      </a:r>
                      <a:r>
                        <a:rPr lang="en-US" b="1" dirty="0" err="1" smtClean="0"/>
                        <a:t>Franse</a:t>
                      </a:r>
                      <a:r>
                        <a:rPr lang="en-US" b="1" dirty="0" smtClean="0"/>
                        <a:t> </a:t>
                      </a:r>
                      <a:r>
                        <a:rPr lang="en-US" b="1" dirty="0" err="1" smtClean="0"/>
                        <a:t>Revolutie</a:t>
                      </a:r>
                      <a:endParaRPr lang="nl-NL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64066308"/>
                  </a:ext>
                </a:extLst>
              </a:tr>
            </a:tbl>
          </a:graphicData>
        </a:graphic>
      </p:graphicFrame>
      <p:pic>
        <p:nvPicPr>
          <p:cNvPr id="14" name="Afbeelding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780772"/>
            <a:ext cx="3600400" cy="2904322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963" y="2268849"/>
            <a:ext cx="3600400" cy="2904322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772905"/>
            <a:ext cx="3600400" cy="2904322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963" y="3477006"/>
            <a:ext cx="3600400" cy="2904322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963" y="4053070"/>
            <a:ext cx="3600400" cy="2904322"/>
          </a:xfrm>
          <a:prstGeom prst="rect">
            <a:avLst/>
          </a:prstGeom>
        </p:spPr>
      </p:pic>
      <p:pic>
        <p:nvPicPr>
          <p:cNvPr id="23" name="Afbeelding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767" y="1780772"/>
            <a:ext cx="2714001" cy="2800356"/>
          </a:xfrm>
          <a:prstGeom prst="rect">
            <a:avLst/>
          </a:prstGeom>
        </p:spPr>
      </p:pic>
      <p:pic>
        <p:nvPicPr>
          <p:cNvPr id="24" name="Afbeelding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767" y="2284828"/>
            <a:ext cx="2714001" cy="2800356"/>
          </a:xfrm>
          <a:prstGeom prst="rect">
            <a:avLst/>
          </a:prstGeom>
        </p:spPr>
      </p:pic>
      <p:pic>
        <p:nvPicPr>
          <p:cNvPr id="25" name="Afbeelding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418" y="2788884"/>
            <a:ext cx="2714001" cy="2800356"/>
          </a:xfrm>
          <a:prstGeom prst="rect">
            <a:avLst/>
          </a:prstGeom>
        </p:spPr>
      </p:pic>
      <p:pic>
        <p:nvPicPr>
          <p:cNvPr id="26" name="Afbeelding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116" y="3508964"/>
            <a:ext cx="2714001" cy="2800356"/>
          </a:xfrm>
          <a:prstGeom prst="rect">
            <a:avLst/>
          </a:prstGeom>
        </p:spPr>
      </p:pic>
      <p:pic>
        <p:nvPicPr>
          <p:cNvPr id="27" name="Afbeelding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57" y="4085028"/>
            <a:ext cx="2714001" cy="280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91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6 L 2.77778E-7 0.083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11111E-6 L -1.38889E-6 0.0733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-3.33333E-6 0.08334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6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2.22222E-6 0.0833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0.00017 0.10278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3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7037E-7 L 0.00087 0.1048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022E-16 L -3.33333E-6 0.08333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6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7.40741E-7 L 1.38889E-6 0.08333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2.77778E-7 -4.44444E-6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2708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-1.38889E-6 -4.07407E-6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3079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24016"/>
            <a:ext cx="7135570" cy="3766614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8" y="3777919"/>
            <a:ext cx="4222120" cy="2659855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291132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Willem V</a:t>
            </a:r>
            <a:endParaRPr lang="nl-NL" sz="4300" b="1" dirty="0">
              <a:solidFill>
                <a:srgbClr val="FF0000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789040"/>
            <a:ext cx="4811197" cy="2706298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90626"/>
            <a:ext cx="1656184" cy="2102532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3501009"/>
            <a:ext cx="4300412" cy="2994329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001" y="3501008"/>
            <a:ext cx="4491495" cy="2994329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763" y="2442622"/>
            <a:ext cx="4357733" cy="3663337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533" y="3934789"/>
            <a:ext cx="4636632" cy="2615535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565" y="805436"/>
            <a:ext cx="2416773" cy="3048155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8095444" cy="50405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 err="1" smtClean="0"/>
              <a:t>Voelt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nattigheid</a:t>
            </a:r>
            <a:r>
              <a:rPr lang="en-US" sz="2400" b="1" dirty="0" smtClean="0"/>
              <a:t>: </a:t>
            </a:r>
            <a:r>
              <a:rPr lang="en-US" sz="2400" b="1" dirty="0" err="1" smtClean="0"/>
              <a:t>vlucht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naar</a:t>
            </a:r>
            <a:r>
              <a:rPr lang="en-US" sz="2400" b="1" dirty="0" smtClean="0"/>
              <a:t> Nijmegen</a:t>
            </a:r>
            <a:endParaRPr lang="nl-NL" sz="2400" b="1" dirty="0" smtClean="0"/>
          </a:p>
          <a:p>
            <a:pPr>
              <a:lnSpc>
                <a:spcPct val="150000"/>
              </a:lnSpc>
            </a:pPr>
            <a:r>
              <a:rPr lang="nl-NL" sz="2400" b="1" dirty="0" smtClean="0"/>
              <a:t>Wilhelmina van Pruisen wil terug naar Den Haag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Aanhouding </a:t>
            </a:r>
            <a:r>
              <a:rPr lang="nl-NL" sz="2400" b="1" dirty="0" err="1" smtClean="0"/>
              <a:t>Goejanverwellesluis</a:t>
            </a:r>
            <a:endParaRPr lang="nl-NL" sz="2400" b="1" dirty="0" smtClean="0"/>
          </a:p>
          <a:p>
            <a:pPr>
              <a:lnSpc>
                <a:spcPct val="150000"/>
              </a:lnSpc>
            </a:pPr>
            <a:r>
              <a:rPr lang="nl-NL" sz="2400" b="1" dirty="0" smtClean="0"/>
              <a:t>Pruisen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komt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helpen</a:t>
            </a:r>
            <a:endParaRPr lang="nl-NL" sz="2400" b="1" dirty="0" smtClean="0"/>
          </a:p>
          <a:p>
            <a:pPr>
              <a:lnSpc>
                <a:spcPct val="150000"/>
              </a:lnSpc>
            </a:pPr>
            <a:r>
              <a:rPr lang="nl-NL" sz="2400" b="1" dirty="0" smtClean="0"/>
              <a:t>Patriotten vluchten naar Frankrijk</a:t>
            </a:r>
            <a:r>
              <a:rPr lang="en-US" sz="2400" b="1" dirty="0" smtClean="0"/>
              <a:t> </a:t>
            </a:r>
          </a:p>
          <a:p>
            <a:pPr lvl="1">
              <a:lnSpc>
                <a:spcPct val="150000"/>
              </a:lnSpc>
            </a:pPr>
            <a:r>
              <a:rPr lang="nl-NL" sz="2400" b="1" dirty="0" smtClean="0"/>
              <a:t>Aansluiten bij Frans leger</a:t>
            </a:r>
          </a:p>
          <a:p>
            <a:pPr lvl="1">
              <a:lnSpc>
                <a:spcPct val="150000"/>
              </a:lnSpc>
            </a:pPr>
            <a:r>
              <a:rPr lang="nl-NL" sz="2400" b="1" dirty="0" smtClean="0"/>
              <a:t>Bataafs legioen</a:t>
            </a:r>
          </a:p>
          <a:p>
            <a:pPr lvl="1">
              <a:lnSpc>
                <a:spcPct val="150000"/>
              </a:lnSpc>
            </a:pPr>
            <a:r>
              <a:rPr lang="nl-NL" sz="2400" b="1" dirty="0" smtClean="0"/>
              <a:t>Doel: de Republiek bevrijden van </a:t>
            </a:r>
            <a:r>
              <a:rPr lang="nl-NL" sz="2400" b="1" dirty="0" err="1" smtClean="0"/>
              <a:t>oranjegezinden</a:t>
            </a:r>
            <a:endParaRPr lang="nl-NL" sz="2400" b="1" dirty="0"/>
          </a:p>
        </p:txBody>
      </p:sp>
    </p:spTree>
    <p:extLst>
      <p:ext uri="{BB962C8B-B14F-4D97-AF65-F5344CB8AC3E}">
        <p14:creationId xmlns:p14="http://schemas.microsoft.com/office/powerpoint/2010/main" val="133309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359" y="2614714"/>
            <a:ext cx="5413097" cy="3766614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579164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1795: Bataafse Revolutie</a:t>
            </a:r>
            <a:endParaRPr lang="nl-NL" sz="4300" b="1" dirty="0">
              <a:solidFill>
                <a:srgbClr val="FF0000"/>
              </a:solidFill>
            </a:endParaRPr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339" y="4305452"/>
            <a:ext cx="1656184" cy="2102532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506" y="1239844"/>
            <a:ext cx="3898998" cy="2994329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577" y="1946906"/>
            <a:ext cx="3676924" cy="3167315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21" y="2915291"/>
            <a:ext cx="2416773" cy="3048155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980728"/>
            <a:ext cx="7447372" cy="50405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 smtClean="0"/>
              <a:t>Bataafs legioen </a:t>
            </a:r>
            <a:r>
              <a:rPr lang="nl-NL" sz="2400" b="1" dirty="0"/>
              <a:t>met </a:t>
            </a:r>
            <a:r>
              <a:rPr lang="nl-NL" sz="2400" b="1" dirty="0" smtClean="0"/>
              <a:t>Franse legers</a:t>
            </a:r>
            <a:endParaRPr lang="nl-NL" sz="2400" b="1" dirty="0"/>
          </a:p>
          <a:p>
            <a:pPr>
              <a:lnSpc>
                <a:spcPct val="150000"/>
              </a:lnSpc>
            </a:pPr>
            <a:r>
              <a:rPr lang="nl-NL" sz="2400" b="1" dirty="0" smtClean="0"/>
              <a:t>Trekken de Republiek binnen</a:t>
            </a:r>
            <a:endParaRPr lang="nl-NL" sz="2400" b="1" dirty="0"/>
          </a:p>
          <a:p>
            <a:pPr marL="0" indent="0">
              <a:lnSpc>
                <a:spcPct val="150000"/>
              </a:lnSpc>
              <a:buNone/>
            </a:pPr>
            <a:r>
              <a:rPr lang="nl-NL" sz="2400" b="1" dirty="0" smtClean="0">
                <a:sym typeface="Wingdings" panose="05000000000000000000" pitchFamily="2" charset="2"/>
              </a:rPr>
              <a:t>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Bataafse </a:t>
            </a:r>
            <a:r>
              <a:rPr lang="nl-NL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Revolutie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Willem </a:t>
            </a:r>
            <a:r>
              <a:rPr lang="nl-NL" sz="2400" b="1" dirty="0"/>
              <a:t>V </a:t>
            </a:r>
            <a:r>
              <a:rPr lang="nl-NL" sz="2400" b="1" dirty="0" smtClean="0"/>
              <a:t>vlucht naar Engeland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Stadhouder </a:t>
            </a:r>
            <a:r>
              <a:rPr lang="nl-NL" sz="2400" b="1" dirty="0"/>
              <a:t>en </a:t>
            </a:r>
            <a:r>
              <a:rPr lang="nl-NL" sz="2400" b="1" dirty="0" smtClean="0"/>
              <a:t>regenten: macht kwijt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Revolutionaire patriotten: nieuwe machthebbers</a:t>
            </a:r>
            <a:endParaRPr lang="nl-NL" sz="2400" b="1" dirty="0"/>
          </a:p>
          <a:p>
            <a:pPr marL="0" indent="0">
              <a:lnSpc>
                <a:spcPct val="150000"/>
              </a:lnSpc>
              <a:buNone/>
            </a:pPr>
            <a:r>
              <a:rPr lang="nl-NL" sz="2400" b="1" dirty="0" smtClean="0">
                <a:sym typeface="Wingdings" panose="05000000000000000000" pitchFamily="2" charset="2"/>
              </a:rPr>
              <a:t>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Bataafse </a:t>
            </a:r>
            <a:r>
              <a:rPr lang="nl-NL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Republiek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3275856" y="2684346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i="1" dirty="0" smtClean="0">
                <a:solidFill>
                  <a:schemeClr val="bg1"/>
                </a:solidFill>
              </a:rPr>
              <a:t>Over de bevroren Waal bij Gendt en </a:t>
            </a:r>
            <a:r>
              <a:rPr lang="nl-NL" sz="2000" b="1" i="1" dirty="0" err="1" smtClean="0">
                <a:solidFill>
                  <a:schemeClr val="bg1"/>
                </a:solidFill>
              </a:rPr>
              <a:t>Doornenburg</a:t>
            </a:r>
            <a:endParaRPr lang="nl-NL" sz="2000" b="1" i="1" dirty="0">
              <a:solidFill>
                <a:schemeClr val="bg1"/>
              </a:solidFill>
            </a:endParaRPr>
          </a:p>
        </p:txBody>
      </p:sp>
      <p:pic>
        <p:nvPicPr>
          <p:cNvPr id="18" name="Afbeelding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414" y="4625361"/>
            <a:ext cx="3579898" cy="2365289"/>
          </a:xfrm>
          <a:prstGeom prst="rect">
            <a:avLst/>
          </a:prstGeom>
        </p:spPr>
      </p:pic>
      <p:sp>
        <p:nvSpPr>
          <p:cNvPr id="19" name="Vermenigvuldigen 18"/>
          <p:cNvSpPr/>
          <p:nvPr/>
        </p:nvSpPr>
        <p:spPr>
          <a:xfrm>
            <a:off x="3105541" y="4293096"/>
            <a:ext cx="1665386" cy="194421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0" name="Tijdelijke aanduiding voor inhoud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20" y="4305452"/>
            <a:ext cx="2809620" cy="2102532"/>
          </a:xfrm>
          <a:prstGeom prst="rect">
            <a:avLst/>
          </a:prstGeom>
        </p:spPr>
      </p:pic>
      <p:sp>
        <p:nvSpPr>
          <p:cNvPr id="22" name="Vermenigvuldigen 21"/>
          <p:cNvSpPr/>
          <p:nvPr/>
        </p:nvSpPr>
        <p:spPr>
          <a:xfrm>
            <a:off x="395536" y="4293096"/>
            <a:ext cx="1665386" cy="194421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Vermenigvuldigen 22"/>
          <p:cNvSpPr/>
          <p:nvPr/>
        </p:nvSpPr>
        <p:spPr>
          <a:xfrm>
            <a:off x="1754486" y="4293096"/>
            <a:ext cx="1665386" cy="194421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1985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19" grpId="0" animBg="1"/>
      <p:bldP spid="19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66" y="2951194"/>
            <a:ext cx="5413097" cy="3731581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20519" y="1"/>
            <a:ext cx="5791641" cy="9807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nl-NL" sz="4300" b="1" dirty="0" smtClean="0">
                <a:solidFill>
                  <a:srgbClr val="FF0000"/>
                </a:solidFill>
              </a:rPr>
              <a:t>Bataafse Republiek</a:t>
            </a:r>
            <a:endParaRPr lang="nl-NL" sz="4300" b="1" dirty="0">
              <a:solidFill>
                <a:srgbClr val="FF0000"/>
              </a:solidFill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229" y="2951194"/>
            <a:ext cx="3200267" cy="3732312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436" y="219673"/>
            <a:ext cx="1630384" cy="2249931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574" y="3654862"/>
            <a:ext cx="1646002" cy="2606454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627" y="2711166"/>
            <a:ext cx="4902193" cy="3971609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276" y="2852936"/>
            <a:ext cx="4111220" cy="2960077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4948" y="1268760"/>
            <a:ext cx="7447372" cy="56166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400" b="1" dirty="0" smtClean="0"/>
              <a:t>Naar Frans voorbeeld</a:t>
            </a:r>
            <a:endParaRPr lang="nl-NL" sz="2400" b="1" dirty="0"/>
          </a:p>
          <a:p>
            <a:pPr>
              <a:lnSpc>
                <a:spcPct val="150000"/>
              </a:lnSpc>
            </a:pPr>
            <a:r>
              <a:rPr lang="nl-NL" sz="2400" b="1" dirty="0" smtClean="0"/>
              <a:t>Verklaring van de rechten van de mens en de burger</a:t>
            </a:r>
            <a:endParaRPr lang="nl-NL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nl-NL" sz="2400" b="1" dirty="0" smtClean="0"/>
              <a:t>Algemeen kiesrecht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Parlement: Nationale Vergadering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1798: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grondwet</a:t>
            </a:r>
          </a:p>
          <a:p>
            <a:pPr>
              <a:lnSpc>
                <a:spcPct val="150000"/>
              </a:lnSpc>
            </a:pPr>
            <a:r>
              <a:rPr lang="nl-NL" sz="2400" b="1" dirty="0" smtClean="0"/>
              <a:t>Parlement </a:t>
            </a:r>
            <a:r>
              <a:rPr lang="nl-NL" sz="2400" b="1" dirty="0"/>
              <a:t>heeft de macht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nl-NL" sz="2400" b="1" dirty="0" smtClean="0">
                <a:sym typeface="Wingdings" panose="05000000000000000000" pitchFamily="2" charset="2"/>
              </a:rPr>
              <a:t></a:t>
            </a:r>
            <a:r>
              <a:rPr lang="nl-NL" sz="2400" b="1" dirty="0" smtClean="0"/>
              <a:t> </a:t>
            </a:r>
            <a:r>
              <a:rPr lang="nl-NL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Franse tijd</a:t>
            </a:r>
            <a:r>
              <a:rPr lang="nl-NL" sz="2400" b="1" dirty="0"/>
              <a:t> 1795-1813</a:t>
            </a:r>
          </a:p>
          <a:p>
            <a:pPr>
              <a:lnSpc>
                <a:spcPct val="150000"/>
              </a:lnSpc>
            </a:pPr>
            <a:endParaRPr lang="nl-NL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521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4696</TotalTime>
  <Words>476</Words>
  <Application>Microsoft Office PowerPoint</Application>
  <PresentationFormat>Diavoorstelling (4:3)</PresentationFormat>
  <Paragraphs>138</Paragraphs>
  <Slides>14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19" baseType="lpstr">
      <vt:lpstr>Arial</vt:lpstr>
      <vt:lpstr>Calibri</vt:lpstr>
      <vt:lpstr>Edwardian Script ITC</vt:lpstr>
      <vt:lpstr>Wingdings</vt:lpstr>
      <vt:lpstr>Kantoorthema</vt:lpstr>
      <vt:lpstr>Revolutie in Nederland</vt:lpstr>
      <vt:lpstr>Het bestuur in de Republiek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Over Betuwe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Claudio Ruffin</dc:creator>
  <cp:lastModifiedBy>Claudio Ruffin</cp:lastModifiedBy>
  <cp:revision>313</cp:revision>
  <dcterms:created xsi:type="dcterms:W3CDTF">2011-09-12T12:30:35Z</dcterms:created>
  <dcterms:modified xsi:type="dcterms:W3CDTF">2017-01-13T23:31:15Z</dcterms:modified>
</cp:coreProperties>
</file>