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300" r:id="rId3"/>
    <p:sldId id="306" r:id="rId4"/>
    <p:sldId id="287" r:id="rId5"/>
    <p:sldId id="295" r:id="rId6"/>
    <p:sldId id="304" r:id="rId7"/>
    <p:sldId id="305" r:id="rId8"/>
    <p:sldId id="301" r:id="rId9"/>
    <p:sldId id="302" r:id="rId10"/>
    <p:sldId id="303" r:id="rId11"/>
    <p:sldId id="308" r:id="rId12"/>
    <p:sldId id="30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85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379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364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284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29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22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8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22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18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261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12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691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F4B93-1B56-4A5B-880E-125279547623}" type="datetimeFigureOut">
              <a:rPr lang="nl-NL" smtClean="0"/>
              <a:pPr/>
              <a:t>18-1-2017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71513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470025"/>
          </a:xfrm>
        </p:spPr>
        <p:txBody>
          <a:bodyPr>
            <a:noAutofit/>
          </a:bodyPr>
          <a:lstStyle/>
          <a:p>
            <a:r>
              <a:rPr lang="nl-NL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De Romeinen</a:t>
            </a:r>
            <a:endParaRPr lang="nl-NL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0" y="5373216"/>
            <a:ext cx="6400800" cy="1296144"/>
          </a:xfrm>
        </p:spPr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</a:rPr>
              <a:t>Tijd van Grieken en Romeinen</a:t>
            </a:r>
          </a:p>
          <a:p>
            <a:r>
              <a:rPr lang="nl-NL" b="1" dirty="0" smtClean="0">
                <a:solidFill>
                  <a:schemeClr val="bg1"/>
                </a:solidFill>
              </a:rPr>
              <a:t>3.000 v.Chr. – 500 na Chr. </a:t>
            </a:r>
            <a:endParaRPr lang="nl-NL" dirty="0"/>
          </a:p>
        </p:txBody>
      </p:sp>
      <p:pic>
        <p:nvPicPr>
          <p:cNvPr id="4" name="Afbeelding 3" descr="Pictogram Tijdvak 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5445224"/>
            <a:ext cx="941176" cy="1078992"/>
          </a:xfrm>
          <a:prstGeom prst="rect">
            <a:avLst/>
          </a:prstGeom>
        </p:spPr>
      </p:pic>
      <p:pic>
        <p:nvPicPr>
          <p:cNvPr id="5" name="Afbeelding 4" descr="Hopliet link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56918" y="1268760"/>
            <a:ext cx="3072958" cy="3024336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1043608" y="393305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stellar" pitchFamily="18" charset="0"/>
                <a:ea typeface="+mj-ea"/>
                <a:cs typeface="+mj-cs"/>
              </a:rPr>
              <a:t>Het christendom</a:t>
            </a:r>
            <a:endParaRPr kumimoji="0" lang="nl-NL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stellar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  <a:latin typeface="Castellar" pitchFamily="18" charset="0"/>
              </a:rPr>
              <a:t>Staatsgodsdienst</a:t>
            </a:r>
            <a:endParaRPr lang="nl-NL" dirty="0">
              <a:solidFill>
                <a:srgbClr val="FF0000"/>
              </a:solidFill>
              <a:latin typeface="Castellar" pitchFamily="18" charset="0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0" y="1692672"/>
            <a:ext cx="658822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Keizer </a:t>
            </a:r>
            <a:r>
              <a:rPr lang="nl-NL" sz="2800" b="1" dirty="0">
                <a:solidFill>
                  <a:schemeClr val="bg1"/>
                </a:solidFill>
              </a:rPr>
              <a:t>Theodosius: 391 na Chr</a:t>
            </a:r>
            <a:r>
              <a:rPr lang="nl-NL" sz="2800" b="1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Christendom wordt </a:t>
            </a:r>
            <a:r>
              <a:rPr lang="nl-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staatsgodsdienst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Andere godsdiensten zijn verboden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Romeinse tempels verboden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Afgebroken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err="1" smtClean="0">
                <a:solidFill>
                  <a:schemeClr val="bg1"/>
                </a:solidFill>
              </a:rPr>
              <a:t>Omgebouwd</a:t>
            </a:r>
            <a:r>
              <a:rPr lang="en-US" sz="2800" b="1" dirty="0" smtClean="0">
                <a:solidFill>
                  <a:schemeClr val="bg1"/>
                </a:solidFill>
              </a:rPr>
              <a:t> tot </a:t>
            </a:r>
            <a:r>
              <a:rPr lang="en-US" sz="2800" b="1" dirty="0" err="1" smtClean="0">
                <a:solidFill>
                  <a:schemeClr val="bg1"/>
                </a:solidFill>
              </a:rPr>
              <a:t>kerk</a:t>
            </a:r>
            <a:endParaRPr lang="nl-NL" sz="2800" b="1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nl-NL" sz="2800" b="1" dirty="0" smtClean="0">
                <a:solidFill>
                  <a:schemeClr val="bg1"/>
                </a:solidFill>
                <a:sym typeface="Wingdings" pitchFamily="2" charset="2"/>
              </a:rPr>
              <a:t> Iedereen is christen</a:t>
            </a:r>
            <a:endParaRPr lang="nl-NL" sz="2800" b="1" dirty="0">
              <a:solidFill>
                <a:schemeClr val="bg1"/>
              </a:solidFill>
            </a:endParaRPr>
          </a:p>
        </p:txBody>
      </p:sp>
      <p:pic>
        <p:nvPicPr>
          <p:cNvPr id="4" name="Afbeelding 3" descr="Keizer Constantijn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30162" y="1412776"/>
            <a:ext cx="2995532" cy="460851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312299"/>
            <a:ext cx="2995532" cy="19970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162" y="1839513"/>
            <a:ext cx="2995532" cy="1853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4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07823" cy="1143000"/>
          </a:xfrm>
        </p:spPr>
        <p:txBody>
          <a:bodyPr/>
          <a:lstStyle/>
          <a:p>
            <a:r>
              <a:rPr lang="nl-NL" dirty="0" smtClean="0">
                <a:solidFill>
                  <a:srgbClr val="FF0000"/>
                </a:solidFill>
                <a:latin typeface="Castellar" pitchFamily="18" charset="0"/>
              </a:rPr>
              <a:t>De Kerk</a:t>
            </a:r>
            <a:endParaRPr lang="nl-NL" dirty="0">
              <a:solidFill>
                <a:srgbClr val="FF0000"/>
              </a:solidFill>
              <a:latin typeface="Castellar" pitchFamily="18" charset="0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346477" y="1800636"/>
            <a:ext cx="49320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Organisatie van christenen</a:t>
            </a:r>
            <a:endParaRPr lang="nl-NL" sz="2800" b="1" dirty="0" smtClean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Kerkprovincies 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Bisschoppen </a:t>
            </a:r>
            <a:endParaRPr lang="nl-NL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Hoogste leider</a:t>
            </a:r>
            <a:endParaRPr lang="nl-NL" sz="2800" b="1" dirty="0" smtClean="0">
              <a:solidFill>
                <a:schemeClr val="bg1"/>
              </a:solidFill>
            </a:endParaRP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Bisschop van Rome</a:t>
            </a:r>
            <a:endParaRPr lang="nl-NL" sz="2800" b="1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nl-NL" sz="2800" b="1" dirty="0" smtClean="0">
                <a:solidFill>
                  <a:schemeClr val="bg1"/>
                </a:solidFill>
                <a:sym typeface="Wingdings" pitchFamily="2" charset="2"/>
              </a:rPr>
              <a:t>	</a:t>
            </a:r>
            <a:r>
              <a:rPr lang="nl-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 de paus</a:t>
            </a:r>
            <a:endParaRPr lang="nl-NL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312299"/>
            <a:ext cx="2995532" cy="19970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162" y="1719538"/>
            <a:ext cx="2995532" cy="185382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549" y="3621691"/>
            <a:ext cx="2399798" cy="319653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085" y="95932"/>
            <a:ext cx="2708108" cy="354516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023" y="260648"/>
            <a:ext cx="3260671" cy="307318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857071"/>
            <a:ext cx="3260671" cy="260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64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Afbeelding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250208"/>
            <a:ext cx="1994269" cy="1327095"/>
          </a:xfrm>
          <a:prstGeom prst="rect">
            <a:avLst/>
          </a:prstGeom>
        </p:spPr>
      </p:pic>
      <p:pic>
        <p:nvPicPr>
          <p:cNvPr id="44" name="Afbeelding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5224776"/>
            <a:ext cx="1441875" cy="1353473"/>
          </a:xfrm>
          <a:prstGeom prst="rect">
            <a:avLst/>
          </a:prstGeom>
        </p:spPr>
      </p:pic>
      <p:pic>
        <p:nvPicPr>
          <p:cNvPr id="49" name="Afbeelding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5250208"/>
            <a:ext cx="1395010" cy="134714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3" name="Afbeelding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250208"/>
            <a:ext cx="1368801" cy="1347143"/>
          </a:xfrm>
          <a:prstGeom prst="rect">
            <a:avLst/>
          </a:prstGeom>
        </p:spPr>
      </p:pic>
      <p:pic>
        <p:nvPicPr>
          <p:cNvPr id="54" name="Afbeelding 5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868" y="5236330"/>
            <a:ext cx="2041533" cy="136102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Rechthoek 1"/>
          <p:cNvSpPr/>
          <p:nvPr/>
        </p:nvSpPr>
        <p:spPr>
          <a:xfrm>
            <a:off x="323528" y="476672"/>
            <a:ext cx="936104" cy="5760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6" name="Rechthoek 65"/>
          <p:cNvSpPr/>
          <p:nvPr/>
        </p:nvSpPr>
        <p:spPr>
          <a:xfrm>
            <a:off x="1259632" y="476672"/>
            <a:ext cx="936104" cy="5760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1" name="Rechthoek 70"/>
          <p:cNvSpPr/>
          <p:nvPr/>
        </p:nvSpPr>
        <p:spPr>
          <a:xfrm>
            <a:off x="2195736" y="476672"/>
            <a:ext cx="936104" cy="5760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2" name="Rechthoek 71"/>
          <p:cNvSpPr/>
          <p:nvPr/>
        </p:nvSpPr>
        <p:spPr>
          <a:xfrm>
            <a:off x="3131840" y="476672"/>
            <a:ext cx="936104" cy="5760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3" name="Rechthoek 72"/>
          <p:cNvSpPr/>
          <p:nvPr/>
        </p:nvSpPr>
        <p:spPr>
          <a:xfrm>
            <a:off x="4067944" y="476672"/>
            <a:ext cx="936104" cy="5760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4" name="Rechthoek 73"/>
          <p:cNvSpPr/>
          <p:nvPr/>
        </p:nvSpPr>
        <p:spPr>
          <a:xfrm>
            <a:off x="5004048" y="476672"/>
            <a:ext cx="936104" cy="5760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5" name="Rechthoek 74"/>
          <p:cNvSpPr/>
          <p:nvPr/>
        </p:nvSpPr>
        <p:spPr>
          <a:xfrm>
            <a:off x="5940152" y="476672"/>
            <a:ext cx="936104" cy="5760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6" name="Rechthoek 75"/>
          <p:cNvSpPr/>
          <p:nvPr/>
        </p:nvSpPr>
        <p:spPr>
          <a:xfrm>
            <a:off x="6876256" y="476672"/>
            <a:ext cx="936104" cy="5760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7" name="Rechthoek 76"/>
          <p:cNvSpPr/>
          <p:nvPr/>
        </p:nvSpPr>
        <p:spPr>
          <a:xfrm>
            <a:off x="7812360" y="476672"/>
            <a:ext cx="936104" cy="5760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213305" y="107340"/>
            <a:ext cx="542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79" name="Tekstvak 78"/>
          <p:cNvSpPr txBox="1"/>
          <p:nvPr/>
        </p:nvSpPr>
        <p:spPr>
          <a:xfrm>
            <a:off x="2016623" y="118549"/>
            <a:ext cx="542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100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80" name="Tekstvak 79"/>
          <p:cNvSpPr txBox="1"/>
          <p:nvPr/>
        </p:nvSpPr>
        <p:spPr>
          <a:xfrm>
            <a:off x="3882407" y="105487"/>
            <a:ext cx="542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200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81" name="Tekstvak 80"/>
          <p:cNvSpPr txBox="1"/>
          <p:nvPr/>
        </p:nvSpPr>
        <p:spPr>
          <a:xfrm>
            <a:off x="5730365" y="75951"/>
            <a:ext cx="542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300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82" name="Tekstvak 81"/>
          <p:cNvSpPr txBox="1"/>
          <p:nvPr/>
        </p:nvSpPr>
        <p:spPr>
          <a:xfrm>
            <a:off x="7541224" y="105487"/>
            <a:ext cx="542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400</a:t>
            </a:r>
            <a:endParaRPr lang="nl-NL" b="1" dirty="0">
              <a:solidFill>
                <a:schemeClr val="bg1"/>
              </a:solidFill>
            </a:endParaRPr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323528" y="474818"/>
            <a:ext cx="0" cy="338400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kstvak 82"/>
          <p:cNvSpPr txBox="1"/>
          <p:nvPr/>
        </p:nvSpPr>
        <p:spPr>
          <a:xfrm>
            <a:off x="91474" y="3862789"/>
            <a:ext cx="1643106" cy="646331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</a:t>
            </a:r>
          </a:p>
          <a:p>
            <a:r>
              <a:rPr lang="nl-NL" b="1" dirty="0" smtClean="0">
                <a:solidFill>
                  <a:schemeClr val="bg1"/>
                </a:solidFill>
              </a:rPr>
              <a:t>Geboorte Jezus</a:t>
            </a:r>
            <a:endParaRPr lang="nl-NL" b="1" dirty="0">
              <a:solidFill>
                <a:schemeClr val="bg1"/>
              </a:solidFill>
            </a:endParaRPr>
          </a:p>
        </p:txBody>
      </p:sp>
      <p:cxnSp>
        <p:nvCxnSpPr>
          <p:cNvPr id="84" name="Rechte verbindingslijn met pijl 83"/>
          <p:cNvCxnSpPr/>
          <p:nvPr/>
        </p:nvCxnSpPr>
        <p:spPr>
          <a:xfrm>
            <a:off x="856692" y="476672"/>
            <a:ext cx="0" cy="187200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kstvak 84"/>
          <p:cNvSpPr txBox="1"/>
          <p:nvPr/>
        </p:nvSpPr>
        <p:spPr>
          <a:xfrm>
            <a:off x="624638" y="2350621"/>
            <a:ext cx="1643106" cy="646331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30</a:t>
            </a:r>
          </a:p>
          <a:p>
            <a:r>
              <a:rPr lang="nl-NL" b="1" dirty="0" smtClean="0">
                <a:solidFill>
                  <a:schemeClr val="bg1"/>
                </a:solidFill>
              </a:rPr>
              <a:t>Dood van Jezus</a:t>
            </a:r>
            <a:endParaRPr lang="nl-NL" b="1" dirty="0">
              <a:solidFill>
                <a:schemeClr val="bg1"/>
              </a:solidFill>
            </a:endParaRPr>
          </a:p>
        </p:txBody>
      </p:sp>
      <p:cxnSp>
        <p:nvCxnSpPr>
          <p:cNvPr id="86" name="Rechte verbindingslijn met pijl 85"/>
          <p:cNvCxnSpPr/>
          <p:nvPr/>
        </p:nvCxnSpPr>
        <p:spPr>
          <a:xfrm>
            <a:off x="6113276" y="476672"/>
            <a:ext cx="0" cy="331200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kstvak 86"/>
          <p:cNvSpPr txBox="1"/>
          <p:nvPr/>
        </p:nvSpPr>
        <p:spPr>
          <a:xfrm>
            <a:off x="5881222" y="3790781"/>
            <a:ext cx="2363186" cy="646331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312</a:t>
            </a:r>
          </a:p>
          <a:p>
            <a:r>
              <a:rPr lang="nl-NL" b="1" dirty="0" smtClean="0">
                <a:solidFill>
                  <a:schemeClr val="bg1"/>
                </a:solidFill>
              </a:rPr>
              <a:t>Droom van Constantijn</a:t>
            </a:r>
            <a:endParaRPr lang="nl-NL" b="1" dirty="0">
              <a:solidFill>
                <a:schemeClr val="bg1"/>
              </a:solidFill>
            </a:endParaRPr>
          </a:p>
        </p:txBody>
      </p:sp>
      <p:cxnSp>
        <p:nvCxnSpPr>
          <p:cNvPr id="88" name="Rechte verbindingslijn met pijl 87"/>
          <p:cNvCxnSpPr/>
          <p:nvPr/>
        </p:nvCxnSpPr>
        <p:spPr>
          <a:xfrm>
            <a:off x="7697452" y="476672"/>
            <a:ext cx="0" cy="216000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kstvak 88"/>
          <p:cNvSpPr txBox="1"/>
          <p:nvPr/>
        </p:nvSpPr>
        <p:spPr>
          <a:xfrm>
            <a:off x="6876256" y="2638653"/>
            <a:ext cx="2003146" cy="646331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391</a:t>
            </a:r>
          </a:p>
          <a:p>
            <a:r>
              <a:rPr lang="nl-NL" b="1" dirty="0" smtClean="0">
                <a:solidFill>
                  <a:schemeClr val="bg1"/>
                </a:solidFill>
              </a:rPr>
              <a:t>Keizer Theodosius 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856692" y="1052736"/>
            <a:ext cx="5256584" cy="504056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bg1"/>
                </a:solidFill>
              </a:rPr>
              <a:t>christenvervolgingen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90" name="Rechthoek 89"/>
          <p:cNvSpPr/>
          <p:nvPr/>
        </p:nvSpPr>
        <p:spPr>
          <a:xfrm>
            <a:off x="6113276" y="1052736"/>
            <a:ext cx="1584176" cy="504056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 smtClean="0">
                <a:solidFill>
                  <a:schemeClr val="bg1"/>
                </a:solidFill>
              </a:rPr>
              <a:t>Christendom toegestaan</a:t>
            </a:r>
            <a:endParaRPr lang="nl-NL" sz="1600" b="1" dirty="0">
              <a:solidFill>
                <a:schemeClr val="bg1"/>
              </a:solidFill>
            </a:endParaRPr>
          </a:p>
        </p:txBody>
      </p:sp>
      <p:sp>
        <p:nvSpPr>
          <p:cNvPr id="91" name="Rechthoek 90"/>
          <p:cNvSpPr/>
          <p:nvPr/>
        </p:nvSpPr>
        <p:spPr>
          <a:xfrm>
            <a:off x="7697452" y="1054875"/>
            <a:ext cx="1397260" cy="504056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 err="1" smtClean="0">
                <a:solidFill>
                  <a:schemeClr val="bg1"/>
                </a:solidFill>
              </a:rPr>
              <a:t>Staats-godsdienst</a:t>
            </a:r>
            <a:endParaRPr lang="nl-NL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05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3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3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000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3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3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9000"/>
                            </p:stCondLst>
                            <p:childTnLst>
                              <p:par>
                                <p:cTn id="5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9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1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3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5" grpId="0" animBg="1"/>
      <p:bldP spid="87" grpId="0" animBg="1"/>
      <p:bldP spid="89" grpId="0" animBg="1"/>
      <p:bldP spid="6" grpId="0" animBg="1"/>
      <p:bldP spid="90" grpId="0" animBg="1"/>
      <p:bldP spid="9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203" y="1456657"/>
            <a:ext cx="3385582" cy="4709037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42706" y="1772816"/>
            <a:ext cx="49333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Romeinen </a:t>
            </a:r>
            <a:r>
              <a:rPr lang="nl-NL" sz="2400" b="1" dirty="0" smtClean="0">
                <a:solidFill>
                  <a:schemeClr val="bg1"/>
                </a:solidFill>
              </a:rPr>
              <a:t>veel goden</a:t>
            </a:r>
            <a:endParaRPr lang="nl-NL" sz="2400" b="1" dirty="0" smtClean="0">
              <a:solidFill>
                <a:schemeClr val="bg1"/>
              </a:solidFill>
            </a:endParaRP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Jupiter</a:t>
            </a:r>
            <a:endParaRPr lang="nl-NL" sz="2400" b="1" dirty="0" smtClean="0">
              <a:solidFill>
                <a:schemeClr val="bg1"/>
              </a:solidFill>
            </a:endParaRP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Juno</a:t>
            </a:r>
            <a:endParaRPr lang="nl-NL" sz="2400" b="1" dirty="0" smtClean="0">
              <a:solidFill>
                <a:schemeClr val="bg1"/>
              </a:solidFill>
            </a:endParaRP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Mars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è"/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Polytheïsme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Offeren in tempels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Goden tevreden houden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Goden van elkaar overnemen</a:t>
            </a:r>
            <a:endParaRPr lang="nl-NL" sz="2400" b="1" dirty="0" smtClean="0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25760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0000"/>
                </a:solidFill>
                <a:latin typeface="Castellar" pitchFamily="18" charset="0"/>
              </a:rPr>
              <a:t>polytheïsme</a:t>
            </a:r>
            <a:endParaRPr lang="nl-NL" dirty="0">
              <a:solidFill>
                <a:srgbClr val="FF0000"/>
              </a:solidFill>
              <a:latin typeface="Castellar" pitchFamily="18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296" y="1151857"/>
            <a:ext cx="3535796" cy="47090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609" y="1304257"/>
            <a:ext cx="2001970" cy="47090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59259E-6 L -0.26094 -0.17662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56" y="-8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96296E-6 L -0.22656 0.1752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37" y="8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42706" y="1772816"/>
            <a:ext cx="90364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Romeinen zijn </a:t>
            </a: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tolerant</a:t>
            </a:r>
            <a:r>
              <a:rPr lang="nl-NL" sz="2400" b="1" dirty="0" smtClean="0">
                <a:solidFill>
                  <a:schemeClr val="bg1"/>
                </a:solidFill>
              </a:rPr>
              <a:t> voor andere godsdiensten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i="1" dirty="0" smtClean="0">
                <a:solidFill>
                  <a:schemeClr val="bg1"/>
                </a:solidFill>
              </a:rPr>
              <a:t>Respecteren van andere personen, culturen en geloven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Je mag je eigen goden en godsdienst houden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Maar je moet óók de Romeinse goden en keizer vereren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Óók moet je de keizer als een god </a:t>
            </a:r>
            <a:r>
              <a:rPr lang="nl-NL" sz="2400" b="1" dirty="0" smtClean="0">
                <a:solidFill>
                  <a:schemeClr val="bg1"/>
                </a:solidFill>
              </a:rPr>
              <a:t>vereren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 Er is godsdienstige </a:t>
            </a: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verdraagzaamheid</a:t>
            </a:r>
            <a:endParaRPr lang="nl-NL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25760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0000"/>
                </a:solidFill>
                <a:latin typeface="Castellar" pitchFamily="18" charset="0"/>
              </a:rPr>
              <a:t>verdraagzaamheid</a:t>
            </a:r>
            <a:endParaRPr lang="nl-NL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12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 descr="Beemster n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250079"/>
            <a:ext cx="7560840" cy="4926282"/>
          </a:xfrm>
        </p:spPr>
      </p:pic>
      <p:pic>
        <p:nvPicPr>
          <p:cNvPr id="6" name="Afbeelding 5" descr="Via app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7" y="3861048"/>
            <a:ext cx="2088232" cy="2936898"/>
          </a:xfrm>
          <a:prstGeom prst="rect">
            <a:avLst/>
          </a:prstGeom>
        </p:spPr>
      </p:pic>
      <p:pic>
        <p:nvPicPr>
          <p:cNvPr id="8" name="Afbeelding 7" descr="Romeinse munte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4365104"/>
            <a:ext cx="1640082" cy="230997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Judea</a:t>
            </a:r>
            <a:endParaRPr lang="nl-N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3851920" y="1196752"/>
            <a:ext cx="51125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Joden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Monotheïsme</a:t>
            </a:r>
            <a:r>
              <a:rPr lang="nl-NL" sz="2400" b="1" dirty="0" smtClean="0">
                <a:solidFill>
                  <a:schemeClr val="bg1"/>
                </a:solidFill>
              </a:rPr>
              <a:t>: geloof in 1 god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Romeinen veroveren Judea (63 v.Chr.)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Gehoorzamen aan Romeinen</a:t>
            </a:r>
            <a:endParaRPr lang="nl-NL" sz="2400" dirty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Keizer </a:t>
            </a:r>
            <a:r>
              <a:rPr lang="nl-NL" sz="2400" b="1" dirty="0" smtClean="0">
                <a:solidFill>
                  <a:schemeClr val="bg1"/>
                </a:solidFill>
                <a:sym typeface="Wingdings" pitchFamily="2" charset="2"/>
              </a:rPr>
              <a:t> als god vereren</a:t>
            </a:r>
            <a:endParaRPr lang="nl-NL" sz="2400" b="1" dirty="0" smtClean="0">
              <a:solidFill>
                <a:schemeClr val="bg1"/>
              </a:solidFill>
            </a:endParaRP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Romeinse wetten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 Romeinse goden vereren </a:t>
            </a:r>
          </a:p>
          <a:p>
            <a:pPr>
              <a:lnSpc>
                <a:spcPct val="150000"/>
              </a:lnSpc>
              <a:buFont typeface="Wingdings"/>
              <a:buChar char="è"/>
            </a:pPr>
            <a:r>
              <a:rPr lang="nl-NL" sz="2400" b="1" dirty="0" smtClean="0">
                <a:solidFill>
                  <a:schemeClr val="bg1"/>
                </a:solidFill>
                <a:sym typeface="Wingdings" pitchFamily="2" charset="2"/>
              </a:rPr>
              <a:t>probleem!</a:t>
            </a:r>
          </a:p>
          <a:p>
            <a:pPr>
              <a:lnSpc>
                <a:spcPct val="150000"/>
              </a:lnSpc>
              <a:buFont typeface="Wingdings"/>
              <a:buChar char="è"/>
            </a:pPr>
            <a:r>
              <a:rPr lang="nl-NL" sz="2400" b="1" dirty="0" smtClean="0">
                <a:solidFill>
                  <a:schemeClr val="bg1"/>
                </a:solidFill>
                <a:sym typeface="Wingdings" pitchFamily="2" charset="2"/>
              </a:rPr>
              <a:t>Joden mogen geen andere goden gehoorzamen of vereren</a:t>
            </a:r>
            <a:endParaRPr lang="nl-NL" sz="2400" b="1" dirty="0" smtClean="0">
              <a:solidFill>
                <a:schemeClr val="bg1"/>
              </a:solidFill>
            </a:endParaRPr>
          </a:p>
        </p:txBody>
      </p:sp>
      <p:sp>
        <p:nvSpPr>
          <p:cNvPr id="9" name="Ovaal 8"/>
          <p:cNvSpPr/>
          <p:nvPr/>
        </p:nvSpPr>
        <p:spPr>
          <a:xfrm>
            <a:off x="7092280" y="4221088"/>
            <a:ext cx="504056" cy="1296144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5.50544E-7 L -0.26372 0.0004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02244E-6 L -0.40556 -0.0839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9" grpId="0" animBg="1"/>
      <p:bldP spid="9" grpId="1" animBg="1"/>
      <p:bldP spid="9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  <a:latin typeface="Castellar" pitchFamily="18" charset="0"/>
              </a:rPr>
              <a:t>Jezus christus</a:t>
            </a:r>
            <a:endParaRPr lang="nl-NL" dirty="0">
              <a:solidFill>
                <a:srgbClr val="FF0000"/>
              </a:solidFill>
              <a:latin typeface="Castellar" pitchFamily="18" charset="0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251520" y="1268760"/>
            <a:ext cx="68407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chemeClr val="bg1"/>
                </a:solidFill>
              </a:rPr>
              <a:t>Joden: geloof in een ‘verlosser’: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Bevrijder van alle ellende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Van de Romeinse overheersing</a:t>
            </a:r>
          </a:p>
          <a:p>
            <a:pPr>
              <a:lnSpc>
                <a:spcPct val="150000"/>
              </a:lnSpc>
              <a:buFont typeface="Wingdings"/>
              <a:buChar char="è"/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Jezus Christus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  <a:sym typeface="Wingdings" pitchFamily="2" charset="2"/>
              </a:rPr>
              <a:t>Gevaar voor de Romeinen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  <a:sym typeface="Wingdings" pitchFamily="2" charset="2"/>
              </a:rPr>
              <a:t>De Verlosser </a:t>
            </a:r>
            <a:r>
              <a:rPr lang="nl-NL" sz="2400" b="1" i="1" dirty="0" smtClean="0">
                <a:solidFill>
                  <a:schemeClr val="bg1"/>
                </a:solidFill>
                <a:sym typeface="Wingdings" pitchFamily="2" charset="2"/>
              </a:rPr>
              <a:t>(Messias)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  <a:sym typeface="Wingdings" pitchFamily="2" charset="2"/>
              </a:rPr>
              <a:t>Koning van de Joden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err="1" smtClean="0">
                <a:solidFill>
                  <a:schemeClr val="bg1"/>
                </a:solidFill>
                <a:sym typeface="Wingdings" pitchFamily="2" charset="2"/>
              </a:rPr>
              <a:t>Opstandeling</a:t>
            </a:r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!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err="1" smtClean="0">
                <a:solidFill>
                  <a:schemeClr val="bg1"/>
                </a:solidFill>
                <a:sym typeface="Wingdings" pitchFamily="2" charset="2"/>
              </a:rPr>
              <a:t>Gearresteerd</a:t>
            </a:r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sym typeface="Wingdings" pitchFamily="2" charset="2"/>
              </a:rPr>
              <a:t>en</a:t>
            </a:r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sym typeface="Wingdings" pitchFamily="2" charset="2"/>
              </a:rPr>
              <a:t>ter</a:t>
            </a:r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sym typeface="Wingdings" pitchFamily="2" charset="2"/>
              </a:rPr>
              <a:t>dood</a:t>
            </a:r>
            <a:r>
              <a:rPr lang="en-US" sz="2400" b="1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sym typeface="Wingdings" pitchFamily="2" charset="2"/>
              </a:rPr>
              <a:t>gebracht</a:t>
            </a:r>
            <a:endParaRPr lang="en-US" sz="2400" b="1" dirty="0" smtClean="0">
              <a:solidFill>
                <a:schemeClr val="bg1"/>
              </a:solidFill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 Christendom </a:t>
            </a:r>
            <a:endParaRPr lang="nl-NL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Afbeelding 5" descr="Jezus - geboor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429000"/>
            <a:ext cx="4111932" cy="2736304"/>
          </a:xfrm>
          <a:prstGeom prst="rect">
            <a:avLst/>
          </a:prstGeom>
        </p:spPr>
      </p:pic>
      <p:pic>
        <p:nvPicPr>
          <p:cNvPr id="7" name="Afbeelding 6" descr="Jezus - geboorte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86669" y="1268760"/>
            <a:ext cx="4011151" cy="4290045"/>
          </a:xfrm>
          <a:prstGeom prst="rect">
            <a:avLst/>
          </a:prstGeom>
        </p:spPr>
      </p:pic>
      <p:pic>
        <p:nvPicPr>
          <p:cNvPr id="8" name="Afbeelding 7" descr="Jezus - geboorte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5552" y="4725143"/>
            <a:ext cx="3254033" cy="2016225"/>
          </a:xfrm>
          <a:prstGeom prst="rect">
            <a:avLst/>
          </a:prstGeom>
        </p:spPr>
      </p:pic>
      <p:pic>
        <p:nvPicPr>
          <p:cNvPr id="9" name="Afbeelding 8" descr="Jezus - geboorte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1227187"/>
            <a:ext cx="3419582" cy="3209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  <a:latin typeface="Castellar" pitchFamily="18" charset="0"/>
              </a:rPr>
              <a:t>christendom</a:t>
            </a:r>
            <a:endParaRPr lang="nl-NL" dirty="0">
              <a:solidFill>
                <a:srgbClr val="FF0000"/>
              </a:solidFill>
              <a:latin typeface="Castellar" pitchFamily="18" charset="0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180023" y="2694325"/>
            <a:ext cx="68407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chemeClr val="bg1"/>
                </a:solidFill>
              </a:rPr>
              <a:t>Jezus is de verlosser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Monotheïstisch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Bijbel</a:t>
            </a:r>
            <a:endParaRPr lang="en-US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chemeClr val="bg1"/>
                </a:solidFill>
              </a:rPr>
              <a:t>Verhalen</a:t>
            </a:r>
            <a:r>
              <a:rPr lang="en-US" sz="2400" b="1" dirty="0" smtClean="0">
                <a:solidFill>
                  <a:schemeClr val="bg1"/>
                </a:solidFill>
              </a:rPr>
              <a:t> van de </a:t>
            </a:r>
            <a:r>
              <a:rPr lang="en-US" sz="2400" b="1" dirty="0" err="1" smtClean="0">
                <a:solidFill>
                  <a:schemeClr val="bg1"/>
                </a:solidFill>
              </a:rPr>
              <a:t>joodse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geschiedenis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chemeClr val="bg1"/>
                </a:solidFill>
              </a:rPr>
              <a:t>Verhalen</a:t>
            </a:r>
            <a:r>
              <a:rPr lang="en-US" sz="2400" b="1" dirty="0" smtClean="0">
                <a:solidFill>
                  <a:schemeClr val="bg1"/>
                </a:solidFill>
              </a:rPr>
              <a:t> over het </a:t>
            </a:r>
            <a:r>
              <a:rPr lang="en-US" sz="2400" b="1" dirty="0" err="1" smtClean="0">
                <a:solidFill>
                  <a:schemeClr val="bg1"/>
                </a:solidFill>
              </a:rPr>
              <a:t>leven</a:t>
            </a:r>
            <a:r>
              <a:rPr lang="en-US" sz="2400" b="1" dirty="0" smtClean="0">
                <a:solidFill>
                  <a:schemeClr val="bg1"/>
                </a:solidFill>
              </a:rPr>
              <a:t> van </a:t>
            </a:r>
            <a:r>
              <a:rPr lang="en-US" sz="2400" b="1" dirty="0" err="1" smtClean="0">
                <a:solidFill>
                  <a:schemeClr val="bg1"/>
                </a:solidFill>
              </a:rPr>
              <a:t>Jezus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chemeClr val="bg1"/>
                </a:solidFill>
              </a:rPr>
              <a:t>Opgeschreven</a:t>
            </a:r>
            <a:r>
              <a:rPr lang="en-US" sz="2400" b="1" dirty="0" smtClean="0">
                <a:solidFill>
                  <a:schemeClr val="bg1"/>
                </a:solidFill>
              </a:rPr>
              <a:t> door </a:t>
            </a:r>
            <a:r>
              <a:rPr lang="en-US" sz="2400" b="1" dirty="0" err="1" smtClean="0">
                <a:solidFill>
                  <a:schemeClr val="bg1"/>
                </a:solidFill>
              </a:rPr>
              <a:t>zijn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leerlingen</a:t>
            </a:r>
            <a:endParaRPr lang="nl-NL" sz="2400" b="1" dirty="0" smtClean="0">
              <a:solidFill>
                <a:schemeClr val="bg1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417638"/>
            <a:ext cx="3631810" cy="242724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418" y="4275087"/>
            <a:ext cx="1866998" cy="246628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96752"/>
            <a:ext cx="3419582" cy="136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586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0" y="1052736"/>
            <a:ext cx="903649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Romeinen zijn </a:t>
            </a:r>
            <a:r>
              <a:rPr lang="nl-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tolerant</a:t>
            </a:r>
            <a:r>
              <a:rPr lang="nl-NL" sz="2800" b="1" dirty="0" smtClean="0">
                <a:solidFill>
                  <a:schemeClr val="bg1"/>
                </a:solidFill>
              </a:rPr>
              <a:t> voor andere godsdiensten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Maar je moet óók de Romeinse goden en keizer vereren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Christendom = </a:t>
            </a:r>
            <a:r>
              <a:rPr lang="nl-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monotheïsme</a:t>
            </a:r>
            <a:r>
              <a:rPr lang="nl-NL" sz="2800" b="1" dirty="0" smtClean="0">
                <a:solidFill>
                  <a:schemeClr val="bg1"/>
                </a:solidFill>
              </a:rPr>
              <a:t>: alleen hun god vereren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err="1" smtClean="0">
                <a:solidFill>
                  <a:schemeClr val="bg1"/>
                </a:solidFill>
              </a:rPr>
              <a:t>Ook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willen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christenen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anderen</a:t>
            </a:r>
            <a:r>
              <a:rPr lang="en-US" sz="2800" b="1" dirty="0" smtClean="0">
                <a:solidFill>
                  <a:schemeClr val="bg1"/>
                </a:solidFill>
              </a:rPr>
              <a:t> tot </a:t>
            </a:r>
            <a:r>
              <a:rPr lang="en-US" sz="2800" b="1" dirty="0" err="1" smtClean="0">
                <a:solidFill>
                  <a:schemeClr val="bg1"/>
                </a:solidFill>
              </a:rPr>
              <a:t>hun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geloof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bekeren</a:t>
            </a:r>
            <a:endParaRPr lang="nl-NL" sz="2800" b="1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Christenen krijgen de schuld van alle ellende en tegenslag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Romeinen offeren aan goden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Christenen weigeren dat</a:t>
            </a:r>
          </a:p>
          <a:p>
            <a:pPr>
              <a:lnSpc>
                <a:spcPct val="150000"/>
              </a:lnSpc>
              <a:buFont typeface="Wingdings"/>
              <a:buChar char="è"/>
            </a:pPr>
            <a:r>
              <a:rPr lang="nl-NL" sz="2800" b="1" dirty="0" smtClean="0">
                <a:solidFill>
                  <a:schemeClr val="bg1"/>
                </a:solidFill>
                <a:sym typeface="Wingdings" pitchFamily="2" charset="2"/>
              </a:rPr>
              <a:t>Christendom wordt verboden</a:t>
            </a:r>
          </a:p>
          <a:p>
            <a:pPr>
              <a:lnSpc>
                <a:spcPct val="150000"/>
              </a:lnSpc>
              <a:buFont typeface="Wingdings"/>
              <a:buChar char="è"/>
            </a:pPr>
            <a:r>
              <a:rPr lang="nl-NL" sz="2800" b="1" dirty="0" smtClean="0">
                <a:solidFill>
                  <a:schemeClr val="bg1"/>
                </a:solidFill>
                <a:sym typeface="Wingdings" pitchFamily="2" charset="2"/>
              </a:rPr>
              <a:t>Christenen worden </a:t>
            </a:r>
            <a:r>
              <a:rPr lang="nl-NL" sz="2800" b="1" dirty="0" smtClean="0">
                <a:solidFill>
                  <a:schemeClr val="bg1"/>
                </a:solidFill>
                <a:sym typeface="Wingdings" pitchFamily="2" charset="2"/>
              </a:rPr>
              <a:t>vervolgd</a:t>
            </a:r>
            <a:endParaRPr lang="nl-NL" sz="2800" b="1" dirty="0" smtClean="0">
              <a:solidFill>
                <a:schemeClr val="bg1"/>
              </a:solidFill>
              <a:sym typeface="Wingdings" pitchFamily="2" charset="2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25760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0000"/>
                </a:solidFill>
                <a:latin typeface="Castellar" pitchFamily="18" charset="0"/>
              </a:rPr>
              <a:t>christenvervolgingen</a:t>
            </a:r>
            <a:endParaRPr lang="nl-NL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98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25760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0000"/>
                </a:solidFill>
                <a:latin typeface="Castellar" pitchFamily="18" charset="0"/>
              </a:rPr>
              <a:t>christenvervolgingen</a:t>
            </a:r>
            <a:endParaRPr lang="nl-NL" dirty="0">
              <a:solidFill>
                <a:srgbClr val="FF0000"/>
              </a:solidFill>
              <a:latin typeface="Castellar" pitchFamily="18" charset="0"/>
            </a:endParaRPr>
          </a:p>
        </p:txBody>
      </p:sp>
      <p:pic>
        <p:nvPicPr>
          <p:cNvPr id="4" name="Afbeelding 3" descr="Christenvervolg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1052736"/>
            <a:ext cx="2382939" cy="2345234"/>
          </a:xfrm>
          <a:prstGeom prst="rect">
            <a:avLst/>
          </a:prstGeom>
        </p:spPr>
      </p:pic>
      <p:pic>
        <p:nvPicPr>
          <p:cNvPr id="5" name="Afbeelding 4" descr="Christenvervolg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789040"/>
            <a:ext cx="3720359" cy="2808312"/>
          </a:xfrm>
          <a:prstGeom prst="rect">
            <a:avLst/>
          </a:prstGeom>
        </p:spPr>
      </p:pic>
      <p:pic>
        <p:nvPicPr>
          <p:cNvPr id="6" name="Afbeelding 5" descr="Christenvervolg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9398" y="3789040"/>
            <a:ext cx="4767098" cy="2782792"/>
          </a:xfrm>
          <a:prstGeom prst="rect">
            <a:avLst/>
          </a:prstGeom>
        </p:spPr>
      </p:pic>
      <p:pic>
        <p:nvPicPr>
          <p:cNvPr id="8" name="Afbeelding 7" descr="Christenvervolgi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1124744"/>
            <a:ext cx="4752528" cy="22990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Keizer Constantijn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67778" y="2209964"/>
            <a:ext cx="4468717" cy="431538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  <a:latin typeface="Castellar" pitchFamily="18" charset="0"/>
              </a:rPr>
              <a:t>Tolerantie</a:t>
            </a:r>
            <a:endParaRPr lang="nl-NL" dirty="0">
              <a:solidFill>
                <a:srgbClr val="FF0000"/>
              </a:solidFill>
              <a:latin typeface="Castellar" pitchFamily="18" charset="0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0" y="1412776"/>
            <a:ext cx="82444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Droom van Keizer Constantijn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 Veldslag 312 na Chr.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Geloof in </a:t>
            </a:r>
            <a:r>
              <a:rPr lang="nl-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christendom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313 na Chr.: godsdienstvrijheid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Christendom</a:t>
            </a:r>
            <a:r>
              <a:rPr lang="nl-NL" sz="2800" b="1" dirty="0" smtClean="0">
                <a:solidFill>
                  <a:schemeClr val="bg1"/>
                </a:solidFill>
              </a:rPr>
              <a:t> is niet langer verboden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 Constantijn laat zich dopen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bg1"/>
                </a:solidFill>
              </a:rPr>
              <a:t>Eerste christelijke keizer van het Romeinse Rijk</a:t>
            </a:r>
          </a:p>
          <a:p>
            <a:pPr>
              <a:lnSpc>
                <a:spcPct val="150000"/>
              </a:lnSpc>
            </a:pPr>
            <a:r>
              <a:rPr lang="nl-NL" sz="2800" b="1" dirty="0" smtClean="0">
                <a:solidFill>
                  <a:schemeClr val="bg1"/>
                </a:solidFill>
                <a:sym typeface="Wingdings" pitchFamily="2" charset="2"/>
              </a:rPr>
              <a:t> meer mensen worden </a:t>
            </a:r>
            <a:r>
              <a:rPr lang="nl-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christen</a:t>
            </a:r>
            <a:endParaRPr lang="nl-NL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Afbeelding 3" descr="Keizer Constantijn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1556791"/>
            <a:ext cx="2353040" cy="3577337"/>
          </a:xfrm>
          <a:prstGeom prst="rect">
            <a:avLst/>
          </a:prstGeom>
        </p:spPr>
      </p:pic>
      <p:pic>
        <p:nvPicPr>
          <p:cNvPr id="6" name="Afbeelding 5" descr="Keizer Constantijn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767" y="1916832"/>
            <a:ext cx="3887729" cy="2184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1658</TotalTime>
  <Words>343</Words>
  <Application>Microsoft Office PowerPoint</Application>
  <PresentationFormat>Diavoorstelling (4:3)</PresentationFormat>
  <Paragraphs>99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Castellar</vt:lpstr>
      <vt:lpstr>Wingdings</vt:lpstr>
      <vt:lpstr>Kantoorthema</vt:lpstr>
      <vt:lpstr>De Romeinen</vt:lpstr>
      <vt:lpstr>polytheïsme</vt:lpstr>
      <vt:lpstr>verdraagzaamheid</vt:lpstr>
      <vt:lpstr>Judea</vt:lpstr>
      <vt:lpstr>Jezus christus</vt:lpstr>
      <vt:lpstr>christendom</vt:lpstr>
      <vt:lpstr>christenvervolgingen</vt:lpstr>
      <vt:lpstr>christenvervolgingen</vt:lpstr>
      <vt:lpstr>Tolerantie</vt:lpstr>
      <vt:lpstr>Staatsgodsdienst</vt:lpstr>
      <vt:lpstr>De Kerk</vt:lpstr>
      <vt:lpstr>PowerPoint-presentatie</vt:lpstr>
    </vt:vector>
  </TitlesOfParts>
  <Company>Over Betuwe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Claudio Ruffin</dc:creator>
  <cp:lastModifiedBy>Claudio Ruffin</cp:lastModifiedBy>
  <cp:revision>87</cp:revision>
  <dcterms:created xsi:type="dcterms:W3CDTF">2011-09-12T12:30:35Z</dcterms:created>
  <dcterms:modified xsi:type="dcterms:W3CDTF">2017-01-18T20:28:26Z</dcterms:modified>
</cp:coreProperties>
</file>