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08" r:id="rId3"/>
    <p:sldId id="287" r:id="rId4"/>
    <p:sldId id="309" r:id="rId5"/>
    <p:sldId id="297" r:id="rId6"/>
    <p:sldId id="310" r:id="rId7"/>
    <p:sldId id="305" r:id="rId8"/>
    <p:sldId id="311" r:id="rId9"/>
    <p:sldId id="295" r:id="rId10"/>
    <p:sldId id="306" r:id="rId11"/>
    <p:sldId id="312" r:id="rId12"/>
    <p:sldId id="31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.jp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image" Target="../media/image26.jpg"/><Relationship Id="rId10" Type="http://schemas.openxmlformats.org/officeDocument/2006/relationships/image" Target="../media/image31.jpg"/><Relationship Id="rId4" Type="http://schemas.openxmlformats.org/officeDocument/2006/relationships/image" Target="../media/image25.jpeg"/><Relationship Id="rId9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hyperlink" Target="http://www.willemwever.nl/vraag_antwoord/geschiedenis/hot-bataaf-julius-civilis-leidde-de-opstand-tegen-de-romeinen-hoe-zit-d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De Romeinen</a:t>
            </a:r>
            <a:endParaRPr lang="nl-NL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5373216"/>
            <a:ext cx="6400800" cy="1752600"/>
          </a:xfrm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Tijd van Grieken en Romeinen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3.000 v.Chr. – 500 na Chr. </a:t>
            </a:r>
          </a:p>
          <a:p>
            <a:endParaRPr lang="nl-NL" dirty="0"/>
          </a:p>
        </p:txBody>
      </p:sp>
      <p:pic>
        <p:nvPicPr>
          <p:cNvPr id="4" name="Afbeelding 3" descr="Pictogram Tijdvak 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5445224"/>
            <a:ext cx="941176" cy="1078992"/>
          </a:xfrm>
          <a:prstGeom prst="rect">
            <a:avLst/>
          </a:prstGeom>
        </p:spPr>
      </p:pic>
      <p:pic>
        <p:nvPicPr>
          <p:cNvPr id="5" name="Afbeelding 4" descr="Hopliet li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196753"/>
            <a:ext cx="5080776" cy="315008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0" y="3933056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stellar" pitchFamily="18" charset="0"/>
                <a:ea typeface="+mj-ea"/>
                <a:cs typeface="+mj-cs"/>
              </a:rPr>
              <a:t>Romeinen, Germanen en Kelten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stellar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Romeinse mun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4237384" cy="3309490"/>
          </a:xfrm>
          <a:prstGeom prst="rect">
            <a:avLst/>
          </a:prstGeom>
        </p:spPr>
      </p:pic>
      <p:pic>
        <p:nvPicPr>
          <p:cNvPr id="10" name="Afbeelding 9" descr="Romeinse mun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5922" y="2213248"/>
            <a:ext cx="3373379" cy="3309490"/>
          </a:xfrm>
          <a:prstGeom prst="rect">
            <a:avLst/>
          </a:prstGeom>
        </p:spPr>
      </p:pic>
      <p:pic>
        <p:nvPicPr>
          <p:cNvPr id="11" name="Afbeelding 10" descr="Romeinse munt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276872"/>
            <a:ext cx="3373379" cy="3255951"/>
          </a:xfrm>
          <a:prstGeom prst="rect">
            <a:avLst/>
          </a:prstGeom>
        </p:spPr>
      </p:pic>
      <p:pic>
        <p:nvPicPr>
          <p:cNvPr id="8" name="Afbeelding 7" descr="Romeinse munt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8137" y="3191000"/>
            <a:ext cx="4746351" cy="330949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  <a:latin typeface="Castellar" pitchFamily="18" charset="0"/>
              </a:rPr>
              <a:t>Romanisering</a:t>
            </a:r>
            <a:endParaRPr lang="nl-NL" dirty="0">
              <a:solidFill>
                <a:srgbClr val="0070C0"/>
              </a:solidFill>
              <a:latin typeface="Castellar" pitchFamily="18" charset="0"/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</a:rPr>
              <a:t>Voordelen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Geldeconomie </a:t>
            </a:r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	 </a:t>
            </a:r>
            <a:r>
              <a:rPr lang="nl-NL" sz="2400" b="1" dirty="0" smtClean="0">
                <a:solidFill>
                  <a:schemeClr val="bg1"/>
                </a:solidFill>
              </a:rPr>
              <a:t>Goed voor handel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Romeinse leger</a:t>
            </a:r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</a:rPr>
              <a:t>	</a:t>
            </a: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nl-NL" sz="2400" b="1" dirty="0" smtClean="0">
                <a:solidFill>
                  <a:schemeClr val="bg1"/>
                </a:solidFill>
              </a:rPr>
              <a:t>Rust en vrede</a:t>
            </a:r>
          </a:p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</a:rPr>
              <a:t>	</a:t>
            </a: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nl-NL" sz="2400" b="1" dirty="0" smtClean="0">
                <a:solidFill>
                  <a:schemeClr val="bg1"/>
                </a:solidFill>
              </a:rPr>
              <a:t>Goed voor handel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Nieuwe producten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Het schrift</a:t>
            </a:r>
            <a:endParaRPr lang="nl-NL" sz="2400" b="1" dirty="0"/>
          </a:p>
        </p:txBody>
      </p:sp>
      <p:pic>
        <p:nvPicPr>
          <p:cNvPr id="6" name="Afbeelding 5" descr="Romeinse munt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3140968"/>
            <a:ext cx="3323808" cy="3323808"/>
          </a:xfrm>
          <a:prstGeom prst="rect">
            <a:avLst/>
          </a:prstGeom>
        </p:spPr>
      </p:pic>
      <p:pic>
        <p:nvPicPr>
          <p:cNvPr id="7" name="Afbeelding 6" descr="Romeinse munte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38518" y="3429001"/>
            <a:ext cx="4138780" cy="2952328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nl-NL" sz="2400" b="1" dirty="0" smtClean="0">
                <a:solidFill>
                  <a:schemeClr val="bg1"/>
                </a:solidFill>
              </a:rPr>
              <a:t>Nadelen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Gehoorzamen aan Romeinse wetten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Belasting betalen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Soldaten leveren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uiExpand="1" build="p"/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1" y="2956132"/>
            <a:ext cx="4313509" cy="2902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70" y="2132856"/>
            <a:ext cx="3861104" cy="26571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784" y="3771900"/>
            <a:ext cx="3369687" cy="21670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389" y="975819"/>
            <a:ext cx="3875162" cy="271261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42" y="2924038"/>
            <a:ext cx="3875162" cy="2572586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321" y="162604"/>
            <a:ext cx="8812447" cy="737638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ondergang van Rome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anose="020A0402060406010301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43321" y="1052736"/>
            <a:ext cx="62568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Romeinse Rijk is verzwakt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Invallen </a:t>
            </a:r>
            <a:r>
              <a:rPr lang="nl-NL" sz="2400" b="1" dirty="0">
                <a:solidFill>
                  <a:schemeClr val="bg1"/>
                </a:solidFill>
              </a:rPr>
              <a:t>van barbaren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Rome wordt geplunderd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Splitsing van het Romeinse </a:t>
            </a:r>
            <a:r>
              <a:rPr lang="nl-NL" sz="2400" b="1" dirty="0" smtClean="0">
                <a:solidFill>
                  <a:schemeClr val="bg1"/>
                </a:solidFill>
              </a:rPr>
              <a:t>Rijk (395)</a:t>
            </a:r>
            <a:endParaRPr lang="nl-NL" sz="2400" b="1" dirty="0">
              <a:solidFill>
                <a:schemeClr val="bg1"/>
              </a:solidFill>
            </a:endParaRPr>
          </a:p>
          <a:p>
            <a:pPr marL="5572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West-Romeinse Rijk: Rome</a:t>
            </a:r>
          </a:p>
          <a:p>
            <a:pPr marL="5572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Oost-Romeinse Rijk: Constantinopel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Volksverhuizingen</a:t>
            </a:r>
            <a:r>
              <a:rPr lang="nl-NL" sz="2400" b="1" dirty="0">
                <a:solidFill>
                  <a:schemeClr val="bg1"/>
                </a:solidFill>
              </a:rPr>
              <a:t> 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Val van Rome: 476</a:t>
            </a:r>
          </a:p>
          <a:p>
            <a:pPr marL="5572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Romeinse keizer afgezet</a:t>
            </a:r>
          </a:p>
          <a:p>
            <a:pPr marL="557213" lvl="1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Germaanse leider wordt koning van Italië</a:t>
            </a:r>
            <a:endParaRPr lang="nl-NL" sz="2400" b="1" dirty="0">
              <a:solidFill>
                <a:schemeClr val="bg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15" y="1686666"/>
            <a:ext cx="4479527" cy="29027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97" y="947064"/>
            <a:ext cx="3625053" cy="241670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571" y="1443847"/>
            <a:ext cx="3735197" cy="257258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634" y="4152730"/>
            <a:ext cx="2390798" cy="25166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573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975"/>
    </mc:Choice>
    <mc:Fallback xmlns="">
      <p:transition spd="slow" advTm="1579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hoek 33"/>
          <p:cNvSpPr/>
          <p:nvPr/>
        </p:nvSpPr>
        <p:spPr>
          <a:xfrm>
            <a:off x="1763688" y="476672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3" name="Afbeelding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295531"/>
            <a:ext cx="2192471" cy="1359331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68" y="5301390"/>
            <a:ext cx="797280" cy="1353473"/>
          </a:xfrm>
          <a:prstGeom prst="rect">
            <a:avLst/>
          </a:prstGeom>
        </p:spPr>
      </p:pic>
      <p:pic>
        <p:nvPicPr>
          <p:cNvPr id="53" name="Afbeelding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899" y="5295532"/>
            <a:ext cx="2039189" cy="1353746"/>
          </a:xfrm>
          <a:prstGeom prst="rect">
            <a:avLst/>
          </a:prstGeom>
        </p:spPr>
      </p:pic>
      <p:pic>
        <p:nvPicPr>
          <p:cNvPr id="54" name="Afbeelding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522" y="5295530"/>
            <a:ext cx="1301966" cy="13704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Rechthoek 1"/>
          <p:cNvSpPr/>
          <p:nvPr/>
        </p:nvSpPr>
        <p:spPr>
          <a:xfrm>
            <a:off x="323528" y="476672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107504" y="107340"/>
            <a:ext cx="84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100 </a:t>
            </a:r>
            <a:r>
              <a:rPr lang="nl-NL" b="1" dirty="0" err="1" smtClean="0">
                <a:solidFill>
                  <a:schemeClr val="bg1"/>
                </a:solidFill>
              </a:rPr>
              <a:t>vC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79" name="Tekstvak 78"/>
          <p:cNvSpPr txBox="1"/>
          <p:nvPr/>
        </p:nvSpPr>
        <p:spPr>
          <a:xfrm>
            <a:off x="2901210" y="107340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0" name="Tekstvak 79"/>
          <p:cNvSpPr txBox="1"/>
          <p:nvPr/>
        </p:nvSpPr>
        <p:spPr>
          <a:xfrm>
            <a:off x="4245753" y="105487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200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1" name="Tekstvak 80"/>
          <p:cNvSpPr txBox="1"/>
          <p:nvPr/>
        </p:nvSpPr>
        <p:spPr>
          <a:xfrm>
            <a:off x="5730365" y="75951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300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2" name="Tekstvak 81"/>
          <p:cNvSpPr txBox="1"/>
          <p:nvPr/>
        </p:nvSpPr>
        <p:spPr>
          <a:xfrm>
            <a:off x="7164288" y="105487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400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971600" y="474818"/>
            <a:ext cx="0" cy="3384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kstvak 82"/>
          <p:cNvSpPr txBox="1"/>
          <p:nvPr/>
        </p:nvSpPr>
        <p:spPr>
          <a:xfrm>
            <a:off x="91474" y="3862789"/>
            <a:ext cx="2809736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57 v.Chr.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chemeClr val="bg1"/>
                </a:solidFill>
              </a:rPr>
              <a:t>Caesar verovert Nederland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4" name="Rechte verbindingslijn met pijl 83"/>
          <p:cNvCxnSpPr/>
          <p:nvPr/>
        </p:nvCxnSpPr>
        <p:spPr>
          <a:xfrm>
            <a:off x="2699792" y="476672"/>
            <a:ext cx="0" cy="1872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kstvak 84"/>
          <p:cNvSpPr txBox="1"/>
          <p:nvPr/>
        </p:nvSpPr>
        <p:spPr>
          <a:xfrm>
            <a:off x="1734223" y="2331763"/>
            <a:ext cx="1926498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69 – 70 na Chr.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chemeClr val="bg1"/>
                </a:solidFill>
              </a:rPr>
              <a:t>Bataafse Opstand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6" name="Rechte verbindingslijn met pijl 85"/>
          <p:cNvCxnSpPr/>
          <p:nvPr/>
        </p:nvCxnSpPr>
        <p:spPr>
          <a:xfrm>
            <a:off x="7308304" y="476672"/>
            <a:ext cx="0" cy="3312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kstvak 86"/>
          <p:cNvSpPr txBox="1"/>
          <p:nvPr/>
        </p:nvSpPr>
        <p:spPr>
          <a:xfrm>
            <a:off x="5881222" y="3790781"/>
            <a:ext cx="2651218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395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chemeClr val="bg1"/>
                </a:solidFill>
              </a:rPr>
              <a:t>Splitsing Romeinse Rijk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8" name="Rechte verbindingslijn met pijl 87"/>
          <p:cNvCxnSpPr/>
          <p:nvPr/>
        </p:nvCxnSpPr>
        <p:spPr>
          <a:xfrm>
            <a:off x="8532440" y="476672"/>
            <a:ext cx="0" cy="2160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kstvak 88"/>
          <p:cNvSpPr txBox="1"/>
          <p:nvPr/>
        </p:nvSpPr>
        <p:spPr>
          <a:xfrm>
            <a:off x="7452320" y="2638653"/>
            <a:ext cx="1560081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476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chemeClr val="bg1"/>
                </a:solidFill>
              </a:rPr>
              <a:t>Val van Rome 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23528" y="1052736"/>
            <a:ext cx="4248472" cy="504056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bg1"/>
                </a:solidFill>
              </a:rPr>
              <a:t>Sterk Romeins Rijk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90" name="Rechthoek 89"/>
          <p:cNvSpPr/>
          <p:nvPr/>
        </p:nvSpPr>
        <p:spPr>
          <a:xfrm>
            <a:off x="4578416" y="1052736"/>
            <a:ext cx="1433744" cy="504056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chemeClr val="bg1"/>
                </a:solidFill>
              </a:rPr>
              <a:t>Zwak </a:t>
            </a:r>
          </a:p>
          <a:p>
            <a:pPr algn="ctr"/>
            <a:r>
              <a:rPr lang="nl-NL" sz="1600" b="1" dirty="0" smtClean="0">
                <a:solidFill>
                  <a:schemeClr val="bg1"/>
                </a:solidFill>
              </a:rPr>
              <a:t>Romeins Rijk</a:t>
            </a:r>
            <a:endParaRPr lang="nl-NL" sz="1600" b="1" dirty="0">
              <a:solidFill>
                <a:schemeClr val="bg1"/>
              </a:solidFill>
            </a:endParaRPr>
          </a:p>
        </p:txBody>
      </p:sp>
      <p:sp>
        <p:nvSpPr>
          <p:cNvPr id="91" name="Rechthoek 90"/>
          <p:cNvSpPr/>
          <p:nvPr/>
        </p:nvSpPr>
        <p:spPr>
          <a:xfrm>
            <a:off x="6018576" y="1054875"/>
            <a:ext cx="2849080" cy="504056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chemeClr val="bg1"/>
                </a:solidFill>
              </a:rPr>
              <a:t>volksverhuizingen</a:t>
            </a:r>
            <a:endParaRPr lang="nl-NL" sz="1600" b="1" dirty="0">
              <a:solidFill>
                <a:schemeClr val="bg1"/>
              </a:solidFill>
            </a:endParaRPr>
          </a:p>
        </p:txBody>
      </p:sp>
      <p:sp>
        <p:nvSpPr>
          <p:cNvPr id="33" name="Rechthoek 32"/>
          <p:cNvSpPr/>
          <p:nvPr/>
        </p:nvSpPr>
        <p:spPr>
          <a:xfrm>
            <a:off x="3191436" y="474819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Rechthoek 36"/>
          <p:cNvSpPr/>
          <p:nvPr/>
        </p:nvSpPr>
        <p:spPr>
          <a:xfrm>
            <a:off x="4572000" y="476641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7439908" y="474788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 38"/>
          <p:cNvSpPr/>
          <p:nvPr/>
        </p:nvSpPr>
        <p:spPr>
          <a:xfrm>
            <a:off x="6012160" y="476641"/>
            <a:ext cx="142774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1547664" y="116632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41" name="Tekstvak 40"/>
          <p:cNvSpPr txBox="1"/>
          <p:nvPr/>
        </p:nvSpPr>
        <p:spPr>
          <a:xfrm>
            <a:off x="8566233" y="116632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5</a:t>
            </a:r>
            <a:r>
              <a:rPr lang="nl-NL" b="1" dirty="0" smtClean="0">
                <a:solidFill>
                  <a:schemeClr val="bg1"/>
                </a:solidFill>
              </a:rPr>
              <a:t>00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2" name="Afbeelding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187" y="5295531"/>
            <a:ext cx="1967133" cy="135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8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5" grpId="0" animBg="1"/>
      <p:bldP spid="87" grpId="0" animBg="1"/>
      <p:bldP spid="89" grpId="0" animBg="1"/>
      <p:bldP spid="6" grpId="0" animBg="1"/>
      <p:bldP spid="90" grpId="0" animBg="1"/>
      <p:bldP spid="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Plinius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Terpen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Eb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vloed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Schipbreukelingen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Verkleumd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50 </a:t>
            </a:r>
            <a:r>
              <a:rPr lang="en-US" dirty="0" err="1" smtClean="0">
                <a:solidFill>
                  <a:schemeClr val="bg1"/>
                </a:solidFill>
              </a:rPr>
              <a:t>nC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5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369360"/>
            <a:ext cx="7560840" cy="468772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Romeinen in Nederland</a:t>
            </a:r>
            <a:endParaRPr lang="nl-N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4139952" y="1412776"/>
            <a:ext cx="48245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b="1" i="1" dirty="0" err="1" smtClean="0">
                <a:solidFill>
                  <a:srgbClr val="FF0000"/>
                </a:solidFill>
              </a:rPr>
              <a:t>Germania</a:t>
            </a:r>
            <a:r>
              <a:rPr lang="nl-NL" sz="2800" b="1" i="1" dirty="0" smtClean="0">
                <a:solidFill>
                  <a:srgbClr val="FF0000"/>
                </a:solidFill>
              </a:rPr>
              <a:t> </a:t>
            </a:r>
            <a:r>
              <a:rPr lang="nl-NL" sz="2800" b="1" i="1" dirty="0" err="1" smtClean="0">
                <a:solidFill>
                  <a:srgbClr val="FF0000"/>
                </a:solidFill>
              </a:rPr>
              <a:t>Inferior</a:t>
            </a:r>
            <a:endParaRPr lang="nl-NL" sz="2800" b="1" i="1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bg1"/>
                </a:solidFill>
              </a:rPr>
              <a:t>Belgi”e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en</a:t>
            </a:r>
            <a:r>
              <a:rPr lang="en-US" sz="2800" b="1" dirty="0" smtClean="0">
                <a:solidFill>
                  <a:schemeClr val="bg1"/>
                </a:solidFill>
              </a:rPr>
              <a:t> Zuid-Nederland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bg1"/>
                </a:solidFill>
              </a:rPr>
              <a:t>Kelten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Veroverd 57 voor Chr.</a:t>
            </a: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Door Caesar</a:t>
            </a: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Romeinen: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err="1" smtClean="0">
                <a:solidFill>
                  <a:schemeClr val="bg1"/>
                </a:solidFill>
              </a:rPr>
              <a:t>Landbouw-stedelijk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Volken in ons gebied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Landbouwsamenleving </a:t>
            </a:r>
          </a:p>
          <a:p>
            <a:pPr lvl="2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Landbouw</a:t>
            </a:r>
          </a:p>
          <a:p>
            <a:pPr lvl="2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Visserij </a:t>
            </a:r>
          </a:p>
          <a:p>
            <a:pPr lvl="2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bg1"/>
                </a:solidFill>
              </a:rPr>
              <a:t>Geen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schrift</a:t>
            </a:r>
            <a:endParaRPr lang="nl-NL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50544E-7 L -0.26372 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329" y="1204494"/>
            <a:ext cx="8698159" cy="5392858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Romeinen in Nederland</a:t>
            </a:r>
            <a:endParaRPr lang="nl-N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851920" y="1293550"/>
            <a:ext cx="52151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Kelten in opstand.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verdreven, vermoord of slaaf</a:t>
            </a: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Nieuwe bewoners: Germanen</a:t>
            </a: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Bataven</a:t>
            </a:r>
          </a:p>
          <a:p>
            <a:pPr>
              <a:buFont typeface="Arial" pitchFamily="34" charset="0"/>
              <a:buChar char="•"/>
            </a:pPr>
            <a:r>
              <a:rPr lang="nl-NL" sz="2800" b="1" dirty="0" smtClean="0">
                <a:solidFill>
                  <a:srgbClr val="FF0000"/>
                </a:solidFill>
              </a:rPr>
              <a:t> bondgenootschap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Geen belastingen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Grens verdedigen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4185296"/>
            <a:ext cx="798396" cy="8829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844" y="5220668"/>
            <a:ext cx="798396" cy="8829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278" y="4779182"/>
            <a:ext cx="798396" cy="88297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70" y="3607124"/>
            <a:ext cx="798396" cy="88297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841" y="4526678"/>
            <a:ext cx="798396" cy="88297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700" y="1872544"/>
            <a:ext cx="798396" cy="88297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052" y="2780928"/>
            <a:ext cx="798396" cy="88297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90" y="2373752"/>
            <a:ext cx="798396" cy="88297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546" y="3322724"/>
            <a:ext cx="798396" cy="88297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134" y="3573016"/>
            <a:ext cx="798396" cy="882972"/>
          </a:xfrm>
          <a:prstGeom prst="rect">
            <a:avLst/>
          </a:prstGeom>
        </p:spPr>
      </p:pic>
      <p:sp>
        <p:nvSpPr>
          <p:cNvPr id="15" name="Ovaal 14"/>
          <p:cNvSpPr/>
          <p:nvPr/>
        </p:nvSpPr>
        <p:spPr>
          <a:xfrm>
            <a:off x="4788024" y="4077072"/>
            <a:ext cx="1728192" cy="12455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15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296E-6 L -0.36285 -0.127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42" y="-636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-0.61615 -0.28888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16" y="-144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13142 0.17963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0" y="898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25139 0.37685 " pathEditMode="relative" rAng="0" ptsTypes="AA">
                                      <p:cBhvr>
                                        <p:cTn id="3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1884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44444E-6 L -0.51302 -0.14283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60" y="-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55112E-17 L -0.54862 0.30856 " pathEditMode="relative" rAng="0" ptsTypes="AA">
                                      <p:cBhvr>
                                        <p:cTn id="7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1" y="1541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-0.68107 0.10578 " pathEditMode="relative" rAng="0" ptsTypes="AA">
                                      <p:cBhvr>
                                        <p:cTn id="8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62" y="527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01944 0.41528 " pathEditMode="relative" rAng="0" ptsTypes="AA">
                                      <p:cBhvr>
                                        <p:cTn id="8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5" y="2284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33663 0.12569 " pathEditMode="relative" rAng="0" ptsTypes="AA">
                                      <p:cBhvr>
                                        <p:cTn id="8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4" y="740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26146 0.10509 " pathEditMode="relative" rAng="0" ptsTypes="AA">
                                      <p:cBhvr>
                                        <p:cTn id="8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73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Jezus - geboort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70363" y="3717032"/>
            <a:ext cx="2921893" cy="292189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361" y="1628800"/>
            <a:ext cx="849694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Bataven zijn trouwe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militairen</a:t>
            </a:r>
            <a:r>
              <a:rPr lang="nl-NL" sz="2800" b="1" dirty="0" smtClean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Komen in opstand tegen de Romeinen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Willen niet meer luisteren naar Romeinen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69 / 70 na Chr.: leider Julius </a:t>
            </a:r>
            <a:r>
              <a:rPr lang="nl-NL" sz="2800" b="1" dirty="0" err="1" smtClean="0">
                <a:solidFill>
                  <a:schemeClr val="bg1"/>
                </a:solidFill>
              </a:rPr>
              <a:t>Civilis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Bataven veroveren legerplaatsen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Romeinen dringen de Bataven terug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Onderhandelingen: nieuw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verdrag</a:t>
            </a:r>
            <a:endParaRPr lang="nl-NL" sz="2800" b="1" dirty="0" smtClean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  <a:latin typeface="Castellar" pitchFamily="18" charset="0"/>
              </a:rPr>
              <a:t>Bataafse Opstand</a:t>
            </a:r>
            <a:endParaRPr lang="nl-NL" dirty="0">
              <a:solidFill>
                <a:srgbClr val="0070C0"/>
              </a:solidFill>
              <a:latin typeface="Castellar" pitchFamily="18" charset="0"/>
            </a:endParaRPr>
          </a:p>
        </p:txBody>
      </p:sp>
      <p:pic>
        <p:nvPicPr>
          <p:cNvPr id="8" name="Afbeelding 7" descr="Jezus - geboort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1206" y="1844824"/>
            <a:ext cx="2049515" cy="3479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79512" y="1268760"/>
            <a:ext cx="8496944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800" b="1" dirty="0" smtClean="0">
                <a:solidFill>
                  <a:schemeClr val="bg1"/>
                </a:solidFill>
              </a:rPr>
              <a:t>Vragen: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Waarom komen de Bataven in opstand?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Hoe verliep de opstand?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Wat waren de gevolgen van de opstand?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  <a:latin typeface="Castellar" pitchFamily="18" charset="0"/>
              </a:rPr>
              <a:t>Bataafse Opstand</a:t>
            </a:r>
            <a:endParaRPr lang="nl-NL" dirty="0">
              <a:solidFill>
                <a:srgbClr val="0070C0"/>
              </a:solidFill>
              <a:latin typeface="Castellar" pitchFamily="18" charset="0"/>
            </a:endParaRPr>
          </a:p>
        </p:txBody>
      </p:sp>
      <p:pic>
        <p:nvPicPr>
          <p:cNvPr id="7" name="Afbeelding 6" descr="Jezus - geboort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16513"/>
            <a:ext cx="4203322" cy="2709090"/>
          </a:xfrm>
          <a:prstGeom prst="rect">
            <a:avLst/>
          </a:prstGeom>
        </p:spPr>
      </p:pic>
      <p:pic>
        <p:nvPicPr>
          <p:cNvPr id="8" name="Afbeelding 7" descr="Jezus - geboort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5220" y="1412776"/>
            <a:ext cx="2049515" cy="3479283"/>
          </a:xfrm>
          <a:prstGeom prst="rect">
            <a:avLst/>
          </a:prstGeom>
        </p:spPr>
      </p:pic>
      <p:pic>
        <p:nvPicPr>
          <p:cNvPr id="1026" name="Picture 2" descr="C:\Users\Ruffin\AppData\Local\Microsoft\Windows\Temporary Internet Files\Content.IE5\EOXHXW4V\MM900283609[1]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7108" y="5248993"/>
            <a:ext cx="1381196" cy="12301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77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8060829" cy="4997714"/>
          </a:xfrm>
        </p:spPr>
      </p:pic>
      <p:pic>
        <p:nvPicPr>
          <p:cNvPr id="25" name="Tijdelijke aanduiding voor inhoud 3" descr="Beemster n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8060829" cy="49977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Limes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355976" y="112558"/>
            <a:ext cx="46440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Noordgrens in Nederland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Rijn = natuurlijke grens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rgbClr val="FF0000"/>
                </a:solidFill>
              </a:rPr>
              <a:t>Militaire </a:t>
            </a:r>
            <a:r>
              <a:rPr lang="nl-NL" sz="2800" b="1" dirty="0" smtClean="0">
                <a:solidFill>
                  <a:schemeClr val="bg1"/>
                </a:solidFill>
              </a:rPr>
              <a:t>versterkingen</a:t>
            </a:r>
            <a:r>
              <a:rPr lang="nl-NL" sz="2800" b="1" dirty="0" smtClean="0"/>
              <a:t> 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Grote legerkampen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Forten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Wachttorens</a:t>
            </a:r>
            <a:r>
              <a:rPr lang="nl-NL" sz="2800" b="1" dirty="0" smtClean="0"/>
              <a:t> 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827584" y="6444952"/>
            <a:ext cx="705678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395536" y="616530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884368" y="616530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11760" y="6300936"/>
            <a:ext cx="35165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4788024" y="6300936"/>
            <a:ext cx="35165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6372200" y="6300936"/>
            <a:ext cx="35165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5652120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1259632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4067944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3203848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1835696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>
            <a:off x="7236296" y="63009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" name="Afbeelding 19" descr="CAST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4139952" cy="2754335"/>
          </a:xfrm>
          <a:prstGeom prst="rect">
            <a:avLst/>
          </a:prstGeom>
        </p:spPr>
      </p:pic>
      <p:pic>
        <p:nvPicPr>
          <p:cNvPr id="21" name="Afbeelding 20" descr="CAST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268760"/>
            <a:ext cx="3302559" cy="2754335"/>
          </a:xfrm>
          <a:prstGeom prst="rect">
            <a:avLst/>
          </a:prstGeom>
        </p:spPr>
      </p:pic>
      <p:pic>
        <p:nvPicPr>
          <p:cNvPr id="22" name="Afbeelding 21" descr="CASTR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04142" y="2276872"/>
            <a:ext cx="2117395" cy="2754335"/>
          </a:xfrm>
          <a:prstGeom prst="rect">
            <a:avLst/>
          </a:prstGeom>
        </p:spPr>
      </p:pic>
      <p:pic>
        <p:nvPicPr>
          <p:cNvPr id="23" name="Afbeelding 22" descr="CASTR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9732" y="3933057"/>
            <a:ext cx="2302148" cy="2294954"/>
          </a:xfrm>
          <a:prstGeom prst="rect">
            <a:avLst/>
          </a:prstGeom>
        </p:spPr>
      </p:pic>
      <p:pic>
        <p:nvPicPr>
          <p:cNvPr id="24" name="Afbeelding 23" descr="CASTR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823" y="4077072"/>
            <a:ext cx="2592288" cy="194421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82810">
            <a:off x="1211673" y="4261952"/>
            <a:ext cx="7943776" cy="530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 uiExpand="1" animBg="1"/>
      <p:bldP spid="8" grpId="1" animBg="1"/>
      <p:bldP spid="9" grpId="0" uiExpand="1" animBg="1"/>
      <p:bldP spid="9" grpId="1" animBg="1"/>
      <p:bldP spid="10" grpId="0" uiExpand="1" animBg="1"/>
      <p:bldP spid="10" grpId="1" animBg="1"/>
      <p:bldP spid="11" grpId="0" uiExpand="1" animBg="1"/>
      <p:bldP spid="11" grpId="1" animBg="1"/>
      <p:bldP spid="13" grpId="0" uiExpand="1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8060829" cy="4997714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Limes</a:t>
            </a:r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460607" y="180189"/>
            <a:ext cx="464400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Steden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err="1" smtClean="0">
                <a:solidFill>
                  <a:schemeClr val="bg1"/>
                </a:solidFill>
              </a:rPr>
              <a:t>Trajectum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Mosa </a:t>
            </a:r>
            <a:r>
              <a:rPr lang="nl-NL" sz="2800" b="1" dirty="0" err="1" smtClean="0">
                <a:solidFill>
                  <a:schemeClr val="bg1"/>
                </a:solidFill>
              </a:rPr>
              <a:t>Trajectum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err="1" smtClean="0">
                <a:solidFill>
                  <a:schemeClr val="bg1"/>
                </a:solidFill>
              </a:rPr>
              <a:t>Noviomagus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Aan de ander kant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Friezen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Landbouwsamenleving  </a:t>
            </a:r>
            <a:endParaRPr lang="nl-NL" sz="2800" b="1" dirty="0" smtClean="0"/>
          </a:p>
        </p:txBody>
      </p:sp>
      <p:sp>
        <p:nvSpPr>
          <p:cNvPr id="26" name="Ovaal 25"/>
          <p:cNvSpPr/>
          <p:nvPr/>
        </p:nvSpPr>
        <p:spPr>
          <a:xfrm>
            <a:off x="5508104" y="4364474"/>
            <a:ext cx="1008112" cy="86472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  <p:sp>
        <p:nvSpPr>
          <p:cNvPr id="27" name="Ovaal 26"/>
          <p:cNvSpPr/>
          <p:nvPr/>
        </p:nvSpPr>
        <p:spPr>
          <a:xfrm>
            <a:off x="3347864" y="3226902"/>
            <a:ext cx="1008112" cy="86472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  <p:sp>
        <p:nvSpPr>
          <p:cNvPr id="28" name="Ovaal 27"/>
          <p:cNvSpPr/>
          <p:nvPr/>
        </p:nvSpPr>
        <p:spPr>
          <a:xfrm>
            <a:off x="6082223" y="5779355"/>
            <a:ext cx="1008112" cy="86472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24" y="1431543"/>
            <a:ext cx="4860032" cy="339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3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Romanisering</a:t>
            </a:r>
            <a:endParaRPr lang="nl-NL" dirty="0">
              <a:solidFill>
                <a:srgbClr val="0070C0"/>
              </a:solidFill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51520" y="1556792"/>
            <a:ext cx="784887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Romeinen brachten hun cultuur mee: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Het schrift </a:t>
            </a: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 begin van de historie</a:t>
            </a:r>
            <a:endParaRPr lang="nl-NL" sz="2400" b="1" dirty="0" smtClean="0">
              <a:solidFill>
                <a:schemeClr val="bg1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Hun goden, wegen, tempels, gewoonten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400" b="1" dirty="0" smtClean="0">
                <a:solidFill>
                  <a:srgbClr val="FF0000"/>
                </a:solidFill>
                <a:sym typeface="Wingdings" pitchFamily="2" charset="2"/>
              </a:rPr>
              <a:t>Romanisering</a:t>
            </a:r>
            <a:r>
              <a:rPr lang="nl-NL" sz="2400" b="1" dirty="0" smtClean="0">
                <a:sym typeface="Wingdings" pitchFamily="2" charset="2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Germaanse bovenlaag  helpen met besturen</a:t>
            </a: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Handelaren  veel contact met Romeinen</a:t>
            </a:r>
            <a:endParaRPr lang="nl-NL" sz="2800" b="1" i="1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Trouwen met een Romein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95536" y="616530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 smtClean="0">
                <a:solidFill>
                  <a:srgbClr val="7030A0"/>
                </a:solidFill>
              </a:rPr>
              <a:t>Welke voorbeelden van romanisering zie je in het dorp?</a:t>
            </a:r>
            <a:endParaRPr lang="nl-NL" sz="2400" b="1" i="1" dirty="0">
              <a:solidFill>
                <a:srgbClr val="7030A0"/>
              </a:solidFill>
            </a:endParaRPr>
          </a:p>
        </p:txBody>
      </p:sp>
      <p:pic>
        <p:nvPicPr>
          <p:cNvPr id="8" name="Afbeelding 7" descr="Romeinse mun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149080"/>
            <a:ext cx="2520280" cy="2520280"/>
          </a:xfrm>
          <a:prstGeom prst="rect">
            <a:avLst/>
          </a:prstGeom>
        </p:spPr>
      </p:pic>
      <p:pic>
        <p:nvPicPr>
          <p:cNvPr id="9" name="Afbeelding 8" descr="Romeinse mun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2592" y="4301480"/>
            <a:ext cx="2520280" cy="2520280"/>
          </a:xfrm>
          <a:prstGeom prst="rect">
            <a:avLst/>
          </a:prstGeom>
        </p:spPr>
      </p:pic>
      <p:pic>
        <p:nvPicPr>
          <p:cNvPr id="10" name="Afbeelding 9" descr="Romeinse munt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077072"/>
            <a:ext cx="1844910" cy="2520280"/>
          </a:xfrm>
          <a:prstGeom prst="rect">
            <a:avLst/>
          </a:prstGeom>
        </p:spPr>
      </p:pic>
      <p:pic>
        <p:nvPicPr>
          <p:cNvPr id="6" name="Afbeelding 5" descr="Jezus - geboor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356992"/>
            <a:ext cx="8588739" cy="2592288"/>
          </a:xfrm>
          <a:prstGeom prst="rect">
            <a:avLst/>
          </a:prstGeom>
        </p:spPr>
      </p:pic>
      <p:sp>
        <p:nvSpPr>
          <p:cNvPr id="11" name="Ovaal 10"/>
          <p:cNvSpPr/>
          <p:nvPr/>
        </p:nvSpPr>
        <p:spPr>
          <a:xfrm>
            <a:off x="899592" y="3429000"/>
            <a:ext cx="1008112" cy="12241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1475656" y="4365104"/>
            <a:ext cx="1008112" cy="12241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5724128" y="4005064"/>
            <a:ext cx="1728192" cy="158417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6300192" y="3573016"/>
            <a:ext cx="1008112" cy="12241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2699792" y="3717032"/>
            <a:ext cx="1008112" cy="12241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2267744" y="4941168"/>
            <a:ext cx="3240360" cy="12241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5724128" y="5445224"/>
            <a:ext cx="1440160" cy="648072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  <p:bldP spid="7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|22.6|6.5|31.9|42.7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315</Words>
  <Application>Microsoft Office PowerPoint</Application>
  <PresentationFormat>Diavoorstelling (4:3)</PresentationFormat>
  <Paragraphs>111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Castellar</vt:lpstr>
      <vt:lpstr>Wingdings</vt:lpstr>
      <vt:lpstr>Kantoorthema</vt:lpstr>
      <vt:lpstr>De Romeinen</vt:lpstr>
      <vt:lpstr>Plinius</vt:lpstr>
      <vt:lpstr>Romeinen in Nederland</vt:lpstr>
      <vt:lpstr>Romeinen in Nederland</vt:lpstr>
      <vt:lpstr>Bataafse Opstand</vt:lpstr>
      <vt:lpstr>Bataafse Opstand</vt:lpstr>
      <vt:lpstr>Limes </vt:lpstr>
      <vt:lpstr>Limes </vt:lpstr>
      <vt:lpstr>Romanisering</vt:lpstr>
      <vt:lpstr>Romanisering</vt:lpstr>
      <vt:lpstr>ondergang van Rome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89</cp:revision>
  <dcterms:created xsi:type="dcterms:W3CDTF">2011-09-12T12:30:35Z</dcterms:created>
  <dcterms:modified xsi:type="dcterms:W3CDTF">2017-01-18T21:03:21Z</dcterms:modified>
</cp:coreProperties>
</file>