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78" r:id="rId3"/>
    <p:sldId id="382" r:id="rId4"/>
    <p:sldId id="379" r:id="rId5"/>
    <p:sldId id="380" r:id="rId6"/>
    <p:sldId id="381" r:id="rId7"/>
    <p:sldId id="383" r:id="rId8"/>
    <p:sldId id="384" r:id="rId9"/>
    <p:sldId id="34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1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154886"/>
            <a:ext cx="8856984" cy="1470025"/>
          </a:xfrm>
        </p:spPr>
        <p:txBody>
          <a:bodyPr>
            <a:noAutofit/>
          </a:bodyPr>
          <a:lstStyle/>
          <a:p>
            <a:r>
              <a:rPr lang="nl-NL" sz="7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Indonesisch nationalisme</a:t>
            </a:r>
            <a:endParaRPr lang="nl-NL" sz="7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95736" y="5805263"/>
            <a:ext cx="6097310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Nederland en Indonesië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494" y="1340768"/>
            <a:ext cx="6176230" cy="4205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1900 </a:t>
            </a:r>
            <a:r>
              <a:rPr lang="nl-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- 1920: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Ethische Politiek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0"/>
            <a:ext cx="861060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19</a:t>
            </a:r>
            <a:r>
              <a:rPr lang="nl-NL" altLang="nl-NL" sz="2400" b="1" baseline="30000" dirty="0" smtClean="0">
                <a:latin typeface="Arial" panose="020B0604020202020204" pitchFamily="34" charset="0"/>
              </a:rPr>
              <a:t>e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eeuw: 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uitbuiting en onderdrukking van Nederlands-Indië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Cultuurstelsel (1830 – 1870)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Europees kolonialisme (1870 – 1900)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Hongersnood 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Onderontwikkeling 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Arm en achtergebleven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Er </a:t>
            </a:r>
            <a:r>
              <a:rPr lang="nl-NL" altLang="nl-NL" sz="2400" b="1" i="1" dirty="0" smtClean="0">
                <a:latin typeface="Arial" panose="020B0604020202020204" pitchFamily="34" charset="0"/>
                <a:sym typeface="Wingdings" panose="05000000000000000000" pitchFamily="2" charset="2"/>
              </a:rPr>
              <a:t>moet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iets gebeuren…</a:t>
            </a: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35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579155" y="4365104"/>
            <a:ext cx="53853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i="1" dirty="0" smtClean="0"/>
              <a:t>“…het </a:t>
            </a:r>
            <a:r>
              <a:rPr lang="nl-NL" sz="2800" b="1" i="1" dirty="0"/>
              <a:t>besef, dat Nederland tegenover de bevolking dezer gewesten </a:t>
            </a:r>
            <a:r>
              <a:rPr lang="nl-NL" sz="2800" b="1" i="1" dirty="0">
                <a:solidFill>
                  <a:srgbClr val="0070C0"/>
                </a:solidFill>
              </a:rPr>
              <a:t>een zedelijke roeping </a:t>
            </a:r>
            <a:r>
              <a:rPr lang="nl-NL" sz="2800" b="1" i="1" dirty="0"/>
              <a:t>heeft te </a:t>
            </a:r>
            <a:r>
              <a:rPr lang="nl-NL" sz="2800" b="1" i="1" dirty="0" smtClean="0"/>
              <a:t>vervullen.”</a:t>
            </a:r>
            <a:endParaRPr lang="nl-NL" sz="2800" b="1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3183619" cy="4896544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07504" y="274638"/>
            <a:ext cx="885698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1901: troonrede koningin Wilhelmina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356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1900 </a:t>
            </a:r>
            <a:r>
              <a:rPr lang="nl-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- 1920: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Ethische Politiek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1524000"/>
            <a:ext cx="8856984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Nederlands-Indië ontwikkelen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Politieke zelfstandigheid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Economische zelfstandigheid</a:t>
            </a:r>
          </a:p>
          <a:p>
            <a:pPr marL="0" indent="0">
              <a:lnSpc>
                <a:spcPct val="150000"/>
              </a:lnSpc>
              <a:buNone/>
            </a:pPr>
            <a:endParaRPr lang="nl-NL" altLang="nl-NL" sz="2400" b="1" dirty="0" smtClean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nl-NL" altLang="nl-NL" sz="2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Irrigatie: voedselproductie omhoog 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 geen hongersnood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Gezondheidszorg: minder sterfte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Scholing: opvoeden van de Indiërs (desascholen)</a:t>
            </a: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1539133"/>
            <a:ext cx="3672407" cy="25986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56792"/>
            <a:ext cx="3637059" cy="267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5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1900 </a:t>
            </a:r>
            <a:r>
              <a:rPr lang="nl-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- 1920: </a:t>
            </a:r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Ethische Politiek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1524000"/>
            <a:ext cx="8856984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Politieke zelfstandigheid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Zelfbestuur 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Géén onafhankelijkheid!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Volksraad (1916)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Europeanen en Indiërs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Minderheid van Indiërs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Adviserend: géén parlement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59" y="1772816"/>
            <a:ext cx="416106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2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Nationalisme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980728"/>
            <a:ext cx="8064896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Ethische politiek 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sym typeface="Wingdings" panose="05000000000000000000" pitchFamily="2" charset="2"/>
              </a:rPr>
              <a:t>nationalisme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Indiërs gaan naar school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Ideeën: vrijheid, gelijkheid, nationalisme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Politieke partijen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PKI: </a:t>
            </a:r>
            <a:r>
              <a:rPr lang="nl-NL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Partai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Kommunis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Indonesia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1910</a:t>
            </a:r>
            <a:r>
              <a:rPr lang="nl-NL" altLang="nl-NL" sz="20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Communistische partij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Opstand in Batavia (1926)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PNI: </a:t>
            </a:r>
            <a:r>
              <a:rPr lang="nl-NL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Partai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Nasional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Indonesia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690" y="4005064"/>
            <a:ext cx="420080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8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970784" cy="114300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PNI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980728"/>
            <a:ext cx="8064896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err="1" smtClean="0">
                <a:latin typeface="Arial" panose="020B0604020202020204" pitchFamily="34" charset="0"/>
              </a:rPr>
              <a:t>Partai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</a:t>
            </a:r>
            <a:r>
              <a:rPr lang="nl-NL" altLang="nl-NL" sz="2400" b="1" dirty="0" err="1" smtClean="0">
                <a:latin typeface="Arial" panose="020B0604020202020204" pitchFamily="34" charset="0"/>
              </a:rPr>
              <a:t>Nasional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Indonesia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Opgericht in 1927</a:t>
            </a:r>
            <a:endParaRPr lang="nl-NL" altLang="nl-NL" sz="2400" b="1" dirty="0" smtClean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Soekarno en </a:t>
            </a:r>
            <a:r>
              <a:rPr lang="nl-NL" altLang="nl-NL" sz="2400" b="1" dirty="0" err="1" smtClean="0">
                <a:latin typeface="Arial" panose="020B0604020202020204" pitchFamily="34" charset="0"/>
                <a:sym typeface="Wingdings" panose="05000000000000000000" pitchFamily="2" charset="2"/>
              </a:rPr>
              <a:t>Hatta</a:t>
            </a:r>
            <a:endParaRPr lang="nl-NL" altLang="nl-NL" sz="2400" b="1" dirty="0" smtClean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Geen samenwerking met de Nederlanders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sym typeface="Wingdings" panose="05000000000000000000" pitchFamily="2" charset="2"/>
              </a:rPr>
              <a:t>Nationalisme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Trots op eigen land, taal en cultuur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Een eigen staat willen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i="1" dirty="0" smtClean="0">
                <a:latin typeface="Arial" panose="020B0604020202020204" pitchFamily="34" charset="0"/>
                <a:sym typeface="Wingdings" panose="05000000000000000000" pitchFamily="2" charset="2"/>
              </a:rPr>
              <a:t>“Indonesiërs zijn één volk!”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4479"/>
            <a:ext cx="3220953" cy="32439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78" y="477595"/>
            <a:ext cx="4332222" cy="242604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83" y="4797152"/>
            <a:ext cx="3890389" cy="186906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2867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217626" cy="114300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Soekarno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1670407"/>
            <a:ext cx="8712968" cy="41348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Fanatieke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nationalist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Opgepakt in 1930</a:t>
            </a:r>
            <a:endParaRPr lang="nl-NL" altLang="nl-NL" sz="2400" b="1" dirty="0" smtClean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Steeds populairder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Verbannen in 1933 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Nederland probeerde zo het nationalisme te bestrijden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Bevrijd </a:t>
            </a:r>
            <a:r>
              <a:rPr lang="nl-NL" altLang="nl-NL" sz="2400" b="1" dirty="0">
                <a:latin typeface="Arial" panose="020B0604020202020204" pitchFamily="34" charset="0"/>
                <a:sym typeface="Wingdings" panose="05000000000000000000" pitchFamily="2" charset="2"/>
              </a:rPr>
              <a:t>door de Japanners tijdens Tweede </a:t>
            </a:r>
            <a:r>
              <a:rPr lang="nl-NL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Wereldoorlog</a:t>
            </a:r>
            <a:endParaRPr lang="nl-NL" altLang="nl-NL" sz="2400" b="1" dirty="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78526"/>
            <a:ext cx="2219990" cy="32439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100" y="620688"/>
            <a:ext cx="5204733" cy="33271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455" y="476672"/>
            <a:ext cx="4885025" cy="365684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4" name="Ovaal 3"/>
          <p:cNvSpPr/>
          <p:nvPr/>
        </p:nvSpPr>
        <p:spPr>
          <a:xfrm>
            <a:off x="5508104" y="836712"/>
            <a:ext cx="1008112" cy="1008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6216589" y="1988552"/>
            <a:ext cx="1008112" cy="1008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7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98072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419872" y="5486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1920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0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1900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131140" y="54868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1930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876256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1940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460432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1950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691680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1910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1979712" y="980728"/>
            <a:ext cx="0" cy="16282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395536" y="980728"/>
            <a:ext cx="0" cy="2376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>
            <a:off x="4644008" y="980728"/>
            <a:ext cx="0" cy="1800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107504" y="3356992"/>
            <a:ext cx="244827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1901</a:t>
            </a:r>
          </a:p>
          <a:p>
            <a:r>
              <a:rPr lang="nl-NL" b="1" dirty="0" smtClean="0"/>
              <a:t>Troonrede Wilhelmina: ethische politiek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1619671" y="2636912"/>
            <a:ext cx="93610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1910</a:t>
            </a:r>
          </a:p>
          <a:p>
            <a:r>
              <a:rPr lang="nl-NL" b="1" dirty="0" smtClean="0"/>
              <a:t>PKI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2960168" y="2800647"/>
            <a:ext cx="169495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1926</a:t>
            </a:r>
          </a:p>
          <a:p>
            <a:r>
              <a:rPr lang="nl-NL" b="1" dirty="0" smtClean="0"/>
              <a:t>Opstand van de communisten</a:t>
            </a:r>
            <a:endParaRPr lang="nl-NL" dirty="0"/>
          </a:p>
        </p:txBody>
      </p:sp>
      <p:cxnSp>
        <p:nvCxnSpPr>
          <p:cNvPr id="33" name="Rechte verbindingslijn met pijl 32"/>
          <p:cNvCxnSpPr/>
          <p:nvPr/>
        </p:nvCxnSpPr>
        <p:spPr>
          <a:xfrm>
            <a:off x="5436096" y="980728"/>
            <a:ext cx="0" cy="30243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4860032" y="4005064"/>
            <a:ext cx="24482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1930</a:t>
            </a:r>
          </a:p>
          <a:p>
            <a:r>
              <a:rPr lang="nl-NL" b="1" dirty="0" smtClean="0"/>
              <a:t>Soekarno gearresteerd</a:t>
            </a:r>
            <a:endParaRPr lang="nl-NL" dirty="0"/>
          </a:p>
        </p:txBody>
      </p:sp>
      <p:sp>
        <p:nvSpPr>
          <p:cNvPr id="36" name="Rechthoek 35"/>
          <p:cNvSpPr/>
          <p:nvPr/>
        </p:nvSpPr>
        <p:spPr>
          <a:xfrm>
            <a:off x="7596336" y="1484784"/>
            <a:ext cx="1368152" cy="50405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chemeClr val="tx1"/>
                </a:solidFill>
              </a:rPr>
              <a:t>Tweede Wereldoorlog</a:t>
            </a:r>
            <a:endParaRPr lang="nl-NL" sz="1600" b="1" dirty="0">
              <a:solidFill>
                <a:schemeClr val="tx1"/>
              </a:solidFill>
            </a:endParaRPr>
          </a:p>
        </p:txBody>
      </p:sp>
      <p:cxnSp>
        <p:nvCxnSpPr>
          <p:cNvPr id="39" name="Rechte verbindingslijn met pijl 38"/>
          <p:cNvCxnSpPr/>
          <p:nvPr/>
        </p:nvCxnSpPr>
        <p:spPr>
          <a:xfrm>
            <a:off x="4860032" y="980728"/>
            <a:ext cx="0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4680010" y="2852936"/>
            <a:ext cx="68407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1927</a:t>
            </a:r>
          </a:p>
          <a:p>
            <a:r>
              <a:rPr lang="nl-NL" b="1" dirty="0" smtClean="0"/>
              <a:t>PNI</a:t>
            </a:r>
            <a:endParaRPr lang="nl-NL" dirty="0"/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5940152" y="980728"/>
            <a:ext cx="0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5724128" y="2852936"/>
            <a:ext cx="129614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1933</a:t>
            </a:r>
          </a:p>
          <a:p>
            <a:r>
              <a:rPr lang="nl-NL" b="1" dirty="0" smtClean="0"/>
              <a:t>Soekarno verbannen</a:t>
            </a:r>
            <a:endParaRPr lang="nl-NL" dirty="0"/>
          </a:p>
        </p:txBody>
      </p:sp>
      <p:cxnSp>
        <p:nvCxnSpPr>
          <p:cNvPr id="37" name="Rechte verbindingslijn met pijl 36"/>
          <p:cNvCxnSpPr/>
          <p:nvPr/>
        </p:nvCxnSpPr>
        <p:spPr>
          <a:xfrm>
            <a:off x="7596336" y="980728"/>
            <a:ext cx="0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7380312" y="2852936"/>
            <a:ext cx="158417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1942</a:t>
            </a:r>
          </a:p>
          <a:p>
            <a:r>
              <a:rPr lang="nl-NL" b="1" dirty="0" smtClean="0"/>
              <a:t>WO II in Indië: Soekarno bevrijd door de Japanners</a:t>
            </a:r>
            <a:endParaRPr lang="nl-NL" dirty="0"/>
          </a:p>
        </p:txBody>
      </p:sp>
      <p:pic>
        <p:nvPicPr>
          <p:cNvPr id="46" name="Afbeelding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88" y="5525862"/>
            <a:ext cx="1616000" cy="1143498"/>
          </a:xfrm>
          <a:prstGeom prst="rect">
            <a:avLst/>
          </a:prstGeom>
        </p:spPr>
      </p:pic>
      <p:pic>
        <p:nvPicPr>
          <p:cNvPr id="47" name="Afbeelding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894" y="5522436"/>
            <a:ext cx="1712994" cy="1115803"/>
          </a:xfrm>
          <a:prstGeom prst="rect">
            <a:avLst/>
          </a:prstGeom>
        </p:spPr>
      </p:pic>
      <p:pic>
        <p:nvPicPr>
          <p:cNvPr id="48" name="Afbeelding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12" y="5520539"/>
            <a:ext cx="2000908" cy="1120507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520230"/>
            <a:ext cx="1493502" cy="1118009"/>
          </a:xfrm>
          <a:prstGeom prst="rect">
            <a:avLst/>
          </a:prstGeom>
        </p:spPr>
      </p:pic>
      <p:pic>
        <p:nvPicPr>
          <p:cNvPr id="51" name="Afbeelding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517232"/>
            <a:ext cx="1711000" cy="1093765"/>
          </a:xfrm>
          <a:prstGeom prst="rect">
            <a:avLst/>
          </a:prstGeom>
        </p:spPr>
      </p:pic>
      <p:sp>
        <p:nvSpPr>
          <p:cNvPr id="30" name="Rechthoek 29"/>
          <p:cNvSpPr/>
          <p:nvPr/>
        </p:nvSpPr>
        <p:spPr>
          <a:xfrm>
            <a:off x="251519" y="1484784"/>
            <a:ext cx="3456383" cy="50405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rgbClr val="0070C0"/>
                </a:solidFill>
              </a:rPr>
              <a:t>Ethische Politiek </a:t>
            </a:r>
            <a:endParaRPr lang="nl-NL" sz="1600" b="1" dirty="0">
              <a:solidFill>
                <a:srgbClr val="0070C0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3716252" y="1484784"/>
            <a:ext cx="3880084" cy="50405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chemeClr val="bg1"/>
                </a:solidFill>
              </a:rPr>
              <a:t>Indonesisch nationalisme</a:t>
            </a:r>
            <a:endParaRPr lang="nl-NL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2" grpId="0" animBg="1"/>
      <p:bldP spid="35" grpId="0" animBg="1"/>
      <p:bldP spid="36" grpId="0" animBg="1"/>
      <p:bldP spid="40" grpId="0" animBg="1"/>
      <p:bldP spid="44" grpId="0" animBg="1"/>
      <p:bldP spid="45" grpId="0" animBg="1"/>
      <p:bldP spid="30" grpId="0" animBg="1"/>
      <p:bldP spid="2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264</Words>
  <Application>Microsoft Office PowerPoint</Application>
  <PresentationFormat>Diavoorstelling (4:3)</PresentationFormat>
  <Paragraphs>79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Edwardian Script ITC</vt:lpstr>
      <vt:lpstr>Wingdings</vt:lpstr>
      <vt:lpstr>Kantoorthema</vt:lpstr>
      <vt:lpstr>Indonesisch nationalisme</vt:lpstr>
      <vt:lpstr>1900 - 1920: Ethische Politiek</vt:lpstr>
      <vt:lpstr>PowerPoint-presentatie</vt:lpstr>
      <vt:lpstr>1900 - 1920: Ethische Politiek</vt:lpstr>
      <vt:lpstr>1900 - 1920: Ethische Politiek</vt:lpstr>
      <vt:lpstr>Nationalisme</vt:lpstr>
      <vt:lpstr>PNI</vt:lpstr>
      <vt:lpstr>Soekarno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153</cp:revision>
  <dcterms:created xsi:type="dcterms:W3CDTF">2011-09-12T12:30:35Z</dcterms:created>
  <dcterms:modified xsi:type="dcterms:W3CDTF">2017-01-14T00:22:25Z</dcterms:modified>
</cp:coreProperties>
</file>