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385" r:id="rId3"/>
    <p:sldId id="386" r:id="rId4"/>
    <p:sldId id="387" r:id="rId5"/>
    <p:sldId id="388" r:id="rId6"/>
    <p:sldId id="389" r:id="rId7"/>
    <p:sldId id="390" r:id="rId8"/>
    <p:sldId id="391" r:id="rId9"/>
    <p:sldId id="392" r:id="rId10"/>
    <p:sldId id="393" r:id="rId11"/>
    <p:sldId id="382" r:id="rId12"/>
    <p:sldId id="383" r:id="rId13"/>
    <p:sldId id="384" r:id="rId14"/>
    <p:sldId id="346" r:id="rId1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4" autoAdjust="0"/>
    <p:restoredTop sz="94660"/>
  </p:normalViewPr>
  <p:slideViewPr>
    <p:cSldViewPr>
      <p:cViewPr>
        <p:scale>
          <a:sx n="70" d="100"/>
          <a:sy n="70" d="100"/>
        </p:scale>
        <p:origin x="156" y="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17-1-2017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3792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17-1-2017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3646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17-1-2017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2848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17-1-2017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7293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17-1-2017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2229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17-1-2017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480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17-1-2017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1223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17-1-2017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1182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17-1-2017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6261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17-1-2017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8123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17-1-2017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5691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EF4B93-1B56-4A5B-880E-125279547623}" type="datetimeFigureOut">
              <a:rPr lang="nl-NL" smtClean="0"/>
              <a:pPr/>
              <a:t>17-1-2017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7151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g"/><Relationship Id="rId3" Type="http://schemas.openxmlformats.org/officeDocument/2006/relationships/image" Target="../media/image17.png"/><Relationship Id="rId7" Type="http://schemas.openxmlformats.org/officeDocument/2006/relationships/image" Target="../media/image20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6" Type="http://schemas.openxmlformats.org/officeDocument/2006/relationships/image" Target="../media/image11.gif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2.jpg"/><Relationship Id="rId7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11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5" Type="http://schemas.openxmlformats.org/officeDocument/2006/relationships/image" Target="../media/image13.jpeg"/><Relationship Id="rId4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1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9512" y="154886"/>
            <a:ext cx="8856984" cy="1470025"/>
          </a:xfrm>
        </p:spPr>
        <p:txBody>
          <a:bodyPr>
            <a:noAutofit/>
          </a:bodyPr>
          <a:lstStyle/>
          <a:p>
            <a:r>
              <a:rPr lang="nl-NL" sz="7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dwardian Script ITC" pitchFamily="66" charset="0"/>
              </a:rPr>
              <a:t>De kolonie Nederlands-Indië</a:t>
            </a:r>
            <a:endParaRPr lang="nl-NL" sz="7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dwardian Script ITC" pitchFamily="66" charset="0"/>
            </a:endParaRPr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2195736" y="5805263"/>
            <a:ext cx="6097310" cy="694928"/>
          </a:xfrm>
        </p:spPr>
        <p:txBody>
          <a:bodyPr>
            <a:noAutofit/>
          </a:bodyPr>
          <a:lstStyle/>
          <a:p>
            <a:r>
              <a:rPr lang="nl-NL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Nederland en Indonesië</a:t>
            </a:r>
            <a:endParaRPr lang="nl-NL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5805263"/>
            <a:ext cx="695503" cy="69550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340768"/>
            <a:ext cx="6341874" cy="420592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805263"/>
            <a:ext cx="695503" cy="6955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/>
          <p:cNvSpPr/>
          <p:nvPr/>
        </p:nvSpPr>
        <p:spPr>
          <a:xfrm>
            <a:off x="8100392" y="980728"/>
            <a:ext cx="86409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Rechthoek 1"/>
          <p:cNvSpPr/>
          <p:nvPr/>
        </p:nvSpPr>
        <p:spPr>
          <a:xfrm>
            <a:off x="6300192" y="980728"/>
            <a:ext cx="936104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Rechthoek 2"/>
          <p:cNvSpPr/>
          <p:nvPr/>
        </p:nvSpPr>
        <p:spPr>
          <a:xfrm>
            <a:off x="5436096" y="980728"/>
            <a:ext cx="86409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Rechthoek 3"/>
          <p:cNvSpPr/>
          <p:nvPr/>
        </p:nvSpPr>
        <p:spPr>
          <a:xfrm>
            <a:off x="4572000" y="980728"/>
            <a:ext cx="86409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Rechthoek 4"/>
          <p:cNvSpPr/>
          <p:nvPr/>
        </p:nvSpPr>
        <p:spPr>
          <a:xfrm>
            <a:off x="3707904" y="980728"/>
            <a:ext cx="86409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Rechthoek 5"/>
          <p:cNvSpPr/>
          <p:nvPr/>
        </p:nvSpPr>
        <p:spPr>
          <a:xfrm>
            <a:off x="2843808" y="980728"/>
            <a:ext cx="86409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1979712" y="980728"/>
            <a:ext cx="86409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echthoek 7"/>
          <p:cNvSpPr/>
          <p:nvPr/>
        </p:nvSpPr>
        <p:spPr>
          <a:xfrm>
            <a:off x="1115616" y="980728"/>
            <a:ext cx="86409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Rechthoek 9"/>
          <p:cNvSpPr/>
          <p:nvPr/>
        </p:nvSpPr>
        <p:spPr>
          <a:xfrm>
            <a:off x="243169" y="980728"/>
            <a:ext cx="86409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Rechthoek 11"/>
          <p:cNvSpPr/>
          <p:nvPr/>
        </p:nvSpPr>
        <p:spPr>
          <a:xfrm>
            <a:off x="7236296" y="980728"/>
            <a:ext cx="86409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Tekstvak 12"/>
          <p:cNvSpPr txBox="1"/>
          <p:nvPr/>
        </p:nvSpPr>
        <p:spPr>
          <a:xfrm>
            <a:off x="3419872" y="54868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1840</a:t>
            </a:r>
          </a:p>
        </p:txBody>
      </p:sp>
      <p:sp>
        <p:nvSpPr>
          <p:cNvPr id="14" name="Tekstvak 13"/>
          <p:cNvSpPr txBox="1"/>
          <p:nvPr/>
        </p:nvSpPr>
        <p:spPr>
          <a:xfrm>
            <a:off x="0" y="548680"/>
            <a:ext cx="683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1800</a:t>
            </a:r>
          </a:p>
        </p:txBody>
      </p:sp>
      <p:sp>
        <p:nvSpPr>
          <p:cNvPr id="15" name="Tekstvak 14"/>
          <p:cNvSpPr txBox="1"/>
          <p:nvPr/>
        </p:nvSpPr>
        <p:spPr>
          <a:xfrm>
            <a:off x="5131140" y="548680"/>
            <a:ext cx="664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1860</a:t>
            </a:r>
          </a:p>
        </p:txBody>
      </p:sp>
      <p:sp>
        <p:nvSpPr>
          <p:cNvPr id="16" name="Tekstvak 15"/>
          <p:cNvSpPr txBox="1"/>
          <p:nvPr/>
        </p:nvSpPr>
        <p:spPr>
          <a:xfrm>
            <a:off x="6876256" y="54868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1880</a:t>
            </a:r>
          </a:p>
        </p:txBody>
      </p:sp>
      <p:sp>
        <p:nvSpPr>
          <p:cNvPr id="17" name="Tekstvak 16"/>
          <p:cNvSpPr txBox="1"/>
          <p:nvPr/>
        </p:nvSpPr>
        <p:spPr>
          <a:xfrm>
            <a:off x="8460432" y="548680"/>
            <a:ext cx="683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1900</a:t>
            </a:r>
          </a:p>
        </p:txBody>
      </p:sp>
      <p:sp>
        <p:nvSpPr>
          <p:cNvPr id="18" name="Tekstvak 17"/>
          <p:cNvSpPr txBox="1"/>
          <p:nvPr/>
        </p:nvSpPr>
        <p:spPr>
          <a:xfrm>
            <a:off x="1691680" y="54868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1820</a:t>
            </a:r>
          </a:p>
        </p:txBody>
      </p:sp>
      <p:cxnSp>
        <p:nvCxnSpPr>
          <p:cNvPr id="31" name="Rechte verbindingslijn met pijl 30"/>
          <p:cNvCxnSpPr/>
          <p:nvPr/>
        </p:nvCxnSpPr>
        <p:spPr>
          <a:xfrm>
            <a:off x="1619672" y="980728"/>
            <a:ext cx="0" cy="129614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Rechte verbindingslijn met pijl 31"/>
          <p:cNvCxnSpPr/>
          <p:nvPr/>
        </p:nvCxnSpPr>
        <p:spPr>
          <a:xfrm>
            <a:off x="179512" y="980728"/>
            <a:ext cx="0" cy="285651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Rechte verbindingslijn met pijl 33"/>
          <p:cNvCxnSpPr/>
          <p:nvPr/>
        </p:nvCxnSpPr>
        <p:spPr>
          <a:xfrm>
            <a:off x="2843808" y="980728"/>
            <a:ext cx="0" cy="279553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kstvak 37"/>
          <p:cNvSpPr txBox="1"/>
          <p:nvPr/>
        </p:nvSpPr>
        <p:spPr>
          <a:xfrm>
            <a:off x="107504" y="3845947"/>
            <a:ext cx="1872208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chemeClr val="bg1"/>
                </a:solidFill>
              </a:rPr>
              <a:t>1799</a:t>
            </a:r>
          </a:p>
          <a:p>
            <a:r>
              <a:rPr lang="nl-NL" b="1" dirty="0" smtClean="0"/>
              <a:t>VOC gaat failliet:</a:t>
            </a:r>
          </a:p>
          <a:p>
            <a:r>
              <a:rPr lang="nl-NL" b="1" dirty="0" smtClean="0"/>
              <a:t>Engeland bezet Oost-Indië </a:t>
            </a:r>
            <a:endParaRPr lang="nl-NL" dirty="0"/>
          </a:p>
        </p:txBody>
      </p:sp>
      <p:sp>
        <p:nvSpPr>
          <p:cNvPr id="41" name="Tekstvak 40"/>
          <p:cNvSpPr txBox="1"/>
          <p:nvPr/>
        </p:nvSpPr>
        <p:spPr>
          <a:xfrm>
            <a:off x="323529" y="2276872"/>
            <a:ext cx="2376263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chemeClr val="bg1"/>
                </a:solidFill>
              </a:rPr>
              <a:t>1816</a:t>
            </a:r>
          </a:p>
          <a:p>
            <a:r>
              <a:rPr lang="nl-NL" b="1" dirty="0" smtClean="0"/>
              <a:t>Nederlands-Indië wordt een kolonie. Het KNIL wordt opgericht</a:t>
            </a:r>
            <a:endParaRPr lang="nl-NL" dirty="0"/>
          </a:p>
        </p:txBody>
      </p:sp>
      <p:sp>
        <p:nvSpPr>
          <p:cNvPr id="42" name="Tekstvak 41"/>
          <p:cNvSpPr txBox="1"/>
          <p:nvPr/>
        </p:nvSpPr>
        <p:spPr>
          <a:xfrm>
            <a:off x="2411760" y="3778007"/>
            <a:ext cx="2592288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chemeClr val="bg1"/>
                </a:solidFill>
              </a:rPr>
              <a:t>1830</a:t>
            </a:r>
          </a:p>
          <a:p>
            <a:r>
              <a:rPr lang="nl-NL" b="1" dirty="0" smtClean="0"/>
              <a:t>Van den Bosch bedenkt het cultuurstelsel</a:t>
            </a:r>
            <a:endParaRPr lang="nl-NL" dirty="0"/>
          </a:p>
        </p:txBody>
      </p:sp>
      <p:cxnSp>
        <p:nvCxnSpPr>
          <p:cNvPr id="33" name="Rechte verbindingslijn met pijl 32"/>
          <p:cNvCxnSpPr/>
          <p:nvPr/>
        </p:nvCxnSpPr>
        <p:spPr>
          <a:xfrm>
            <a:off x="5436096" y="980728"/>
            <a:ext cx="0" cy="324036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kstvak 34"/>
          <p:cNvSpPr txBox="1"/>
          <p:nvPr/>
        </p:nvSpPr>
        <p:spPr>
          <a:xfrm>
            <a:off x="5292080" y="4221088"/>
            <a:ext cx="158417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chemeClr val="bg1"/>
                </a:solidFill>
              </a:rPr>
              <a:t>1860</a:t>
            </a:r>
          </a:p>
          <a:p>
            <a:r>
              <a:rPr lang="nl-NL" b="1" dirty="0" smtClean="0"/>
              <a:t>Max Havelaar</a:t>
            </a:r>
            <a:endParaRPr lang="nl-NL" dirty="0"/>
          </a:p>
        </p:txBody>
      </p:sp>
      <p:cxnSp>
        <p:nvCxnSpPr>
          <p:cNvPr id="39" name="Rechte verbindingslijn met pijl 38"/>
          <p:cNvCxnSpPr/>
          <p:nvPr/>
        </p:nvCxnSpPr>
        <p:spPr>
          <a:xfrm>
            <a:off x="4139952" y="980728"/>
            <a:ext cx="0" cy="162824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kstvak 39"/>
          <p:cNvSpPr txBox="1"/>
          <p:nvPr/>
        </p:nvSpPr>
        <p:spPr>
          <a:xfrm>
            <a:off x="3131840" y="2636912"/>
            <a:ext cx="2088234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chemeClr val="bg1"/>
                </a:solidFill>
              </a:rPr>
              <a:t>1845 – 1849 </a:t>
            </a:r>
          </a:p>
          <a:p>
            <a:r>
              <a:rPr lang="nl-NL" b="1" dirty="0" smtClean="0"/>
              <a:t>Grote hongersnood op Java</a:t>
            </a:r>
            <a:endParaRPr lang="nl-NL" dirty="0"/>
          </a:p>
        </p:txBody>
      </p:sp>
      <p:cxnSp>
        <p:nvCxnSpPr>
          <p:cNvPr id="43" name="Rechte verbindingslijn met pijl 42"/>
          <p:cNvCxnSpPr/>
          <p:nvPr/>
        </p:nvCxnSpPr>
        <p:spPr>
          <a:xfrm>
            <a:off x="6300192" y="980728"/>
            <a:ext cx="0" cy="187220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kstvak 43"/>
          <p:cNvSpPr txBox="1"/>
          <p:nvPr/>
        </p:nvSpPr>
        <p:spPr>
          <a:xfrm>
            <a:off x="6156176" y="2852936"/>
            <a:ext cx="2808312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chemeClr val="bg1"/>
                </a:solidFill>
              </a:rPr>
              <a:t>1870</a:t>
            </a:r>
          </a:p>
          <a:p>
            <a:r>
              <a:rPr lang="nl-NL" b="1" dirty="0" smtClean="0"/>
              <a:t>Einde cultuurstelsel: er komen plantages met koelies</a:t>
            </a:r>
            <a:endParaRPr lang="nl-NL" dirty="0"/>
          </a:p>
        </p:txBody>
      </p:sp>
      <p:pic>
        <p:nvPicPr>
          <p:cNvPr id="45" name="Afbeelding 4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46" y="5396641"/>
            <a:ext cx="1293540" cy="1319585"/>
          </a:xfrm>
          <a:prstGeom prst="rect">
            <a:avLst/>
          </a:prstGeom>
        </p:spPr>
      </p:pic>
      <p:pic>
        <p:nvPicPr>
          <p:cNvPr id="46" name="Afbeelding 4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9192" y="5421783"/>
            <a:ext cx="993663" cy="1319585"/>
          </a:xfrm>
          <a:prstGeom prst="rect">
            <a:avLst/>
          </a:prstGeom>
        </p:spPr>
      </p:pic>
      <p:pic>
        <p:nvPicPr>
          <p:cNvPr id="47" name="Afbeelding 4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9700" y="5451966"/>
            <a:ext cx="1944216" cy="1289402"/>
          </a:xfrm>
          <a:prstGeom prst="rect">
            <a:avLst/>
          </a:prstGeom>
        </p:spPr>
      </p:pic>
      <p:pic>
        <p:nvPicPr>
          <p:cNvPr id="48" name="Afbeelding 4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4780" y="5401516"/>
            <a:ext cx="1541396" cy="1319586"/>
          </a:xfrm>
          <a:prstGeom prst="rect">
            <a:avLst/>
          </a:prstGeom>
        </p:spPr>
      </p:pic>
      <p:pic>
        <p:nvPicPr>
          <p:cNvPr id="49" name="Afbeelding 4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9635" y="5388412"/>
            <a:ext cx="854653" cy="1319584"/>
          </a:xfrm>
          <a:prstGeom prst="rect">
            <a:avLst/>
          </a:prstGeom>
        </p:spPr>
      </p:pic>
      <p:pic>
        <p:nvPicPr>
          <p:cNvPr id="50" name="Afbeelding 4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5713" y="5388410"/>
            <a:ext cx="1760783" cy="131958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68324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68331">
        <p:random/>
      </p:transition>
    </mc:Choice>
    <mc:Fallback xmlns="">
      <p:transition spd="slow" advTm="68331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4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5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6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7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8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41" grpId="0" animBg="1"/>
      <p:bldP spid="42" grpId="0" animBg="1"/>
      <p:bldP spid="35" grpId="0" animBg="1"/>
      <p:bldP spid="40" grpId="0" animBg="1"/>
      <p:bldP spid="4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197768"/>
            <a:ext cx="8208912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nl-NL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1870 – 1900: </a:t>
            </a:r>
            <a:r>
              <a:rPr lang="nl-NL" b="1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Europees kolonialisme</a:t>
            </a:r>
            <a:endParaRPr lang="nl-NL" b="1" dirty="0" smtClean="0">
              <a:solidFill>
                <a:schemeClr val="bg1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1" y="1340768"/>
            <a:ext cx="7776865" cy="489654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nl-NL" altLang="nl-NL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Kolonialisme</a:t>
            </a:r>
            <a:r>
              <a:rPr lang="nl-NL" altLang="nl-NL" sz="2400" b="1" dirty="0" smtClean="0"/>
              <a:t>  </a:t>
            </a:r>
            <a:endParaRPr lang="nl-NL" altLang="nl-NL" sz="2400" b="1" dirty="0"/>
          </a:p>
          <a:p>
            <a:pPr lvl="1">
              <a:lnSpc>
                <a:spcPct val="150000"/>
              </a:lnSpc>
            </a:pPr>
            <a:r>
              <a:rPr lang="nl-NL" altLang="nl-NL" sz="2400" b="1" dirty="0"/>
              <a:t>het streven naar machtsuitbreiding</a:t>
            </a:r>
          </a:p>
          <a:p>
            <a:pPr lvl="1">
              <a:lnSpc>
                <a:spcPct val="150000"/>
              </a:lnSpc>
            </a:pPr>
            <a:r>
              <a:rPr lang="nl-NL" altLang="nl-NL" sz="2400" b="1" dirty="0"/>
              <a:t>het stichten van een koloniaal wereldrijk</a:t>
            </a:r>
          </a:p>
          <a:p>
            <a:pPr lvl="1">
              <a:lnSpc>
                <a:spcPct val="150000"/>
              </a:lnSpc>
            </a:pPr>
            <a:r>
              <a:rPr lang="nl-NL" altLang="nl-NL" sz="2400" b="1" dirty="0"/>
              <a:t>desnoods met militair </a:t>
            </a:r>
            <a:r>
              <a:rPr lang="nl-NL" altLang="nl-NL" sz="2400" b="1" dirty="0" smtClean="0"/>
              <a:t>geweld</a:t>
            </a:r>
          </a:p>
          <a:p>
            <a:pPr>
              <a:lnSpc>
                <a:spcPct val="150000"/>
              </a:lnSpc>
            </a:pPr>
            <a:r>
              <a:rPr lang="nl-NL" altLang="nl-NL" sz="2400" b="1" dirty="0" smtClean="0"/>
              <a:t>Alle Europese landen willen een groot rijk</a:t>
            </a:r>
          </a:p>
          <a:p>
            <a:pPr>
              <a:lnSpc>
                <a:spcPct val="150000"/>
              </a:lnSpc>
            </a:pPr>
            <a:r>
              <a:rPr lang="nl-NL" altLang="nl-NL" sz="2400" b="1" dirty="0" smtClean="0"/>
              <a:t>Ook Nederland</a:t>
            </a:r>
          </a:p>
          <a:p>
            <a:pPr lvl="1">
              <a:lnSpc>
                <a:spcPct val="150000"/>
              </a:lnSpc>
            </a:pPr>
            <a:r>
              <a:rPr lang="nl-NL" altLang="nl-NL" sz="2400" b="1" dirty="0" smtClean="0"/>
              <a:t>Tot 1870: vooral geïnteresseerd in Java</a:t>
            </a:r>
          </a:p>
          <a:p>
            <a:pPr lvl="1">
              <a:lnSpc>
                <a:spcPct val="150000"/>
              </a:lnSpc>
            </a:pPr>
            <a:r>
              <a:rPr lang="nl-NL" altLang="nl-NL" sz="2400" b="1" dirty="0" smtClean="0"/>
              <a:t>Daarna ook de andere delen van Nederlands-Indië</a:t>
            </a:r>
            <a:endParaRPr lang="nl-NL" altLang="nl-NL" sz="2400" b="1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1077" y="4062048"/>
            <a:ext cx="3693775" cy="246515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778" y="4062048"/>
            <a:ext cx="3514165" cy="2465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888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5687" y="3212976"/>
            <a:ext cx="4940810" cy="3536208"/>
          </a:xfrm>
          <a:prstGeom prst="rect">
            <a:avLst/>
          </a:prstGeom>
        </p:spPr>
      </p:pic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197768"/>
            <a:ext cx="8064896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nl-NL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1870 – 1900: </a:t>
            </a:r>
            <a:r>
              <a:rPr lang="nl-N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Europees kolonialisme</a:t>
            </a:r>
            <a:endParaRPr lang="nl-NL" b="1" dirty="0" smtClean="0">
              <a:solidFill>
                <a:schemeClr val="bg1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230572"/>
            <a:ext cx="7776865" cy="356658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nl-NL" altLang="nl-NL" sz="2400" b="1" dirty="0" smtClean="0"/>
              <a:t>Schepen varen langs Atjeh: piraten</a:t>
            </a:r>
          </a:p>
          <a:p>
            <a:pPr>
              <a:lnSpc>
                <a:spcPct val="150000"/>
              </a:lnSpc>
            </a:pPr>
            <a:r>
              <a:rPr lang="nl-NL" altLang="nl-NL" sz="2400" b="1" dirty="0" smtClean="0"/>
              <a:t>Inheemse vorst doet hier niets tegen</a:t>
            </a:r>
            <a:endParaRPr lang="nl-NL" altLang="nl-NL" sz="2400" b="1" dirty="0"/>
          </a:p>
          <a:p>
            <a:pPr>
              <a:lnSpc>
                <a:spcPct val="150000"/>
              </a:lnSpc>
            </a:pPr>
            <a:r>
              <a:rPr lang="nl-NL" altLang="nl-NL" sz="2400" b="1" dirty="0" smtClean="0"/>
              <a:t>Het KNIL valt de Atjeh aan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nl-NL" altLang="nl-NL" sz="2400" b="1" dirty="0" smtClean="0">
                <a:sym typeface="Wingdings" panose="05000000000000000000" pitchFamily="2" charset="2"/>
              </a:rPr>
              <a:t> Atjeh-oorlog (1873 – 1914)</a:t>
            </a:r>
            <a:endParaRPr lang="nl-NL" altLang="nl-NL" sz="2400" b="1" dirty="0" smtClean="0"/>
          </a:p>
          <a:p>
            <a:pPr>
              <a:lnSpc>
                <a:spcPct val="150000"/>
              </a:lnSpc>
            </a:pPr>
            <a:r>
              <a:rPr lang="nl-NL" altLang="nl-NL" sz="2400" b="1" dirty="0" smtClean="0"/>
              <a:t>Atjeh hardhandig onder controle</a:t>
            </a:r>
          </a:p>
          <a:p>
            <a:pPr>
              <a:lnSpc>
                <a:spcPct val="150000"/>
              </a:lnSpc>
            </a:pPr>
            <a:r>
              <a:rPr lang="nl-NL" altLang="nl-NL" sz="2400" b="1" dirty="0" smtClean="0"/>
              <a:t>Ook: Bloedbad op Bali (1906)</a:t>
            </a:r>
          </a:p>
          <a:p>
            <a:pPr>
              <a:lnSpc>
                <a:spcPct val="150000"/>
              </a:lnSpc>
            </a:pPr>
            <a:r>
              <a:rPr lang="nl-NL" altLang="nl-NL" sz="2400" b="1" dirty="0" smtClean="0"/>
              <a:t>Hoogtepunt van het </a:t>
            </a:r>
            <a:r>
              <a:rPr lang="nl-NL" altLang="nl-NL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kolonialisme</a:t>
            </a:r>
          </a:p>
          <a:p>
            <a:pPr>
              <a:lnSpc>
                <a:spcPct val="150000"/>
              </a:lnSpc>
            </a:pPr>
            <a:endParaRPr lang="nl-NL" altLang="nl-NL" sz="2400" b="1" dirty="0" smtClean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861048"/>
            <a:ext cx="4184848" cy="2599183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1749" y="1207898"/>
            <a:ext cx="3730155" cy="233134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268760"/>
            <a:ext cx="5257780" cy="5480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264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5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7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197768"/>
            <a:ext cx="8424936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nl-NL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1870 – 1900: </a:t>
            </a:r>
            <a:r>
              <a:rPr lang="nl-NL" b="1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Europees kolonialisme</a:t>
            </a:r>
            <a:endParaRPr lang="nl-NL" b="1" dirty="0" smtClean="0">
              <a:solidFill>
                <a:schemeClr val="bg1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3" y="1052736"/>
            <a:ext cx="6336704" cy="3452728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nl-NL" altLang="nl-NL" sz="2400" b="1" dirty="0" smtClean="0"/>
              <a:t>Makkelijke controle over Nederlands-Indië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nl-NL" altLang="nl-NL" sz="2400" b="1" dirty="0" smtClean="0"/>
              <a:t>Europeanen hadden betere wapens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nl-NL" altLang="nl-NL" sz="2400" b="1" dirty="0" smtClean="0"/>
              <a:t>Europeanen hadden moderner transport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nl-NL" altLang="nl-NL" sz="2400" b="1" dirty="0" smtClean="0"/>
              <a:t>Inheemse bevolking was geen eenheid; velen wilden voor de Nederlanders werken</a:t>
            </a:r>
            <a:endParaRPr lang="nl-NL" altLang="nl-NL" sz="2400" b="1" dirty="0" smtClean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947764"/>
            <a:ext cx="5437976" cy="38147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103095"/>
            <a:ext cx="5070998" cy="371028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4016379"/>
            <a:ext cx="2035846" cy="2796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039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3.7037E-7 L 0.45868 -0.41782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934" y="-209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33333E-6 L 0.47882 -0.11783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941" y="-59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/>
          <p:cNvSpPr/>
          <p:nvPr/>
        </p:nvSpPr>
        <p:spPr>
          <a:xfrm>
            <a:off x="8100392" y="980728"/>
            <a:ext cx="86409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Rechthoek 1"/>
          <p:cNvSpPr/>
          <p:nvPr/>
        </p:nvSpPr>
        <p:spPr>
          <a:xfrm>
            <a:off x="6300192" y="980728"/>
            <a:ext cx="936104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Rechthoek 2"/>
          <p:cNvSpPr/>
          <p:nvPr/>
        </p:nvSpPr>
        <p:spPr>
          <a:xfrm>
            <a:off x="5436096" y="980728"/>
            <a:ext cx="86409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Rechthoek 3"/>
          <p:cNvSpPr/>
          <p:nvPr/>
        </p:nvSpPr>
        <p:spPr>
          <a:xfrm>
            <a:off x="4572000" y="980728"/>
            <a:ext cx="86409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Rechthoek 4"/>
          <p:cNvSpPr/>
          <p:nvPr/>
        </p:nvSpPr>
        <p:spPr>
          <a:xfrm>
            <a:off x="3707904" y="980728"/>
            <a:ext cx="86409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Rechthoek 5"/>
          <p:cNvSpPr/>
          <p:nvPr/>
        </p:nvSpPr>
        <p:spPr>
          <a:xfrm>
            <a:off x="2843808" y="980728"/>
            <a:ext cx="86409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1979712" y="980728"/>
            <a:ext cx="86409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echthoek 7"/>
          <p:cNvSpPr/>
          <p:nvPr/>
        </p:nvSpPr>
        <p:spPr>
          <a:xfrm>
            <a:off x="1115616" y="980728"/>
            <a:ext cx="86409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Rechthoek 9"/>
          <p:cNvSpPr/>
          <p:nvPr/>
        </p:nvSpPr>
        <p:spPr>
          <a:xfrm>
            <a:off x="243169" y="980728"/>
            <a:ext cx="86409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Rechthoek 11"/>
          <p:cNvSpPr/>
          <p:nvPr/>
        </p:nvSpPr>
        <p:spPr>
          <a:xfrm>
            <a:off x="7236296" y="980728"/>
            <a:ext cx="86409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Tekstvak 12"/>
          <p:cNvSpPr txBox="1"/>
          <p:nvPr/>
        </p:nvSpPr>
        <p:spPr>
          <a:xfrm>
            <a:off x="1691680" y="54868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1840</a:t>
            </a:r>
            <a:endParaRPr lang="nl-NL" b="1" dirty="0" smtClean="0"/>
          </a:p>
        </p:txBody>
      </p:sp>
      <p:sp>
        <p:nvSpPr>
          <p:cNvPr id="15" name="Tekstvak 14"/>
          <p:cNvSpPr txBox="1"/>
          <p:nvPr/>
        </p:nvSpPr>
        <p:spPr>
          <a:xfrm>
            <a:off x="3402948" y="548680"/>
            <a:ext cx="664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1860</a:t>
            </a:r>
            <a:endParaRPr lang="nl-NL" b="1" dirty="0" smtClean="0"/>
          </a:p>
        </p:txBody>
      </p:sp>
      <p:sp>
        <p:nvSpPr>
          <p:cNvPr id="16" name="Tekstvak 15"/>
          <p:cNvSpPr txBox="1"/>
          <p:nvPr/>
        </p:nvSpPr>
        <p:spPr>
          <a:xfrm>
            <a:off x="5148064" y="54868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1880</a:t>
            </a:r>
            <a:endParaRPr lang="nl-NL" b="1" dirty="0" smtClean="0"/>
          </a:p>
        </p:txBody>
      </p:sp>
      <p:sp>
        <p:nvSpPr>
          <p:cNvPr id="17" name="Tekstvak 16"/>
          <p:cNvSpPr txBox="1"/>
          <p:nvPr/>
        </p:nvSpPr>
        <p:spPr>
          <a:xfrm>
            <a:off x="6804248" y="548680"/>
            <a:ext cx="683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1900</a:t>
            </a:r>
            <a:endParaRPr lang="nl-NL" b="1" dirty="0" smtClean="0"/>
          </a:p>
        </p:txBody>
      </p:sp>
      <p:sp>
        <p:nvSpPr>
          <p:cNvPr id="18" name="Tekstvak 17"/>
          <p:cNvSpPr txBox="1"/>
          <p:nvPr/>
        </p:nvSpPr>
        <p:spPr>
          <a:xfrm>
            <a:off x="35496" y="54868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1820</a:t>
            </a:r>
            <a:endParaRPr lang="nl-NL" b="1" dirty="0" smtClean="0"/>
          </a:p>
        </p:txBody>
      </p:sp>
      <p:sp>
        <p:nvSpPr>
          <p:cNvPr id="24" name="Rechthoek 23"/>
          <p:cNvSpPr/>
          <p:nvPr/>
        </p:nvSpPr>
        <p:spPr>
          <a:xfrm>
            <a:off x="1115615" y="1484784"/>
            <a:ext cx="3456385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 smtClean="0">
                <a:solidFill>
                  <a:schemeClr val="tx1"/>
                </a:solidFill>
              </a:rPr>
              <a:t>Cultuurstelsel (1830 – 1870)</a:t>
            </a:r>
            <a:endParaRPr lang="nl-NL" sz="1400" b="1" dirty="0">
              <a:solidFill>
                <a:schemeClr val="tx1"/>
              </a:solidFill>
            </a:endParaRPr>
          </a:p>
        </p:txBody>
      </p:sp>
      <p:cxnSp>
        <p:nvCxnSpPr>
          <p:cNvPr id="33" name="Rechte verbindingslijn met pijl 32"/>
          <p:cNvCxnSpPr/>
          <p:nvPr/>
        </p:nvCxnSpPr>
        <p:spPr>
          <a:xfrm>
            <a:off x="4860032" y="980728"/>
            <a:ext cx="0" cy="32400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kstvak 34"/>
          <p:cNvSpPr txBox="1"/>
          <p:nvPr/>
        </p:nvSpPr>
        <p:spPr>
          <a:xfrm>
            <a:off x="4788024" y="4228855"/>
            <a:ext cx="201622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chemeClr val="bg1"/>
                </a:solidFill>
              </a:rPr>
              <a:t>1873</a:t>
            </a:r>
            <a:endParaRPr lang="nl-NL" b="1" dirty="0" smtClean="0">
              <a:solidFill>
                <a:schemeClr val="bg1"/>
              </a:solidFill>
            </a:endParaRPr>
          </a:p>
          <a:p>
            <a:r>
              <a:rPr lang="nl-NL" b="1" dirty="0" smtClean="0"/>
              <a:t>Begin Atjeh-oorlog</a:t>
            </a:r>
            <a:endParaRPr lang="nl-NL" dirty="0"/>
          </a:p>
        </p:txBody>
      </p:sp>
      <p:cxnSp>
        <p:nvCxnSpPr>
          <p:cNvPr id="39" name="Rechte verbindingslijn met pijl 38"/>
          <p:cNvCxnSpPr/>
          <p:nvPr/>
        </p:nvCxnSpPr>
        <p:spPr>
          <a:xfrm>
            <a:off x="4572000" y="980728"/>
            <a:ext cx="0" cy="231703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kstvak 39"/>
          <p:cNvSpPr txBox="1"/>
          <p:nvPr/>
        </p:nvSpPr>
        <p:spPr>
          <a:xfrm>
            <a:off x="2483768" y="3297758"/>
            <a:ext cx="2177165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chemeClr val="bg1"/>
                </a:solidFill>
              </a:rPr>
              <a:t>1870</a:t>
            </a:r>
            <a:endParaRPr lang="nl-NL" b="1" dirty="0" smtClean="0">
              <a:solidFill>
                <a:schemeClr val="bg1"/>
              </a:solidFill>
            </a:endParaRPr>
          </a:p>
          <a:p>
            <a:r>
              <a:rPr lang="nl-NL" b="1" dirty="0"/>
              <a:t>Einde cultuurstelsel: er komen plantages met koelies</a:t>
            </a:r>
            <a:endParaRPr lang="nl-NL" dirty="0"/>
          </a:p>
        </p:txBody>
      </p:sp>
      <p:cxnSp>
        <p:nvCxnSpPr>
          <p:cNvPr id="43" name="Rechte verbindingslijn met pijl 42"/>
          <p:cNvCxnSpPr/>
          <p:nvPr/>
        </p:nvCxnSpPr>
        <p:spPr>
          <a:xfrm>
            <a:off x="7740352" y="980728"/>
            <a:ext cx="0" cy="158591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kstvak 43"/>
          <p:cNvSpPr txBox="1"/>
          <p:nvPr/>
        </p:nvSpPr>
        <p:spPr>
          <a:xfrm>
            <a:off x="6084168" y="2566645"/>
            <a:ext cx="194421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chemeClr val="bg1"/>
                </a:solidFill>
              </a:rPr>
              <a:t>1906</a:t>
            </a:r>
            <a:endParaRPr lang="nl-NL" b="1" dirty="0" smtClean="0">
              <a:solidFill>
                <a:schemeClr val="bg1"/>
              </a:solidFill>
            </a:endParaRPr>
          </a:p>
          <a:p>
            <a:r>
              <a:rPr lang="nl-NL" b="1" dirty="0" smtClean="0"/>
              <a:t>Bloedbad op Bali</a:t>
            </a:r>
            <a:endParaRPr lang="nl-NL" dirty="0"/>
          </a:p>
        </p:txBody>
      </p:sp>
      <p:sp>
        <p:nvSpPr>
          <p:cNvPr id="37" name="Tekstvak 36"/>
          <p:cNvSpPr txBox="1"/>
          <p:nvPr/>
        </p:nvSpPr>
        <p:spPr>
          <a:xfrm>
            <a:off x="8452939" y="544034"/>
            <a:ext cx="683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1920</a:t>
            </a:r>
            <a:endParaRPr lang="nl-NL" b="1" dirty="0" smtClean="0"/>
          </a:p>
        </p:txBody>
      </p:sp>
      <p:cxnSp>
        <p:nvCxnSpPr>
          <p:cNvPr id="45" name="Rechte verbindingslijn met pijl 44"/>
          <p:cNvCxnSpPr/>
          <p:nvPr/>
        </p:nvCxnSpPr>
        <p:spPr>
          <a:xfrm>
            <a:off x="8460432" y="980728"/>
            <a:ext cx="0" cy="24840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kstvak 45"/>
          <p:cNvSpPr txBox="1"/>
          <p:nvPr/>
        </p:nvSpPr>
        <p:spPr>
          <a:xfrm>
            <a:off x="6804248" y="3454709"/>
            <a:ext cx="208823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chemeClr val="bg1"/>
                </a:solidFill>
              </a:rPr>
              <a:t>1914</a:t>
            </a:r>
            <a:endParaRPr lang="nl-NL" b="1" dirty="0" smtClean="0">
              <a:solidFill>
                <a:schemeClr val="bg1"/>
              </a:solidFill>
            </a:endParaRPr>
          </a:p>
          <a:p>
            <a:r>
              <a:rPr lang="nl-NL" b="1" dirty="0" smtClean="0"/>
              <a:t>Einde </a:t>
            </a:r>
            <a:r>
              <a:rPr lang="nl-NL" b="1" dirty="0"/>
              <a:t>Atjeh-oorlog</a:t>
            </a:r>
            <a:endParaRPr lang="nl-NL" dirty="0"/>
          </a:p>
        </p:txBody>
      </p:sp>
      <p:pic>
        <p:nvPicPr>
          <p:cNvPr id="50" name="Afbeelding 4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289972"/>
            <a:ext cx="2016224" cy="1368458"/>
          </a:xfrm>
          <a:prstGeom prst="rect">
            <a:avLst/>
          </a:prstGeom>
        </p:spPr>
      </p:pic>
      <p:pic>
        <p:nvPicPr>
          <p:cNvPr id="51" name="Afbeelding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5277770"/>
            <a:ext cx="1929066" cy="1380659"/>
          </a:xfrm>
          <a:prstGeom prst="rect">
            <a:avLst/>
          </a:prstGeom>
        </p:spPr>
      </p:pic>
      <p:pic>
        <p:nvPicPr>
          <p:cNvPr id="52" name="Afbeelding 5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5289972"/>
            <a:ext cx="2203304" cy="1368457"/>
          </a:xfrm>
          <a:prstGeom prst="rect">
            <a:avLst/>
          </a:prstGeom>
        </p:spPr>
      </p:pic>
      <p:pic>
        <p:nvPicPr>
          <p:cNvPr id="53" name="Afbeelding 5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5289972"/>
            <a:ext cx="2050486" cy="1368457"/>
          </a:xfrm>
          <a:prstGeom prst="rect">
            <a:avLst/>
          </a:prstGeom>
        </p:spPr>
      </p:pic>
      <p:sp>
        <p:nvSpPr>
          <p:cNvPr id="28" name="Rechthoek 27"/>
          <p:cNvSpPr/>
          <p:nvPr/>
        </p:nvSpPr>
        <p:spPr>
          <a:xfrm>
            <a:off x="4580350" y="1484784"/>
            <a:ext cx="2655946" cy="504056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 smtClean="0">
                <a:solidFill>
                  <a:schemeClr val="tx1"/>
                </a:solidFill>
              </a:rPr>
              <a:t>Europees kolonialisme</a:t>
            </a:r>
            <a:endParaRPr lang="nl-NL" sz="1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0"/>
                            </p:stCondLst>
                            <p:childTnLst>
                              <p:par>
                                <p:cTn id="1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5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500"/>
                            </p:stCondLst>
                            <p:childTnLst>
                              <p:par>
                                <p:cTn id="2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1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0"/>
                            </p:stCondLst>
                            <p:childTnLst>
                              <p:par>
                                <p:cTn id="3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5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1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7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80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1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5" grpId="0" animBg="1"/>
      <p:bldP spid="40" grpId="0" animBg="1"/>
      <p:bldP spid="44" grpId="0" animBg="1"/>
      <p:bldP spid="46" grpId="0" animBg="1"/>
      <p:bldP spid="2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9512" y="154886"/>
            <a:ext cx="8856984" cy="1470025"/>
          </a:xfrm>
        </p:spPr>
        <p:txBody>
          <a:bodyPr>
            <a:noAutofit/>
          </a:bodyPr>
          <a:lstStyle/>
          <a:p>
            <a:r>
              <a:rPr lang="nl-NL" sz="7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dwardian Script ITC" pitchFamily="66" charset="0"/>
              </a:rPr>
              <a:t>De kolonie Nederlands-Indië</a:t>
            </a:r>
            <a:endParaRPr lang="nl-NL" sz="7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dwardian Script ITC" pitchFamily="66" charset="0"/>
            </a:endParaRPr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2195736" y="5805263"/>
            <a:ext cx="6097310" cy="694928"/>
          </a:xfrm>
        </p:spPr>
        <p:txBody>
          <a:bodyPr>
            <a:noAutofit/>
          </a:bodyPr>
          <a:lstStyle/>
          <a:p>
            <a:r>
              <a:rPr lang="nl-NL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Het cultuurstelsel</a:t>
            </a:r>
            <a:endParaRPr lang="nl-NL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340768"/>
            <a:ext cx="6341874" cy="420592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805263"/>
            <a:ext cx="695503" cy="695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481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3249">
        <p:random/>
      </p:transition>
    </mc:Choice>
    <mc:Fallback xmlns="">
      <p:transition spd="slow" advTm="33249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Oost-Indië in de tijd van de VOC</a:t>
            </a:r>
          </a:p>
        </p:txBody>
      </p:sp>
      <p:pic>
        <p:nvPicPr>
          <p:cNvPr id="10243" name="Picture 4" descr="E:\claudio's zaken\Schoonhovens College 2008-2009\Geschiedenis\Indonesie\3 kaarten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525" y="1847850"/>
            <a:ext cx="6838950" cy="316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Text Box 5"/>
          <p:cNvSpPr txBox="1">
            <a:spLocks noChangeArrowheads="1"/>
          </p:cNvSpPr>
          <p:nvPr/>
        </p:nvSpPr>
        <p:spPr bwMode="auto">
          <a:xfrm>
            <a:off x="1475656" y="5424785"/>
            <a:ext cx="5178021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nl-NL" altLang="nl-NL" dirty="0">
                <a:solidFill>
                  <a:schemeClr val="tx1"/>
                </a:solidFill>
                <a:latin typeface="+mn-lt"/>
              </a:rPr>
              <a:t>Alleen handelsposten aan de kust</a:t>
            </a:r>
          </a:p>
          <a:p>
            <a:pPr algn="l">
              <a:spcBef>
                <a:spcPct val="50000"/>
              </a:spcBef>
            </a:pPr>
            <a:r>
              <a:rPr lang="nl-NL" altLang="nl-NL" dirty="0">
                <a:solidFill>
                  <a:schemeClr val="tx1"/>
                </a:solidFill>
                <a:latin typeface="+mn-lt"/>
              </a:rPr>
              <a:t>Géén kolonisatie van de binnenlanden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67544" y="2606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altLang="nl-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1816: De kolonie Nederlands-Indië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52525" y="1880491"/>
            <a:ext cx="6838950" cy="315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467544" y="5373216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b="1" dirty="0"/>
              <a:t>Oost-Indië hoort officieel bij het </a:t>
            </a:r>
            <a:r>
              <a:rPr lang="nl-NL" sz="2400" b="1" dirty="0" smtClean="0"/>
              <a:t>koninkrijk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b="1" dirty="0" smtClean="0"/>
              <a:t>Het </a:t>
            </a:r>
            <a:r>
              <a:rPr lang="nl-NL" sz="2400" b="1" dirty="0"/>
              <a:t>gaat </a:t>
            </a:r>
            <a:r>
              <a:rPr lang="nl-NL" sz="2400" b="1" dirty="0">
                <a:solidFill>
                  <a:schemeClr val="bg1"/>
                </a:solidFill>
              </a:rPr>
              <a:t>Nederlands-Indië</a:t>
            </a:r>
            <a:r>
              <a:rPr lang="nl-NL" sz="2400" b="1" dirty="0"/>
              <a:t> </a:t>
            </a:r>
            <a:r>
              <a:rPr lang="nl-NL" sz="2400" b="1" dirty="0" smtClean="0"/>
              <a:t>heten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b="1" dirty="0" smtClean="0"/>
              <a:t>Het wordt een </a:t>
            </a:r>
            <a:r>
              <a:rPr lang="nl-NL" sz="2400" b="1" dirty="0" smtClean="0">
                <a:solidFill>
                  <a:schemeClr val="bg1"/>
                </a:solidFill>
              </a:rPr>
              <a:t>kolonie</a:t>
            </a:r>
            <a:endParaRPr lang="nl-NL" sz="2400" b="1" dirty="0"/>
          </a:p>
        </p:txBody>
      </p:sp>
      <p:sp>
        <p:nvSpPr>
          <p:cNvPr id="8" name="Tekstvak 7"/>
          <p:cNvSpPr txBox="1"/>
          <p:nvPr/>
        </p:nvSpPr>
        <p:spPr>
          <a:xfrm>
            <a:off x="467544" y="5188550"/>
            <a:ext cx="79208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 smtClean="0">
                <a:solidFill>
                  <a:schemeClr val="bg1"/>
                </a:solidFill>
              </a:rPr>
              <a:t>Kolonie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b="1" dirty="0" smtClean="0"/>
              <a:t>Overzees gebied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b="1" dirty="0" smtClean="0"/>
              <a:t>Bestuurd vanuit moederland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b="1" dirty="0" smtClean="0">
                <a:solidFill>
                  <a:schemeClr val="bg1"/>
                </a:solidFill>
              </a:rPr>
              <a:t>KNIL</a:t>
            </a:r>
            <a:r>
              <a:rPr lang="nl-NL" sz="2400" b="1" dirty="0" smtClean="0"/>
              <a:t>: Koninklijk Nederlandsch-Indisch Leger</a:t>
            </a:r>
            <a:endParaRPr lang="nl-NL" sz="24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13494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11253">
        <p:random/>
      </p:transition>
    </mc:Choice>
    <mc:Fallback xmlns="">
      <p:transition spd="slow" advTm="211253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8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4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0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4" grpId="0"/>
      <p:bldP spid="5" grpId="0"/>
      <p:bldP spid="2" grpId="0" uiExpand="1" build="p"/>
      <p:bldP spid="2" grpId="1" uiExpand="1" build="allAtOnce"/>
      <p:bldP spid="8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268760"/>
            <a:ext cx="8610600" cy="5112568"/>
          </a:xfrm>
        </p:spPr>
        <p:txBody>
          <a:bodyPr>
            <a:noAutofit/>
          </a:bodyPr>
          <a:lstStyle/>
          <a:p>
            <a:pPr>
              <a:buFont typeface="Symbol" panose="05050102010706020507" pitchFamily="18" charset="2"/>
              <a:buChar char="·"/>
            </a:pPr>
            <a:r>
              <a:rPr lang="nl-NL" altLang="nl-NL" sz="24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gouverneur-generaal</a:t>
            </a:r>
            <a:r>
              <a:rPr lang="nl-NL" altLang="nl-NL" sz="2400" b="1" dirty="0" smtClean="0">
                <a:latin typeface="Arial" panose="020B0604020202020204" pitchFamily="34" charset="0"/>
              </a:rPr>
              <a:t> Van den Bosch</a:t>
            </a:r>
          </a:p>
          <a:p>
            <a:pPr>
              <a:buFont typeface="Symbol" panose="05050102010706020507" pitchFamily="18" charset="2"/>
              <a:buChar char="·"/>
            </a:pPr>
            <a:r>
              <a:rPr lang="nl-NL" altLang="nl-NL" sz="2400" b="1" dirty="0" smtClean="0">
                <a:latin typeface="Arial" panose="020B0604020202020204" pitchFamily="34" charset="0"/>
              </a:rPr>
              <a:t>Javaanse boeren</a:t>
            </a:r>
          </a:p>
          <a:p>
            <a:pPr lvl="1">
              <a:buFont typeface="Symbol" panose="05050102010706020507" pitchFamily="18" charset="2"/>
              <a:buChar char="·"/>
            </a:pPr>
            <a:r>
              <a:rPr lang="nl-NL" altLang="nl-NL" sz="2400" b="1" dirty="0" smtClean="0">
                <a:latin typeface="Arial" panose="020B0604020202020204" pitchFamily="34" charset="0"/>
              </a:rPr>
              <a:t>20% van de grond</a:t>
            </a:r>
          </a:p>
          <a:p>
            <a:pPr lvl="1">
              <a:buFont typeface="Symbol" panose="05050102010706020507" pitchFamily="18" charset="2"/>
              <a:buChar char="·"/>
            </a:pPr>
            <a:r>
              <a:rPr lang="nl-NL" altLang="nl-NL" sz="2400" b="1" dirty="0" smtClean="0">
                <a:latin typeface="Arial" panose="020B0604020202020204" pitchFamily="34" charset="0"/>
              </a:rPr>
              <a:t>Cultures = verplichte producten</a:t>
            </a:r>
          </a:p>
          <a:p>
            <a:pPr lvl="2">
              <a:buFont typeface="Symbol" panose="05050102010706020507" pitchFamily="18" charset="2"/>
              <a:buChar char="·"/>
            </a:pPr>
            <a:r>
              <a:rPr lang="nl-NL" altLang="nl-NL" b="1" dirty="0" smtClean="0">
                <a:latin typeface="Arial" panose="020B0604020202020204" pitchFamily="34" charset="0"/>
              </a:rPr>
              <a:t>Koffie, suiker en thee</a:t>
            </a:r>
          </a:p>
          <a:p>
            <a:pPr lvl="2">
              <a:buFont typeface="Symbol" panose="05050102010706020507" pitchFamily="18" charset="2"/>
              <a:buChar char="·"/>
            </a:pPr>
            <a:r>
              <a:rPr lang="nl-NL" altLang="nl-NL" b="1" dirty="0" smtClean="0">
                <a:latin typeface="Arial" panose="020B0604020202020204" pitchFamily="34" charset="0"/>
              </a:rPr>
              <a:t>Voor de Europese markt</a:t>
            </a:r>
          </a:p>
          <a:p>
            <a:pPr lvl="1">
              <a:buFont typeface="Symbol" panose="05050102010706020507" pitchFamily="18" charset="2"/>
              <a:buChar char="·"/>
            </a:pPr>
            <a:r>
              <a:rPr lang="nl-NL" altLang="nl-NL" sz="2400" b="1" dirty="0" smtClean="0">
                <a:latin typeface="Arial" panose="020B0604020202020204" pitchFamily="34" charset="0"/>
              </a:rPr>
              <a:t>Tegen een (laag) plantloon</a:t>
            </a:r>
          </a:p>
          <a:p>
            <a:pPr>
              <a:buFont typeface="Symbol" panose="05050102010706020507" pitchFamily="18" charset="2"/>
              <a:buChar char="·"/>
            </a:pPr>
            <a:r>
              <a:rPr lang="nl-NL" altLang="nl-NL" sz="2400" b="1" dirty="0" smtClean="0">
                <a:latin typeface="Arial" panose="020B0604020202020204" pitchFamily="34" charset="0"/>
              </a:rPr>
              <a:t>Doel: zo groot mogelijke winst voor de staat</a:t>
            </a:r>
          </a:p>
          <a:p>
            <a:pPr>
              <a:buFont typeface="Symbol" panose="05050102010706020507" pitchFamily="18" charset="2"/>
              <a:buChar char="·"/>
            </a:pPr>
            <a:r>
              <a:rPr lang="nl-NL" altLang="nl-NL" sz="2400" b="1" dirty="0" smtClean="0">
                <a:latin typeface="Arial" panose="020B0604020202020204" pitchFamily="34" charset="0"/>
              </a:rPr>
              <a:t>Vorsten en ambtenaren</a:t>
            </a:r>
          </a:p>
          <a:p>
            <a:pPr lvl="1">
              <a:buFont typeface="Symbol" panose="05050102010706020507" pitchFamily="18" charset="2"/>
              <a:buChar char="·"/>
            </a:pPr>
            <a:r>
              <a:rPr lang="nl-NL" altLang="nl-NL" sz="2400" b="1" dirty="0" smtClean="0">
                <a:latin typeface="Arial" panose="020B0604020202020204" pitchFamily="34" charset="0"/>
              </a:rPr>
              <a:t>Controle</a:t>
            </a:r>
          </a:p>
          <a:p>
            <a:pPr lvl="1">
              <a:buFont typeface="Symbol" panose="05050102010706020507" pitchFamily="18" charset="2"/>
              <a:buChar char="·"/>
            </a:pPr>
            <a:r>
              <a:rPr lang="nl-NL" altLang="nl-NL" sz="2400" b="1" dirty="0" smtClean="0">
                <a:latin typeface="Arial" panose="020B0604020202020204" pitchFamily="34" charset="0"/>
              </a:rPr>
              <a:t>Cultuurprocenten </a:t>
            </a:r>
            <a:endParaRPr lang="nl-NL" altLang="nl-NL" sz="2400" b="1" dirty="0" smtClean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291564"/>
            <a:ext cx="7674566" cy="5089764"/>
          </a:xfrm>
          <a:prstGeom prst="rect">
            <a:avLst/>
          </a:prstGeom>
        </p:spPr>
      </p:pic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nl-NL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1830 - 1870: </a:t>
            </a:r>
            <a:r>
              <a:rPr lang="nl-N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Cultuurstelsel</a:t>
            </a:r>
            <a:endParaRPr lang="nl-NL" b="1" dirty="0" smtClean="0">
              <a:solidFill>
                <a:schemeClr val="bg1"/>
              </a:solidFill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564904"/>
            <a:ext cx="5835250" cy="410445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3391971"/>
            <a:ext cx="3300389" cy="342140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9773" y="4704580"/>
            <a:ext cx="1295408" cy="172721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0683" y="4676921"/>
            <a:ext cx="2763537" cy="172721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8341" y="4765964"/>
            <a:ext cx="1437835" cy="197540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40816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65836">
        <p:random/>
      </p:transition>
    </mc:Choice>
    <mc:Fallback xmlns="">
      <p:transition spd="slow" advTm="165836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95 0.01042 L 0.31997 -0.2379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46" y="-12431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95 0.01041 L 0.50781 -0.17315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538" y="-919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8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75000" y="75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0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95 0.01042 L 0.64375 0.12361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326" y="5648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96 0.01041 L -0.07101 0.08703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03" y="3819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95 0.01042 L 0.30538 -0.12593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17" y="-68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7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7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74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74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nl-NL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1830 - 1870: </a:t>
            </a:r>
            <a:r>
              <a:rPr lang="nl-N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Cultuurstelsel</a:t>
            </a:r>
            <a:endParaRPr lang="nl-NL" b="1" dirty="0" smtClean="0">
              <a:solidFill>
                <a:schemeClr val="bg1"/>
              </a:solidFill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556792"/>
            <a:ext cx="7939608" cy="507335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Tx/>
              <a:buNone/>
            </a:pPr>
            <a:r>
              <a:rPr lang="nl-NL" altLang="nl-NL" sz="2400" b="1" dirty="0" smtClean="0"/>
              <a:t>Hoge opbrengsten </a:t>
            </a:r>
            <a:r>
              <a:rPr lang="nl-NL" altLang="nl-NL" sz="2400" b="1" dirty="0" smtClean="0">
                <a:solidFill>
                  <a:schemeClr val="bg1"/>
                </a:solidFill>
              </a:rPr>
              <a:t>cultuurstelsel</a:t>
            </a:r>
            <a:r>
              <a:rPr lang="nl-NL" altLang="nl-NL" sz="2400" b="1" dirty="0" smtClean="0"/>
              <a:t> </a:t>
            </a:r>
          </a:p>
          <a:p>
            <a:pPr>
              <a:lnSpc>
                <a:spcPct val="150000"/>
              </a:lnSpc>
              <a:buFont typeface="Symbol" panose="05050102010706020507" pitchFamily="18" charset="2"/>
              <a:buChar char="·"/>
            </a:pPr>
            <a:r>
              <a:rPr lang="nl-NL" altLang="nl-NL" sz="2400" b="1" dirty="0" smtClean="0"/>
              <a:t>Goed voor Nederland</a:t>
            </a:r>
            <a:endParaRPr lang="nl-NL" altLang="nl-NL" sz="2400" b="1" dirty="0"/>
          </a:p>
          <a:p>
            <a:pPr lvl="1">
              <a:lnSpc>
                <a:spcPct val="150000"/>
              </a:lnSpc>
              <a:buFont typeface="Symbol" panose="05050102010706020507" pitchFamily="18" charset="2"/>
              <a:buChar char="·"/>
            </a:pPr>
            <a:r>
              <a:rPr lang="nl-NL" altLang="nl-NL" sz="2400" b="1" dirty="0" smtClean="0"/>
              <a:t>Veel winst met de handel</a:t>
            </a:r>
            <a:endParaRPr lang="nl-NL" altLang="nl-NL" sz="2400" b="1" dirty="0"/>
          </a:p>
          <a:p>
            <a:pPr lvl="1">
              <a:lnSpc>
                <a:spcPct val="150000"/>
              </a:lnSpc>
              <a:buFont typeface="Symbol" panose="05050102010706020507" pitchFamily="18" charset="2"/>
              <a:buChar char="·"/>
            </a:pPr>
            <a:r>
              <a:rPr lang="nl-NL" altLang="nl-NL" sz="2400" b="1" dirty="0" smtClean="0"/>
              <a:t>Onmisbaar voor de schatkist </a:t>
            </a:r>
            <a:endParaRPr lang="nl-NL" altLang="nl-NL" sz="2400" b="1" dirty="0"/>
          </a:p>
          <a:p>
            <a:pPr>
              <a:lnSpc>
                <a:spcPct val="150000"/>
              </a:lnSpc>
              <a:buFont typeface="Symbol" panose="05050102010706020507" pitchFamily="18" charset="2"/>
              <a:buChar char="·"/>
            </a:pPr>
            <a:r>
              <a:rPr lang="nl-NL" altLang="nl-NL" sz="2400" b="1" dirty="0" smtClean="0"/>
              <a:t>Goed voor Nederlandse ambtenaren en lokale vorsten</a:t>
            </a:r>
          </a:p>
          <a:p>
            <a:pPr lvl="1">
              <a:lnSpc>
                <a:spcPct val="150000"/>
              </a:lnSpc>
              <a:buFont typeface="Symbol" panose="05050102010706020507" pitchFamily="18" charset="2"/>
              <a:buChar char="·"/>
            </a:pPr>
            <a:r>
              <a:rPr lang="nl-NL" altLang="nl-NL" sz="2400" b="1" dirty="0" smtClean="0"/>
              <a:t>Hoge cultuurprocenten</a:t>
            </a:r>
          </a:p>
          <a:p>
            <a:pPr>
              <a:lnSpc>
                <a:spcPct val="150000"/>
              </a:lnSpc>
              <a:buFont typeface="Symbol" panose="05050102010706020507" pitchFamily="18" charset="2"/>
              <a:buChar char="·"/>
            </a:pPr>
            <a:r>
              <a:rPr lang="nl-NL" altLang="nl-NL" sz="2400" b="1" dirty="0" smtClean="0"/>
              <a:t>Niet goed voor de Javaanse boeren</a:t>
            </a:r>
          </a:p>
          <a:p>
            <a:pPr lvl="1">
              <a:lnSpc>
                <a:spcPct val="150000"/>
              </a:lnSpc>
              <a:buFont typeface="Symbol" panose="05050102010706020507" pitchFamily="18" charset="2"/>
              <a:buChar char="·"/>
            </a:pPr>
            <a:r>
              <a:rPr lang="nl-NL" altLang="nl-NL" sz="2400" b="1" dirty="0" smtClean="0"/>
              <a:t>Laag plantloon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3468" y="1524000"/>
            <a:ext cx="3525655" cy="233821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26771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73709">
        <p:random/>
      </p:transition>
    </mc:Choice>
    <mc:Fallback xmlns="">
      <p:transition spd="slow" advTm="73709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uiExpand="1" build="p" bldLvl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nl-NL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1830 - 1870: Cultuurstelsel</a:t>
            </a:r>
            <a:endParaRPr lang="nl-NL" b="1" dirty="0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524000"/>
            <a:ext cx="6931496" cy="5073352"/>
          </a:xfrm>
        </p:spPr>
        <p:txBody>
          <a:bodyPr>
            <a:noAutofit/>
          </a:bodyPr>
          <a:lstStyle/>
          <a:p>
            <a:pPr>
              <a:buFontTx/>
              <a:buNone/>
            </a:pPr>
            <a:r>
              <a:rPr lang="nl-NL" altLang="nl-NL" sz="2400" b="1" dirty="0" smtClean="0"/>
              <a:t>Nadelen voor de Javaanse bevolking </a:t>
            </a:r>
          </a:p>
          <a:p>
            <a:pPr>
              <a:buFont typeface="Symbol" panose="05050102010706020507" pitchFamily="18" charset="2"/>
              <a:buChar char="·"/>
            </a:pPr>
            <a:r>
              <a:rPr lang="nl-NL" altLang="nl-NL" sz="2400" b="1" dirty="0" smtClean="0"/>
              <a:t>Harder </a:t>
            </a:r>
            <a:r>
              <a:rPr lang="nl-NL" altLang="nl-NL" sz="2400" b="1" dirty="0"/>
              <a:t>werken</a:t>
            </a:r>
          </a:p>
          <a:p>
            <a:pPr lvl="1">
              <a:buFont typeface="Symbol" panose="05050102010706020507" pitchFamily="18" charset="2"/>
              <a:buChar char="·"/>
            </a:pPr>
            <a:r>
              <a:rPr lang="nl-NL" altLang="nl-NL" sz="2400" b="1" dirty="0"/>
              <a:t>Cultures verbouwen</a:t>
            </a:r>
          </a:p>
          <a:p>
            <a:pPr lvl="1">
              <a:buFont typeface="Symbol" panose="05050102010706020507" pitchFamily="18" charset="2"/>
              <a:buChar char="·"/>
            </a:pPr>
            <a:r>
              <a:rPr lang="nl-NL" altLang="nl-NL" sz="2400" b="1" dirty="0"/>
              <a:t>Daarna ook nog rijst voor jezelf</a:t>
            </a:r>
          </a:p>
          <a:p>
            <a:pPr lvl="1">
              <a:buFont typeface="Symbol" panose="05050102010706020507" pitchFamily="18" charset="2"/>
              <a:buChar char="·"/>
            </a:pPr>
            <a:r>
              <a:rPr lang="nl-NL" altLang="nl-NL" sz="2400" b="1" dirty="0" smtClean="0"/>
              <a:t>Herendiensten </a:t>
            </a:r>
            <a:endParaRPr lang="nl-NL" altLang="nl-NL" sz="2400" b="1" dirty="0"/>
          </a:p>
          <a:p>
            <a:pPr>
              <a:buFont typeface="Symbol" panose="05050102010706020507" pitchFamily="18" charset="2"/>
              <a:buChar char="·"/>
            </a:pPr>
            <a:r>
              <a:rPr lang="nl-NL" altLang="nl-NL" sz="2400" b="1" dirty="0" smtClean="0"/>
              <a:t>Verbouw </a:t>
            </a:r>
            <a:r>
              <a:rPr lang="nl-NL" altLang="nl-NL" sz="2400" b="1" dirty="0"/>
              <a:t>van cultures ten koste </a:t>
            </a:r>
            <a:r>
              <a:rPr lang="nl-NL" altLang="nl-NL" sz="2400" b="1" dirty="0" smtClean="0"/>
              <a:t>rijst</a:t>
            </a:r>
          </a:p>
          <a:p>
            <a:pPr lvl="1">
              <a:buFont typeface="Symbol" panose="05050102010706020507" pitchFamily="18" charset="2"/>
              <a:buChar char="·"/>
            </a:pPr>
            <a:r>
              <a:rPr lang="nl-NL" altLang="nl-NL" sz="2400" b="1" dirty="0" smtClean="0"/>
              <a:t>De beste grond voor cultures</a:t>
            </a:r>
          </a:p>
          <a:p>
            <a:pPr lvl="1">
              <a:buFont typeface="Symbol" panose="05050102010706020507" pitchFamily="18" charset="2"/>
              <a:buChar char="·"/>
            </a:pPr>
            <a:r>
              <a:rPr lang="nl-NL" altLang="nl-NL" sz="2400" b="1" dirty="0" smtClean="0"/>
              <a:t>Slechtste grond voor rijst</a:t>
            </a:r>
          </a:p>
          <a:p>
            <a:pPr lvl="1">
              <a:buFont typeface="Symbol" panose="05050102010706020507" pitchFamily="18" charset="2"/>
              <a:buChar char="·"/>
            </a:pPr>
            <a:r>
              <a:rPr lang="nl-NL" altLang="nl-NL" sz="2400" b="1" dirty="0" smtClean="0">
                <a:sym typeface="Wingdings" panose="05000000000000000000" pitchFamily="2" charset="2"/>
              </a:rPr>
              <a:t> hongersnood</a:t>
            </a:r>
            <a:endParaRPr lang="nl-NL" altLang="nl-NL" sz="2400" b="1" dirty="0" smtClean="0"/>
          </a:p>
          <a:p>
            <a:pPr>
              <a:buFont typeface="Symbol" panose="05050102010706020507" pitchFamily="18" charset="2"/>
              <a:buChar char="·"/>
            </a:pPr>
            <a:r>
              <a:rPr lang="nl-NL" altLang="nl-NL" sz="2400" b="1" dirty="0"/>
              <a:t>O</a:t>
            </a:r>
            <a:r>
              <a:rPr lang="nl-NL" altLang="nl-NL" sz="2400" b="1" dirty="0" smtClean="0"/>
              <a:t>nderdrukking, ook door de eigen hoofden </a:t>
            </a:r>
          </a:p>
          <a:p>
            <a:pPr lvl="1">
              <a:buFont typeface="Symbol" panose="05050102010706020507" pitchFamily="18" charset="2"/>
              <a:buChar char="·"/>
            </a:pPr>
            <a:r>
              <a:rPr lang="nl-NL" altLang="nl-NL" sz="2400" b="1" dirty="0" smtClean="0"/>
              <a:t>Meer opbrengst = meer cultuurprocenten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3468" y="1524000"/>
            <a:ext cx="3525655" cy="233821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77941"/>
            <a:ext cx="7867600" cy="673543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24804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13648">
        <p:random/>
      </p:transition>
    </mc:Choice>
    <mc:Fallback xmlns="">
      <p:transition spd="slow" advTm="113648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4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84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4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4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uiExpand="1" build="p" bldLvl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7724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nl-NL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Kritiek op het cultuurstelsel</a:t>
            </a:r>
            <a:endParaRPr lang="nl-NL" b="1" dirty="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371600"/>
            <a:ext cx="8610600" cy="5009728"/>
          </a:xfrm>
        </p:spPr>
        <p:txBody>
          <a:bodyPr>
            <a:noAutofit/>
          </a:bodyPr>
          <a:lstStyle/>
          <a:p>
            <a:r>
              <a:rPr lang="nl-NL" altLang="nl-NL" sz="2400" b="1" dirty="0" smtClean="0"/>
              <a:t>Hongersnoden (1845 – 1849</a:t>
            </a:r>
            <a:r>
              <a:rPr lang="nl-NL" altLang="nl-NL" sz="2400" b="1" dirty="0"/>
              <a:t>)</a:t>
            </a:r>
            <a:endParaRPr lang="nl-NL" altLang="nl-NL" sz="2400" b="1" dirty="0" smtClean="0"/>
          </a:p>
          <a:p>
            <a:r>
              <a:rPr lang="nl-NL" altLang="nl-NL" sz="2400" b="1" dirty="0" smtClean="0"/>
              <a:t>Liberalisme</a:t>
            </a:r>
            <a:endParaRPr lang="nl-NL" altLang="nl-NL" sz="2400" b="1" dirty="0"/>
          </a:p>
          <a:p>
            <a:pPr lvl="1"/>
            <a:r>
              <a:rPr lang="nl-NL" sz="2400" b="1" dirty="0" smtClean="0"/>
              <a:t>Tegen </a:t>
            </a:r>
            <a:r>
              <a:rPr lang="nl-NL" sz="2400" b="1" dirty="0"/>
              <a:t>gedwongen arbeid </a:t>
            </a:r>
            <a:r>
              <a:rPr lang="nl-NL" sz="2400" b="1" dirty="0">
                <a:sym typeface="Wingdings" panose="05000000000000000000" pitchFamily="2" charset="2"/>
              </a:rPr>
              <a:t></a:t>
            </a:r>
            <a:r>
              <a:rPr lang="nl-NL" sz="2400" b="1" dirty="0"/>
              <a:t> in vrijheid werken stimuleert om harder te werken, omdat dat in je eigen belang </a:t>
            </a:r>
            <a:r>
              <a:rPr lang="nl-NL" sz="2400" b="1" dirty="0" smtClean="0"/>
              <a:t>is</a:t>
            </a:r>
          </a:p>
          <a:p>
            <a:pPr lvl="1"/>
            <a:r>
              <a:rPr lang="nl-NL" sz="2400" b="1" dirty="0" smtClean="0"/>
              <a:t>Tegen </a:t>
            </a:r>
            <a:r>
              <a:rPr lang="nl-NL" sz="2400" b="1" dirty="0"/>
              <a:t>staatsbemoeienis </a:t>
            </a:r>
            <a:r>
              <a:rPr lang="nl-NL" sz="2400" b="1" dirty="0">
                <a:sym typeface="Wingdings" panose="05000000000000000000" pitchFamily="2" charset="2"/>
              </a:rPr>
              <a:t></a:t>
            </a:r>
            <a:r>
              <a:rPr lang="nl-NL" sz="2400" b="1" dirty="0"/>
              <a:t> dus: tegen </a:t>
            </a:r>
            <a:r>
              <a:rPr lang="nl-NL" sz="2400" b="1" dirty="0" smtClean="0"/>
              <a:t>cultuurstelsel</a:t>
            </a:r>
          </a:p>
          <a:p>
            <a:pPr lvl="1"/>
            <a:r>
              <a:rPr lang="nl-NL" sz="2400" b="1" dirty="0" smtClean="0"/>
              <a:t>Voor </a:t>
            </a:r>
            <a:r>
              <a:rPr lang="nl-NL" sz="2400" b="1" dirty="0"/>
              <a:t>vrije markteconomie </a:t>
            </a:r>
            <a:r>
              <a:rPr lang="nl-NL" sz="2400" b="1" dirty="0">
                <a:sym typeface="Wingdings" panose="05000000000000000000" pitchFamily="2" charset="2"/>
              </a:rPr>
              <a:t></a:t>
            </a:r>
            <a:r>
              <a:rPr lang="nl-NL" sz="2400" b="1" dirty="0"/>
              <a:t> dus: tegen </a:t>
            </a:r>
            <a:r>
              <a:rPr lang="nl-NL" sz="2400" b="1" dirty="0" smtClean="0"/>
              <a:t>cultuurstelsel</a:t>
            </a:r>
          </a:p>
          <a:p>
            <a:r>
              <a:rPr lang="nl-NL" altLang="nl-NL" sz="2400" b="1" dirty="0" smtClean="0"/>
              <a:t>1860: Max Havelaar</a:t>
            </a:r>
          </a:p>
          <a:p>
            <a:pPr lvl="1"/>
            <a:r>
              <a:rPr lang="nl-NL" altLang="nl-NL" sz="2400" b="1" dirty="0" smtClean="0"/>
              <a:t>Multatuli</a:t>
            </a:r>
          </a:p>
          <a:p>
            <a:pPr lvl="1"/>
            <a:r>
              <a:rPr lang="nl-NL" altLang="nl-NL" sz="2400" b="1" dirty="0" smtClean="0"/>
              <a:t>Tegen de uitbuiting van Javanen</a:t>
            </a:r>
          </a:p>
          <a:p>
            <a:pPr lvl="1"/>
            <a:r>
              <a:rPr lang="nl-NL" altLang="nl-NL" sz="2400" b="1" dirty="0" smtClean="0"/>
              <a:t>Tegen winst ten koste van Java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6079" y="2801478"/>
            <a:ext cx="4494033" cy="384733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1074" y="3970553"/>
            <a:ext cx="1841206" cy="284282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8900" y="3970553"/>
            <a:ext cx="1899604" cy="277464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4473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18854">
        <p:random/>
      </p:transition>
    </mc:Choice>
    <mc:Fallback xmlns="">
      <p:transition spd="slow" advTm="118854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7724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nl-NL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Einde van het </a:t>
            </a:r>
            <a:r>
              <a:rPr lang="nl-N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cultuurstelsel</a:t>
            </a:r>
            <a:endParaRPr lang="nl-NL" b="1" dirty="0" smtClean="0">
              <a:solidFill>
                <a:schemeClr val="bg1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340768"/>
            <a:ext cx="8028112" cy="5081736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nl-NL" altLang="nl-NL" sz="2400" b="1" dirty="0" smtClean="0"/>
              <a:t>1870: Liberale wetten</a:t>
            </a:r>
          </a:p>
          <a:p>
            <a:pPr>
              <a:lnSpc>
                <a:spcPct val="150000"/>
              </a:lnSpc>
            </a:pPr>
            <a:r>
              <a:rPr lang="nl-NL" altLang="nl-NL" sz="2400" b="1" dirty="0" smtClean="0"/>
              <a:t>Particulier initiatief mogelijk op Java</a:t>
            </a:r>
          </a:p>
          <a:p>
            <a:pPr>
              <a:lnSpc>
                <a:spcPct val="150000"/>
              </a:lnSpc>
            </a:pPr>
            <a:r>
              <a:rPr lang="nl-NL" altLang="nl-NL" sz="2400" b="1" dirty="0" smtClean="0"/>
              <a:t>Vrijheid om zelf te handelen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è"/>
            </a:pPr>
            <a:r>
              <a:rPr lang="nl-NL" altLang="nl-NL" sz="2400" b="1" dirty="0" smtClean="0"/>
              <a:t>Einde van het Cultuurstelsel</a:t>
            </a:r>
          </a:p>
          <a:p>
            <a:pPr lvl="0">
              <a:lnSpc>
                <a:spcPct val="150000"/>
              </a:lnSpc>
            </a:pPr>
            <a:r>
              <a:rPr lang="nl-NL" sz="2400" b="1" dirty="0">
                <a:solidFill>
                  <a:schemeClr val="bg1"/>
                </a:solidFill>
              </a:rPr>
              <a:t>Plantages</a:t>
            </a:r>
            <a:r>
              <a:rPr lang="nl-NL" sz="2400" b="1" dirty="0"/>
              <a:t> = grote landbouwbedrijven</a:t>
            </a:r>
          </a:p>
          <a:p>
            <a:pPr lvl="1">
              <a:lnSpc>
                <a:spcPct val="150000"/>
              </a:lnSpc>
            </a:pPr>
            <a:r>
              <a:rPr lang="nl-NL" sz="2400" b="1" dirty="0" smtClean="0"/>
              <a:t>Koffie, thee en suiker (</a:t>
            </a:r>
            <a:r>
              <a:rPr lang="nl-NL" sz="2400" b="1" dirty="0"/>
              <a:t>J</a:t>
            </a:r>
            <a:r>
              <a:rPr lang="nl-NL" sz="2400" b="1" dirty="0" smtClean="0"/>
              <a:t>ava)</a:t>
            </a:r>
            <a:endParaRPr lang="nl-NL" sz="2400" b="1" dirty="0"/>
          </a:p>
          <a:p>
            <a:pPr lvl="1">
              <a:lnSpc>
                <a:spcPct val="150000"/>
              </a:lnSpc>
            </a:pPr>
            <a:r>
              <a:rPr lang="nl-NL" sz="2400" b="1" dirty="0"/>
              <a:t>Tabak (Sumatra)</a:t>
            </a:r>
          </a:p>
          <a:p>
            <a:pPr lvl="1">
              <a:lnSpc>
                <a:spcPct val="150000"/>
              </a:lnSpc>
            </a:pPr>
            <a:r>
              <a:rPr lang="nl-NL" sz="2400" b="1" dirty="0"/>
              <a:t>Na 1900: rubber, aardolie en palmolie (Borneo)</a:t>
            </a:r>
          </a:p>
          <a:p>
            <a:pPr>
              <a:lnSpc>
                <a:spcPct val="150000"/>
              </a:lnSpc>
            </a:pPr>
            <a:endParaRPr lang="nl-NL" altLang="nl-NL" sz="2400" b="1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2417" y="2040259"/>
            <a:ext cx="3466748" cy="268488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59233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76025">
        <p:random/>
      </p:transition>
    </mc:Choice>
    <mc:Fallback xmlns="">
      <p:transition spd="slow" advTm="76025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1907704" y="197768"/>
            <a:ext cx="5832649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nl-N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Koelies</a:t>
            </a:r>
            <a:endParaRPr lang="nl-NL" b="1" dirty="0" smtClean="0">
              <a:solidFill>
                <a:schemeClr val="bg1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1" y="1340768"/>
            <a:ext cx="7776865" cy="508173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nl-NL" altLang="nl-NL" sz="2400" b="1" dirty="0" smtClean="0"/>
              <a:t>Boeren worden nu loonarbeiders</a:t>
            </a:r>
          </a:p>
          <a:p>
            <a:pPr>
              <a:lnSpc>
                <a:spcPct val="150000"/>
              </a:lnSpc>
            </a:pPr>
            <a:r>
              <a:rPr lang="nl-NL" altLang="nl-NL" sz="2400" b="1" dirty="0" smtClean="0"/>
              <a:t>Javanen willen niet werken op de plantages</a:t>
            </a:r>
          </a:p>
          <a:p>
            <a:pPr>
              <a:lnSpc>
                <a:spcPct val="150000"/>
              </a:lnSpc>
            </a:pPr>
            <a:r>
              <a:rPr lang="nl-NL" altLang="nl-NL" sz="2400" b="1" dirty="0" smtClean="0"/>
              <a:t>Contractarbeiders: </a:t>
            </a:r>
            <a:r>
              <a:rPr lang="nl-NL" altLang="nl-NL" sz="2400" b="1" dirty="0" smtClean="0">
                <a:solidFill>
                  <a:schemeClr val="bg1"/>
                </a:solidFill>
              </a:rPr>
              <a:t>koelies</a:t>
            </a:r>
            <a:r>
              <a:rPr lang="nl-NL" altLang="nl-NL" sz="2400" b="1" dirty="0" smtClean="0"/>
              <a:t> </a:t>
            </a:r>
          </a:p>
          <a:p>
            <a:pPr lvl="1">
              <a:lnSpc>
                <a:spcPct val="150000"/>
              </a:lnSpc>
            </a:pPr>
            <a:r>
              <a:rPr lang="nl-NL" altLang="nl-NL" sz="2400" b="1" dirty="0" smtClean="0"/>
              <a:t>Chinezen en van Sumatra</a:t>
            </a:r>
            <a:endParaRPr lang="nl-NL" sz="2400" b="1" dirty="0"/>
          </a:p>
          <a:p>
            <a:pPr lvl="1">
              <a:lnSpc>
                <a:spcPct val="150000"/>
              </a:lnSpc>
            </a:pPr>
            <a:r>
              <a:rPr lang="nl-NL" sz="2400" b="1" dirty="0" smtClean="0"/>
              <a:t>Slechte werkomstandigheden</a:t>
            </a:r>
          </a:p>
          <a:p>
            <a:pPr lvl="1">
              <a:lnSpc>
                <a:spcPct val="150000"/>
              </a:lnSpc>
            </a:pPr>
            <a:r>
              <a:rPr lang="nl-NL" sz="2400" b="1" dirty="0" smtClean="0"/>
              <a:t>Wurgcontracten </a:t>
            </a:r>
            <a:endParaRPr lang="nl-NL" sz="2400" b="1" dirty="0"/>
          </a:p>
          <a:p>
            <a:pPr lvl="1">
              <a:lnSpc>
                <a:spcPct val="150000"/>
              </a:lnSpc>
            </a:pPr>
            <a:r>
              <a:rPr lang="nl-NL" sz="2400" b="1" dirty="0" smtClean="0"/>
              <a:t>Strenge straffen (</a:t>
            </a:r>
            <a:r>
              <a:rPr lang="nl-NL" sz="2400" b="1" i="1" dirty="0" err="1" smtClean="0"/>
              <a:t>poenale</a:t>
            </a:r>
            <a:r>
              <a:rPr lang="nl-NL" sz="2400" b="1" i="1" dirty="0" smtClean="0"/>
              <a:t> sancties</a:t>
            </a:r>
            <a:r>
              <a:rPr lang="nl-NL" sz="2400" b="1" dirty="0" smtClean="0"/>
              <a:t>)</a:t>
            </a:r>
            <a:endParaRPr lang="nl-NL" sz="2400" b="1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3824418"/>
            <a:ext cx="3466748" cy="259808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6703" y="197768"/>
            <a:ext cx="1818149" cy="323961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71397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7788">
        <p:random/>
      </p:transition>
    </mc:Choice>
    <mc:Fallback xmlns="">
      <p:transition spd="slow" advTm="107788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uiExpand="1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1.9|49.8|21.6|42|1.4|1.6|8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5.1|37.6|4.5|9.7|6.3|8|10.5|10.6|12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7.2|2.4|8.4|19.2|5.5|14.9|4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1.4|12|3.7|4.1|23.3|10.8|7.7|6.3|6.7|11.7|2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5|7.4|8.1|17.1|10.4|11.7|15.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3|2.5|9.8|2.7|10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18.2|13.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5|10.1|15.7|9.9|9|7.1"/>
</p:tagLst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2070</TotalTime>
  <Words>537</Words>
  <Application>Microsoft Office PowerPoint</Application>
  <PresentationFormat>Diavoorstelling (4:3)</PresentationFormat>
  <Paragraphs>132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20" baseType="lpstr">
      <vt:lpstr>Arial</vt:lpstr>
      <vt:lpstr>Calibri</vt:lpstr>
      <vt:lpstr>Edwardian Script ITC</vt:lpstr>
      <vt:lpstr>Symbol</vt:lpstr>
      <vt:lpstr>Wingdings</vt:lpstr>
      <vt:lpstr>Kantoorthema</vt:lpstr>
      <vt:lpstr>De kolonie Nederlands-Indië</vt:lpstr>
      <vt:lpstr>De kolonie Nederlands-Indië</vt:lpstr>
      <vt:lpstr>Oost-Indië in de tijd van de VOC</vt:lpstr>
      <vt:lpstr>1830 - 1870: Cultuurstelsel</vt:lpstr>
      <vt:lpstr>1830 - 1870: Cultuurstelsel</vt:lpstr>
      <vt:lpstr>1830 - 1870: Cultuurstelsel</vt:lpstr>
      <vt:lpstr>Kritiek op het cultuurstelsel</vt:lpstr>
      <vt:lpstr>Einde van het cultuurstelsel</vt:lpstr>
      <vt:lpstr>Koelies</vt:lpstr>
      <vt:lpstr>PowerPoint-presentatie</vt:lpstr>
      <vt:lpstr>1870 – 1900: Europees kolonialisme</vt:lpstr>
      <vt:lpstr>1870 – 1900: Europees kolonialisme</vt:lpstr>
      <vt:lpstr>1870 – 1900: Europees kolonialisme</vt:lpstr>
      <vt:lpstr>PowerPoint-presentatie</vt:lpstr>
    </vt:vector>
  </TitlesOfParts>
  <Company>Over Betuwe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Claudio Ruffin</dc:creator>
  <cp:lastModifiedBy>Claudio Ruffin</cp:lastModifiedBy>
  <cp:revision>148</cp:revision>
  <dcterms:created xsi:type="dcterms:W3CDTF">2011-09-12T12:30:35Z</dcterms:created>
  <dcterms:modified xsi:type="dcterms:W3CDTF">2017-01-17T21:08:58Z</dcterms:modified>
</cp:coreProperties>
</file>