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fntdata" ContentType="application/x-fontdata"/>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1"/>
  </p:sldMasterIdLst>
  <p:notesMasterIdLst>
    <p:notesMasterId r:id="rId38"/>
  </p:notesMasterIdLst>
  <p:handoutMasterIdLst>
    <p:handoutMasterId r:id="rId39"/>
  </p:handoutMasterIdLst>
  <p:sldIdLst>
    <p:sldId id="256" r:id="rId2"/>
    <p:sldId id="258" r:id="rId3"/>
    <p:sldId id="311" r:id="rId4"/>
    <p:sldId id="260" r:id="rId5"/>
    <p:sldId id="264" r:id="rId6"/>
    <p:sldId id="303" r:id="rId7"/>
    <p:sldId id="304" r:id="rId8"/>
    <p:sldId id="305" r:id="rId9"/>
    <p:sldId id="312" r:id="rId10"/>
    <p:sldId id="314" r:id="rId11"/>
    <p:sldId id="315" r:id="rId12"/>
    <p:sldId id="306" r:id="rId13"/>
    <p:sldId id="313" r:id="rId14"/>
    <p:sldId id="317" r:id="rId15"/>
    <p:sldId id="310" r:id="rId16"/>
    <p:sldId id="318" r:id="rId17"/>
    <p:sldId id="319" r:id="rId18"/>
    <p:sldId id="320" r:id="rId19"/>
    <p:sldId id="321" r:id="rId20"/>
    <p:sldId id="322" r:id="rId21"/>
    <p:sldId id="323" r:id="rId22"/>
    <p:sldId id="324" r:id="rId23"/>
    <p:sldId id="325" r:id="rId24"/>
    <p:sldId id="326" r:id="rId25"/>
    <p:sldId id="327" r:id="rId26"/>
    <p:sldId id="328" r:id="rId27"/>
    <p:sldId id="329" r:id="rId28"/>
    <p:sldId id="330" r:id="rId29"/>
    <p:sldId id="331" r:id="rId30"/>
    <p:sldId id="332" r:id="rId31"/>
    <p:sldId id="333" r:id="rId32"/>
    <p:sldId id="334" r:id="rId33"/>
    <p:sldId id="335" r:id="rId34"/>
    <p:sldId id="336" r:id="rId35"/>
    <p:sldId id="337" r:id="rId36"/>
    <p:sldId id="302" r:id="rId37"/>
  </p:sldIdLst>
  <p:sldSz cx="9144000" cy="6858000" type="screen4x3"/>
  <p:notesSz cx="6858000" cy="9144000"/>
  <p:embeddedFontLst>
    <p:embeddedFont>
      <p:font typeface="Century Gothic" panose="020B0502020202020204" pitchFamily="34" charset="0"/>
      <p:regular r:id="rId40"/>
      <p:bold r:id="rId41"/>
      <p:italic r:id="rId42"/>
      <p:boldItalic r:id="rId43"/>
    </p:embeddedFont>
    <p:embeddedFont>
      <p:font typeface="Aharoni" panose="02010803020104030203" pitchFamily="2" charset="-79"/>
      <p:bold r:id="rId44"/>
    </p:embeddedFont>
    <p:embeddedFont>
      <p:font typeface="Playtime With Hot Toddies" panose="020B0604020202020204" charset="0"/>
      <p:regular r:id="rId45"/>
    </p:embeddedFont>
    <p:embeddedFont>
      <p:font typeface="Arial Rounded MT Bold" panose="020F0704030504030204" pitchFamily="34" charset="0"/>
      <p:regular r:id="rId46"/>
    </p:embeddedFont>
    <p:embeddedFont>
      <p:font typeface="Calibri" panose="020F0502020204030204" pitchFamily="34" charset="0"/>
      <p:regular r:id="rId47"/>
      <p:bold r:id="rId48"/>
      <p:italic r:id="rId49"/>
      <p:boldItalic r:id="rId50"/>
    </p:embeddedFont>
  </p:embeddedFontLst>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69000"/>
    <a:srgbClr val="F79B2E"/>
    <a:srgbClr val="D74800"/>
    <a:srgbClr val="F15A24"/>
    <a:srgbClr val="F2A50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079" autoAdjust="0"/>
    <p:restoredTop sz="71048" autoAdjust="0"/>
  </p:normalViewPr>
  <p:slideViewPr>
    <p:cSldViewPr>
      <p:cViewPr varScale="1">
        <p:scale>
          <a:sx n="53" d="100"/>
          <a:sy n="53" d="100"/>
        </p:scale>
        <p:origin x="1914" y="6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font" Target="fonts/font3.fntdata"/><Relationship Id="rId47" Type="http://schemas.openxmlformats.org/officeDocument/2006/relationships/font" Target="fonts/font8.fntdata"/><Relationship Id="rId50" Type="http://schemas.openxmlformats.org/officeDocument/2006/relationships/font" Target="fonts/font11.fnt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notesMaster" Target="notesMasters/notesMaster1.xml"/><Relationship Id="rId46" Type="http://schemas.openxmlformats.org/officeDocument/2006/relationships/font" Target="fonts/font7.fntdata"/><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font" Target="fonts/font2.fntdata"/><Relationship Id="rId54"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font" Target="fonts/font1.fntdata"/><Relationship Id="rId45" Type="http://schemas.openxmlformats.org/officeDocument/2006/relationships/font" Target="fonts/font6.fntdata"/><Relationship Id="rId53"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font" Target="fonts/font10.fntdata"/><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font" Target="fonts/font5.fntdata"/><Relationship Id="rId52"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font" Target="fonts/font4.fntdata"/><Relationship Id="rId48" Type="http://schemas.openxmlformats.org/officeDocument/2006/relationships/font" Target="fonts/font9.fntdata"/><Relationship Id="rId8" Type="http://schemas.openxmlformats.org/officeDocument/2006/relationships/slide" Target="slides/slide7.xml"/><Relationship Id="rId51"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nl-NL"/>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CC868A00-CA6D-435F-8D0B-373346AC6BCE}" type="datetimeFigureOut">
              <a:rPr lang="nl-NL" smtClean="0"/>
              <a:pPr/>
              <a:t>12-1-2017</a:t>
            </a:fld>
            <a:endParaRPr lang="nl-NL"/>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nl-NL"/>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E5587164-1864-4ADB-A86B-A15B731677CA}" type="slidenum">
              <a:rPr lang="nl-NL" smtClean="0"/>
              <a:pPr/>
              <a:t>‹nr.›</a:t>
            </a:fld>
            <a:endParaRPr lang="nl-NL"/>
          </a:p>
        </p:txBody>
      </p:sp>
    </p:spTree>
    <p:extLst>
      <p:ext uri="{BB962C8B-B14F-4D97-AF65-F5344CB8AC3E}">
        <p14:creationId xmlns:p14="http://schemas.microsoft.com/office/powerpoint/2010/main" val="413789524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nl-NL"/>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A4760BD-A13E-4934-A4B1-48ADFC94A4B9}" type="datetimeFigureOut">
              <a:rPr lang="nl-NL" smtClean="0"/>
              <a:pPr/>
              <a:t>12-1-2017</a:t>
            </a:fld>
            <a:endParaRPr lang="nl-NL"/>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nl-NL"/>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nl-NL"/>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nl-NL"/>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1A96F0A-2DA0-486F-B790-E3ADCD75F328}" type="slidenum">
              <a:rPr lang="nl-NL" smtClean="0"/>
              <a:pPr/>
              <a:t>‹nr.›</a:t>
            </a:fld>
            <a:endParaRPr lang="nl-NL"/>
          </a:p>
        </p:txBody>
      </p:sp>
    </p:spTree>
    <p:extLst>
      <p:ext uri="{BB962C8B-B14F-4D97-AF65-F5344CB8AC3E}">
        <p14:creationId xmlns:p14="http://schemas.microsoft.com/office/powerpoint/2010/main" val="68663983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a:lnSpc>
                <a:spcPct val="150000"/>
              </a:lnSpc>
              <a:buFont typeface="Arial" pitchFamily="34" charset="0"/>
              <a:buNone/>
            </a:pPr>
            <a:r>
              <a:rPr lang="nl-NL" sz="1200" baseline="0" dirty="0" smtClean="0">
                <a:latin typeface="Playtime With Hot Toddies" panose="020B0604020202020204" charset="0"/>
              </a:rPr>
              <a:t>Waarom eten wij eigenlijk? </a:t>
            </a:r>
          </a:p>
          <a:p>
            <a:pPr>
              <a:lnSpc>
                <a:spcPct val="150000"/>
              </a:lnSpc>
              <a:buFont typeface="Arial" pitchFamily="34" charset="0"/>
              <a:buNone/>
            </a:pPr>
            <a:endParaRPr lang="nl-NL" sz="1200" baseline="0" dirty="0" smtClean="0">
              <a:latin typeface="Playtime With Hot Toddies" panose="020B0604020202020204" charset="0"/>
            </a:endParaRPr>
          </a:p>
          <a:p>
            <a:pPr>
              <a:lnSpc>
                <a:spcPct val="150000"/>
              </a:lnSpc>
              <a:buFont typeface="Arial" pitchFamily="34" charset="0"/>
              <a:buChar char="•"/>
            </a:pPr>
            <a:r>
              <a:rPr lang="nl-NL" sz="1200" baseline="0" dirty="0" smtClean="0">
                <a:latin typeface="Playtime With Hot Toddies" panose="020B0604020202020204" charset="0"/>
              </a:rPr>
              <a:t> </a:t>
            </a:r>
            <a:r>
              <a:rPr lang="nl-NL" sz="1200" dirty="0" smtClean="0">
                <a:latin typeface="Playtime With Hot Toddies" panose="020B0604020202020204" charset="0"/>
              </a:rPr>
              <a:t>Brandstof</a:t>
            </a:r>
          </a:p>
          <a:p>
            <a:pPr>
              <a:lnSpc>
                <a:spcPct val="150000"/>
              </a:lnSpc>
              <a:buFont typeface="Arial" pitchFamily="34" charset="0"/>
              <a:buChar char="•"/>
            </a:pPr>
            <a:r>
              <a:rPr lang="nl-NL" sz="1200" i="1" dirty="0" smtClean="0">
                <a:latin typeface="Playtime With Hot Toddies" panose="020B0604020202020204" charset="0"/>
              </a:rPr>
              <a:t> </a:t>
            </a:r>
            <a:r>
              <a:rPr lang="nl-NL" sz="1200" dirty="0" smtClean="0">
                <a:latin typeface="Playtime With Hot Toddies" panose="020B0604020202020204" charset="0"/>
              </a:rPr>
              <a:t>Bouwstof </a:t>
            </a:r>
          </a:p>
          <a:p>
            <a:pPr>
              <a:lnSpc>
                <a:spcPct val="150000"/>
              </a:lnSpc>
              <a:buFont typeface="Arial" pitchFamily="34" charset="0"/>
              <a:buChar char="•"/>
            </a:pPr>
            <a:r>
              <a:rPr lang="nl-NL" sz="1200" baseline="0" dirty="0" smtClean="0">
                <a:latin typeface="Playtime With Hot Toddies" panose="020B0604020202020204" charset="0"/>
              </a:rPr>
              <a:t> </a:t>
            </a:r>
            <a:r>
              <a:rPr lang="nl-NL" sz="1200" dirty="0" smtClean="0">
                <a:latin typeface="Playtime With Hot Toddies" panose="020B0604020202020204" charset="0"/>
              </a:rPr>
              <a:t>Gezond blijven / niet ziek worden</a:t>
            </a:r>
          </a:p>
          <a:p>
            <a:pPr>
              <a:lnSpc>
                <a:spcPct val="150000"/>
              </a:lnSpc>
              <a:buFont typeface="Arial" pitchFamily="34" charset="0"/>
              <a:buChar char="•"/>
            </a:pPr>
            <a:r>
              <a:rPr lang="nl-NL" sz="1200" dirty="0" smtClean="0">
                <a:latin typeface="Playtime With Hot Toddies" panose="020B0604020202020204" charset="0"/>
              </a:rPr>
              <a:t> We vinden het lekker</a:t>
            </a:r>
          </a:p>
          <a:p>
            <a:pPr>
              <a:lnSpc>
                <a:spcPct val="150000"/>
              </a:lnSpc>
              <a:buFont typeface="Arial" pitchFamily="34" charset="0"/>
              <a:buChar char="•"/>
            </a:pPr>
            <a:r>
              <a:rPr lang="nl-NL" sz="1200" baseline="0" dirty="0" smtClean="0">
                <a:latin typeface="Playtime With Hot Toddies" panose="020B0604020202020204" charset="0"/>
              </a:rPr>
              <a:t> Samen met familie en vrienden eten geeft ons </a:t>
            </a:r>
            <a:r>
              <a:rPr lang="nl-NL" sz="1200" dirty="0" smtClean="0">
                <a:latin typeface="Playtime With Hot Toddies" panose="020B0604020202020204" charset="0"/>
              </a:rPr>
              <a:t>plezier (gezelligheid)</a:t>
            </a:r>
          </a:p>
          <a:p>
            <a:pPr>
              <a:lnSpc>
                <a:spcPct val="150000"/>
              </a:lnSpc>
              <a:buFont typeface="Arial" pitchFamily="34" charset="0"/>
              <a:buChar char="•"/>
            </a:pPr>
            <a:endParaRPr lang="nl-NL" sz="1200" dirty="0" smtClean="0">
              <a:latin typeface="Playtime With Hot Toddies" panose="020B0604020202020204" charset="0"/>
            </a:endParaRPr>
          </a:p>
          <a:p>
            <a:endParaRPr lang="nl-NL" dirty="0"/>
          </a:p>
        </p:txBody>
      </p:sp>
      <p:sp>
        <p:nvSpPr>
          <p:cNvPr id="4" name="Tijdelijke aanduiding voor dianummer 3"/>
          <p:cNvSpPr>
            <a:spLocks noGrp="1"/>
          </p:cNvSpPr>
          <p:nvPr>
            <p:ph type="sldNum" sz="quarter" idx="10"/>
          </p:nvPr>
        </p:nvSpPr>
        <p:spPr/>
        <p:txBody>
          <a:bodyPr/>
          <a:lstStyle/>
          <a:p>
            <a:fld id="{B1A96F0A-2DA0-486F-B790-E3ADCD75F328}" type="slidenum">
              <a:rPr lang="nl-NL" smtClean="0"/>
              <a:pPr/>
              <a:t>5</a:t>
            </a:fld>
            <a:endParaRPr lang="nl-NL"/>
          </a:p>
        </p:txBody>
      </p:sp>
    </p:spTree>
    <p:extLst>
      <p:ext uri="{BB962C8B-B14F-4D97-AF65-F5344CB8AC3E}">
        <p14:creationId xmlns:p14="http://schemas.microsoft.com/office/powerpoint/2010/main" val="94208259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smtClean="0"/>
              <a:t>Jullie hebben vast</a:t>
            </a:r>
            <a:r>
              <a:rPr lang="nl-NL" baseline="0" dirty="0" smtClean="0"/>
              <a:t> </a:t>
            </a:r>
            <a:r>
              <a:rPr lang="nl-NL" dirty="0" smtClean="0"/>
              <a:t>wel eens gehoord van jullie ouders,</a:t>
            </a:r>
            <a:r>
              <a:rPr lang="nl-NL" baseline="0" dirty="0" smtClean="0"/>
              <a:t> dat je de kraan niet onnodig moet laten lopen. Of dat je de lamp in je kamer niet aan moet laten staan als je niet in je kamer bent. Dit zijn voorbeelden van keuzes die kunnen helpen, om zuinig om te gaan met de aarde. </a:t>
            </a:r>
          </a:p>
          <a:p>
            <a:endParaRPr lang="nl-NL" baseline="0" dirty="0" smtClean="0"/>
          </a:p>
          <a:p>
            <a:r>
              <a:rPr lang="nl-NL" baseline="0" dirty="0" smtClean="0"/>
              <a:t>Maar wisten jullie ook dat, het eten dat je kiest, invloed heeft op de aarde? </a:t>
            </a:r>
          </a:p>
          <a:p>
            <a:r>
              <a:rPr lang="nl-NL" baseline="0" dirty="0" smtClean="0"/>
              <a:t>We hebben het net gehad over dierlijke en plantaardige eiwitten en welke producten daarbij horen. Voordat wij deze producten in de supermarkt kunnen kopen, moeten deze producten wel eerst gemaakt worden. Dit kost de aarde veel moeite. Denk bijvoorbeeld aan het landschap wat nodig is om voedsel te verbouwen, maar ook zonlicht en water hebben we hiervoor nodig!</a:t>
            </a:r>
          </a:p>
          <a:p>
            <a:r>
              <a:rPr lang="nl-NL" baseline="0" dirty="0" smtClean="0"/>
              <a:t>Dit ga ik jullie laten zien met wat plaatjes. </a:t>
            </a:r>
          </a:p>
          <a:p>
            <a:endParaRPr lang="nl-NL" baseline="0" dirty="0" smtClean="0"/>
          </a:p>
        </p:txBody>
      </p:sp>
      <p:sp>
        <p:nvSpPr>
          <p:cNvPr id="4" name="Tijdelijke aanduiding voor dianummer 3"/>
          <p:cNvSpPr>
            <a:spLocks noGrp="1"/>
          </p:cNvSpPr>
          <p:nvPr>
            <p:ph type="sldNum" sz="quarter" idx="10"/>
          </p:nvPr>
        </p:nvSpPr>
        <p:spPr/>
        <p:txBody>
          <a:bodyPr/>
          <a:lstStyle/>
          <a:p>
            <a:fld id="{B1A96F0A-2DA0-486F-B790-E3ADCD75F328}" type="slidenum">
              <a:rPr lang="nl-NL" smtClean="0"/>
              <a:pPr/>
              <a:t>14</a:t>
            </a:fld>
            <a:endParaRPr lang="nl-NL"/>
          </a:p>
        </p:txBody>
      </p:sp>
    </p:spTree>
    <p:extLst>
      <p:ext uri="{BB962C8B-B14F-4D97-AF65-F5344CB8AC3E}">
        <p14:creationId xmlns:p14="http://schemas.microsoft.com/office/powerpoint/2010/main" val="380963938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smtClean="0"/>
              <a:t>Dierlijke</a:t>
            </a:r>
            <a:r>
              <a:rPr lang="nl-NL" baseline="0" dirty="0" smtClean="0"/>
              <a:t> eiwitten kosten onze aarde veel meer energie dan plantaardige eiwitten. Om ons eten en drinken te maken / produceren is bijvoorbeeld land, water en energie (bijv. machines) nodig. </a:t>
            </a:r>
          </a:p>
          <a:p>
            <a:endParaRPr lang="nl-NL"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nl-NL" baseline="0" dirty="0" smtClean="0"/>
              <a:t>Dieren hebben meer ruimte nodig dan planten. Daarvoor is dus meer landschap nodig. Deze dieren hebben natuurlijk ook voedsel nodig om te groeien, daarom moet er op grote stukken land maïs en granen (veevoer) voor deze dieren gemaakt worden, zodat de dieren dit kunnen eten en snel kunnen groeien. Als ze oud en groot genoeg zijn, gaan ze bijv. naar de slacht zodat wij ‘s avonds een lekker stukje vlees hebben. Dat is niet alleen zielig voor de dieren maar ook best wel zwaar voor onze aarde, want dieren hebben best veel eten nodig (waar eiwitten in zitten) om snel te kunnen groeien. De aarde wordt dus een beetje moe en dan raakt dat stukje landschap uitgeput. </a:t>
            </a:r>
            <a:endParaRPr lang="nl-NL" dirty="0" smtClean="0"/>
          </a:p>
          <a:p>
            <a:endParaRPr lang="nl-NL" baseline="0" dirty="0" smtClean="0"/>
          </a:p>
          <a:p>
            <a:r>
              <a:rPr lang="nl-NL" baseline="0" dirty="0" err="1" smtClean="0"/>
              <a:t>Maaaaar</a:t>
            </a:r>
            <a:r>
              <a:rPr lang="nl-NL" baseline="0" dirty="0" smtClean="0"/>
              <a:t>, al het voer dat gemaakt wordt voor deze dieren, kunnen wij ook eten. Wij kunnen er zelfs met meer mensen van eten. Dat betekent dat minder mensen honger hoeven te hebben (we het eerlijker kunnen verdelen) en de aarde dan ietsje minder hard hoeft te werken. </a:t>
            </a:r>
          </a:p>
          <a:p>
            <a:endParaRPr lang="nl-NL" baseline="0" dirty="0" smtClean="0"/>
          </a:p>
          <a:p>
            <a:r>
              <a:rPr lang="nl-NL" baseline="0" dirty="0" smtClean="0"/>
              <a:t>Dit is hetzelfde met water dat nodig is om voedsel te maken. Voor dierlijke producten is véél meer water nodig dan voor plantaardige producten.   </a:t>
            </a:r>
            <a:endParaRPr lang="nl-NL" dirty="0"/>
          </a:p>
        </p:txBody>
      </p:sp>
      <p:sp>
        <p:nvSpPr>
          <p:cNvPr id="4" name="Tijdelijke aanduiding voor dianummer 3"/>
          <p:cNvSpPr>
            <a:spLocks noGrp="1"/>
          </p:cNvSpPr>
          <p:nvPr>
            <p:ph type="sldNum" sz="quarter" idx="10"/>
          </p:nvPr>
        </p:nvSpPr>
        <p:spPr/>
        <p:txBody>
          <a:bodyPr/>
          <a:lstStyle/>
          <a:p>
            <a:fld id="{B1A96F0A-2DA0-486F-B790-E3ADCD75F328}" type="slidenum">
              <a:rPr lang="nl-NL" smtClean="0"/>
              <a:pPr/>
              <a:t>15</a:t>
            </a:fld>
            <a:endParaRPr lang="nl-NL"/>
          </a:p>
        </p:txBody>
      </p:sp>
    </p:spTree>
    <p:extLst>
      <p:ext uri="{BB962C8B-B14F-4D97-AF65-F5344CB8AC3E}">
        <p14:creationId xmlns:p14="http://schemas.microsoft.com/office/powerpoint/2010/main" val="9112634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smtClean="0"/>
              <a:t>Presentatie</a:t>
            </a:r>
            <a:r>
              <a:rPr lang="nl-NL" baseline="0" dirty="0" smtClean="0"/>
              <a:t> Miriam Velter</a:t>
            </a:r>
          </a:p>
          <a:p>
            <a:endParaRPr lang="nl-NL" baseline="0" dirty="0" smtClean="0"/>
          </a:p>
          <a:p>
            <a:r>
              <a:rPr lang="nl-NL" baseline="0" dirty="0" smtClean="0"/>
              <a:t>Gegevensinformatie: </a:t>
            </a:r>
          </a:p>
          <a:p>
            <a:r>
              <a:rPr lang="nl-NL" dirty="0" smtClean="0"/>
              <a:t>http://voetafdruknederland.nl/over-de-voetafdruk/</a:t>
            </a:r>
          </a:p>
          <a:p>
            <a:endParaRPr lang="nl-NL" dirty="0" smtClean="0"/>
          </a:p>
          <a:p>
            <a:r>
              <a:rPr lang="nl-NL" dirty="0" smtClean="0"/>
              <a:t>Al die keuzes,</a:t>
            </a:r>
            <a:r>
              <a:rPr lang="nl-NL" baseline="0" dirty="0" smtClean="0"/>
              <a:t> waar we het net over gehad hebben, hebben invloed op onze aarde. Je laat dus eigenlijk een soort voetafdruk achter. Een gemiddelde Nederlander heeft een voetafdruk van 6,34 hectare, dat is ongeveer hetzelfde als 10,5 voetbalvelden!</a:t>
            </a:r>
          </a:p>
          <a:p>
            <a:endParaRPr lang="nl-NL" baseline="0" dirty="0" smtClean="0"/>
          </a:p>
          <a:p>
            <a:r>
              <a:rPr lang="nl-NL" baseline="0" dirty="0" smtClean="0"/>
              <a:t>Denk bijvoorbeeld aan het landschap wat nodig is om voedsel zoals maïs en granen te verbouwen. Niet alleen voor ons, maar ook voor de dieren, zodat wij een stukje vlees kunnen eten. Als we veel vlees (dierlijk) eten, hebben we meer landschap nodig, want voor dieren zoals bijvoorbeeld koeien, is veel veevoer nodig. </a:t>
            </a:r>
            <a:endParaRPr lang="nl-NL" dirty="0"/>
          </a:p>
        </p:txBody>
      </p:sp>
      <p:sp>
        <p:nvSpPr>
          <p:cNvPr id="4" name="Tijdelijke aanduiding voor dianummer 3"/>
          <p:cNvSpPr>
            <a:spLocks noGrp="1"/>
          </p:cNvSpPr>
          <p:nvPr>
            <p:ph type="sldNum" sz="quarter" idx="10"/>
          </p:nvPr>
        </p:nvSpPr>
        <p:spPr/>
        <p:txBody>
          <a:bodyPr/>
          <a:lstStyle/>
          <a:p>
            <a:fld id="{B1A96F0A-2DA0-486F-B790-E3ADCD75F328}" type="slidenum">
              <a:rPr lang="nl-NL" smtClean="0"/>
              <a:pPr/>
              <a:t>16</a:t>
            </a:fld>
            <a:endParaRPr lang="nl-NL"/>
          </a:p>
        </p:txBody>
      </p:sp>
    </p:spTree>
    <p:extLst>
      <p:ext uri="{BB962C8B-B14F-4D97-AF65-F5344CB8AC3E}">
        <p14:creationId xmlns:p14="http://schemas.microsoft.com/office/powerpoint/2010/main" val="200835080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smtClean="0"/>
              <a:t>Als we eerlijk</a:t>
            </a:r>
            <a:r>
              <a:rPr lang="nl-NL" baseline="0" dirty="0" smtClean="0"/>
              <a:t> delen met andere mensen op de wereld, is er voor iedereen 1,8 hectare ruimte op de aardbol. Maar in Nederland gebruiken wij per persoon al 6,34 hectare. Wat valt jullie op? </a:t>
            </a:r>
          </a:p>
          <a:p>
            <a:endParaRPr lang="nl-NL" baseline="0" dirty="0" smtClean="0"/>
          </a:p>
          <a:p>
            <a:r>
              <a:rPr lang="nl-NL" baseline="0" dirty="0" smtClean="0"/>
              <a:t>Als we dezelfde keuzes blijven maken, wordt onze aarde erg moe. Eigenlijk hebben we dan 3,5 aardbollen nodig! Maar die hebben we niet. We hebben er namelijk maar 1!</a:t>
            </a:r>
          </a:p>
          <a:p>
            <a:r>
              <a:rPr lang="nl-NL" baseline="0" dirty="0" smtClean="0"/>
              <a:t>En dit betekent.... Dat we hier met z’n allen zuinig op moeten zijn. Wat kunnen we hieraan doen? </a:t>
            </a:r>
          </a:p>
        </p:txBody>
      </p:sp>
      <p:sp>
        <p:nvSpPr>
          <p:cNvPr id="4" name="Tijdelijke aanduiding voor dianummer 3"/>
          <p:cNvSpPr>
            <a:spLocks noGrp="1"/>
          </p:cNvSpPr>
          <p:nvPr>
            <p:ph type="sldNum" sz="quarter" idx="10"/>
          </p:nvPr>
        </p:nvSpPr>
        <p:spPr/>
        <p:txBody>
          <a:bodyPr/>
          <a:lstStyle/>
          <a:p>
            <a:fld id="{B1A96F0A-2DA0-486F-B790-E3ADCD75F328}" type="slidenum">
              <a:rPr lang="nl-NL" smtClean="0"/>
              <a:pPr/>
              <a:t>17</a:t>
            </a:fld>
            <a:endParaRPr lang="nl-NL"/>
          </a:p>
        </p:txBody>
      </p:sp>
    </p:spTree>
    <p:extLst>
      <p:ext uri="{BB962C8B-B14F-4D97-AF65-F5344CB8AC3E}">
        <p14:creationId xmlns:p14="http://schemas.microsoft.com/office/powerpoint/2010/main" val="227723632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lnSpcReduction="10000"/>
          </a:bodyPr>
          <a:lstStyle/>
          <a:p>
            <a:r>
              <a:rPr lang="nl-NL" dirty="0" smtClean="0"/>
              <a:t>Wat valt jullie op aan dit</a:t>
            </a:r>
            <a:r>
              <a:rPr lang="nl-NL" baseline="0" dirty="0" smtClean="0"/>
              <a:t> plaatje?</a:t>
            </a:r>
          </a:p>
          <a:p>
            <a:r>
              <a:rPr lang="nl-NL" baseline="0" dirty="0" smtClean="0"/>
              <a:t>Op het plaatje aan de bovenkant is te zien, dat er veel plantaardig voedsel (veevoer) naar 1 koe gaat. Die koe moet groeien, zodat 1 persoon daarvan kan eten. Bijvoorbeeld een stukje vlees. </a:t>
            </a:r>
          </a:p>
          <a:p>
            <a:endParaRPr lang="nl-NL" dirty="0" smtClean="0"/>
          </a:p>
          <a:p>
            <a:r>
              <a:rPr lang="nl-NL" dirty="0" smtClean="0"/>
              <a:t>Op het onderste plaatje,</a:t>
            </a:r>
            <a:r>
              <a:rPr lang="nl-NL" baseline="0" dirty="0" smtClean="0"/>
              <a:t> kun je zien dat je van dezelfde hoeveelheid plantaardig voedsel, 3 personen kunnen eten, in plaats van 1 koe (en 1 persoon). </a:t>
            </a:r>
          </a:p>
          <a:p>
            <a:endParaRPr lang="nl-NL" baseline="0" dirty="0" smtClean="0"/>
          </a:p>
          <a:p>
            <a:pPr marL="171450" indent="-171450">
              <a:buFont typeface="Arial" charset="0"/>
              <a:buChar char="•"/>
            </a:pPr>
            <a:r>
              <a:rPr lang="nl-NL" baseline="0" dirty="0" smtClean="0"/>
              <a:t>We kunnen de aarde een beetje helpen, door af en toe te kiezen om geen vlees (of dierlijke producten) te eten. Zelfs 1 keer per week een dagje geen vlees / plantaardig kan onze aarde al helpen, en kan ervoor zorgen dat ons voedsel op de aarde beter verdeeld kan worden. Dit wordt ook wel een ‘</a:t>
            </a:r>
            <a:r>
              <a:rPr lang="nl-NL" baseline="0" dirty="0" err="1" smtClean="0"/>
              <a:t>plantaarDAG</a:t>
            </a:r>
            <a:r>
              <a:rPr lang="nl-NL" baseline="0" dirty="0" smtClean="0"/>
              <a:t>’ genoemd. </a:t>
            </a:r>
          </a:p>
          <a:p>
            <a:pPr marL="171450" indent="-171450">
              <a:buFont typeface="Arial" charset="0"/>
              <a:buChar char="•"/>
            </a:pPr>
            <a:r>
              <a:rPr lang="nl-NL" baseline="0" dirty="0" smtClean="0"/>
              <a:t>plantaardig eten maken, kost de aarde minder water, minder landschap en dus ook minder moeite. </a:t>
            </a:r>
          </a:p>
          <a:p>
            <a:pPr marL="171450" indent="-171450">
              <a:buFont typeface="Arial" charset="0"/>
              <a:buChar char="•"/>
            </a:pPr>
            <a:r>
              <a:rPr lang="nl-NL" baseline="0" dirty="0" smtClean="0"/>
              <a:t>Eten niet onnodig weggooien </a:t>
            </a:r>
          </a:p>
          <a:p>
            <a:pPr marL="171450" indent="-171450">
              <a:buFont typeface="Arial" charset="0"/>
              <a:buChar char="•"/>
            </a:pPr>
            <a:endParaRPr lang="nl-NL" baseline="0" dirty="0" smtClean="0"/>
          </a:p>
          <a:p>
            <a:pPr marL="171450" indent="-171450">
              <a:buFont typeface="Arial" charset="0"/>
              <a:buChar char="•"/>
            </a:pPr>
            <a:r>
              <a:rPr lang="nl-NL" baseline="0" dirty="0" smtClean="0"/>
              <a:t>Geen verwarming of lampen in huis aan laten staan (als we er niet zijn)</a:t>
            </a:r>
          </a:p>
          <a:p>
            <a:pPr marL="171450" indent="-171450">
              <a:buFont typeface="Arial" charset="0"/>
              <a:buChar char="•"/>
            </a:pPr>
            <a:r>
              <a:rPr lang="nl-NL" baseline="0" dirty="0" smtClean="0"/>
              <a:t>Lege verpakkingen in de prullenbak doen (en niet op straat laten slingeren)</a:t>
            </a:r>
          </a:p>
          <a:p>
            <a:pPr marL="171450" indent="-171450">
              <a:buFont typeface="Arial" charset="0"/>
              <a:buChar char="•"/>
            </a:pPr>
            <a:endParaRPr lang="nl-NL" baseline="0" dirty="0" smtClean="0"/>
          </a:p>
          <a:p>
            <a:pPr marL="171450" indent="-171450">
              <a:buFont typeface="Arial" charset="0"/>
              <a:buChar char="•"/>
            </a:pPr>
            <a:endParaRPr lang="nl-NL" baseline="0" dirty="0" smtClean="0"/>
          </a:p>
          <a:p>
            <a:endParaRPr lang="nl-NL" baseline="0" dirty="0" smtClean="0"/>
          </a:p>
          <a:p>
            <a:r>
              <a:rPr lang="nl-NL" baseline="0" dirty="0" smtClean="0"/>
              <a:t>Als we minder vlees (of andere dierlijke eiwitten) eten, moeten we er wel voor zorgen dat we eiwitten binnenkrijgen uit plantaardige producten. We kunnen bijvoorbeeld kiezen voor bonen, linzen, granen enzovoorts. Dit zorgt ervoor dat we ook nog eens meer groenten eten. Dit is dus ook nog eens heel erg gezond! Ook zitten er veel vezels in groenten (en peulvruchten). Wie weet waarvoor vezels goed zijn?</a:t>
            </a:r>
          </a:p>
          <a:p>
            <a:r>
              <a:rPr lang="nl-NL" baseline="0" dirty="0" smtClean="0"/>
              <a:t>Vezels zijn goed voor onze darmen. Ze zorgen ervoor dat je goed kunt poepen. </a:t>
            </a:r>
          </a:p>
          <a:p>
            <a:endParaRPr lang="nl-NL" baseline="0" dirty="0" smtClean="0"/>
          </a:p>
          <a:p>
            <a:endParaRPr lang="nl-NL" baseline="0" dirty="0" smtClean="0"/>
          </a:p>
          <a:p>
            <a:endParaRPr lang="nl-NL" baseline="0" dirty="0" smtClean="0"/>
          </a:p>
          <a:p>
            <a:endParaRPr lang="nl-NL" dirty="0"/>
          </a:p>
        </p:txBody>
      </p:sp>
      <p:sp>
        <p:nvSpPr>
          <p:cNvPr id="4" name="Tijdelijke aanduiding voor dianummer 3"/>
          <p:cNvSpPr>
            <a:spLocks noGrp="1"/>
          </p:cNvSpPr>
          <p:nvPr>
            <p:ph type="sldNum" sz="quarter" idx="10"/>
          </p:nvPr>
        </p:nvSpPr>
        <p:spPr/>
        <p:txBody>
          <a:bodyPr/>
          <a:lstStyle/>
          <a:p>
            <a:fld id="{B1A96F0A-2DA0-486F-B790-E3ADCD75F328}" type="slidenum">
              <a:rPr lang="nl-NL" smtClean="0"/>
              <a:pPr/>
              <a:t>18</a:t>
            </a:fld>
            <a:endParaRPr lang="nl-NL"/>
          </a:p>
        </p:txBody>
      </p:sp>
    </p:spTree>
    <p:extLst>
      <p:ext uri="{BB962C8B-B14F-4D97-AF65-F5344CB8AC3E}">
        <p14:creationId xmlns:p14="http://schemas.microsoft.com/office/powerpoint/2010/main" val="294351762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smtClean="0"/>
              <a:t>Omdat wij</a:t>
            </a:r>
            <a:r>
              <a:rPr lang="nl-NL" baseline="0" dirty="0" smtClean="0"/>
              <a:t> van Smaaklessen zijn gaan we natuurlijk ook iets proeven. En omdat we het vandaag hebben over hoe we de aarde een beetje kunnen helpen, door af en toe te kiezen voor voedsel wat de aarde minder moeite kost om te maken, gaan we vandaag iets proeven waar plantaardige eiwitten in zitten. </a:t>
            </a:r>
          </a:p>
          <a:p>
            <a:r>
              <a:rPr lang="nl-NL" baseline="0" dirty="0" smtClean="0"/>
              <a:t>Namelijk, </a:t>
            </a:r>
            <a:r>
              <a:rPr lang="nl-NL" baseline="0" dirty="0" err="1" smtClean="0"/>
              <a:t>hummus</a:t>
            </a:r>
            <a:r>
              <a:rPr lang="nl-NL" baseline="0" dirty="0" smtClean="0"/>
              <a:t> gemaakt met kikkererwten (op een toastje). </a:t>
            </a:r>
          </a:p>
          <a:p>
            <a:endParaRPr lang="nl-NL" baseline="0" dirty="0" smtClean="0"/>
          </a:p>
          <a:p>
            <a:r>
              <a:rPr lang="nl-NL" baseline="0" dirty="0" smtClean="0"/>
              <a:t>Vragen tijdens het proeven:</a:t>
            </a:r>
          </a:p>
          <a:p>
            <a:pPr marL="171450" indent="-171450">
              <a:buFont typeface="Arial" charset="0"/>
              <a:buChar char="•"/>
            </a:pPr>
            <a:r>
              <a:rPr lang="nl-NL" baseline="0" dirty="0" smtClean="0"/>
              <a:t>Wie heeft dit wel eens eerder gegeten? Wie proeft dit voor het eerst?</a:t>
            </a:r>
          </a:p>
          <a:p>
            <a:pPr marL="171450" indent="-171450">
              <a:buFont typeface="Arial" charset="0"/>
              <a:buChar char="•"/>
            </a:pPr>
            <a:r>
              <a:rPr lang="nl-NL" baseline="0" dirty="0" smtClean="0"/>
              <a:t>Hoe ziet het eruit?</a:t>
            </a:r>
          </a:p>
          <a:p>
            <a:pPr marL="171450" indent="-171450">
              <a:buFont typeface="Arial" charset="0"/>
              <a:buChar char="•"/>
            </a:pPr>
            <a:r>
              <a:rPr lang="nl-NL" baseline="0" dirty="0" smtClean="0"/>
              <a:t>Hoe ruikt het?</a:t>
            </a:r>
          </a:p>
          <a:p>
            <a:pPr marL="171450" indent="-171450">
              <a:buFont typeface="Arial" charset="0"/>
              <a:buChar char="•"/>
            </a:pPr>
            <a:r>
              <a:rPr lang="nl-NL" baseline="0" dirty="0" smtClean="0"/>
              <a:t>Hoe smaakt het? (bitter, zuur, zoet, zout, umami?) </a:t>
            </a:r>
          </a:p>
          <a:p>
            <a:pPr marL="171450" indent="-171450">
              <a:buFont typeface="Arial" charset="0"/>
              <a:buChar char="•"/>
            </a:pPr>
            <a:r>
              <a:rPr lang="nl-NL" baseline="0" dirty="0" smtClean="0"/>
              <a:t>Hoe voelt het in je mond?  Is het bijvoorbeeld zacht?</a:t>
            </a:r>
          </a:p>
          <a:p>
            <a:pPr marL="171450" indent="-171450">
              <a:buFont typeface="Arial" charset="0"/>
              <a:buChar char="•"/>
            </a:pPr>
            <a:r>
              <a:rPr lang="nl-NL" baseline="0" dirty="0" smtClean="0"/>
              <a:t>Vind je het lekker? Waarom wel / niet?</a:t>
            </a:r>
          </a:p>
          <a:p>
            <a:pPr marL="171450" indent="-171450">
              <a:buFont typeface="Arial" charset="0"/>
              <a:buChar char="•"/>
            </a:pPr>
            <a:endParaRPr lang="nl-NL" baseline="0" dirty="0" smtClean="0"/>
          </a:p>
          <a:p>
            <a:pPr marL="0" indent="0">
              <a:buFont typeface="Arial" charset="0"/>
              <a:buNone/>
            </a:pPr>
            <a:r>
              <a:rPr lang="nl-NL" baseline="0" dirty="0" smtClean="0"/>
              <a:t>Soms moet je wel 20 keer iets proeven, voordat je iets lekker vindt. Het kan dus best zijn dat je het nu niet zo lekker vindt, maar misschien na een paar keer proeven wel!</a:t>
            </a:r>
          </a:p>
          <a:p>
            <a:pPr marL="0" indent="0">
              <a:buFont typeface="Arial" charset="0"/>
              <a:buNone/>
            </a:pPr>
            <a:endParaRPr lang="nl-NL" baseline="0" dirty="0" smtClean="0"/>
          </a:p>
        </p:txBody>
      </p:sp>
      <p:sp>
        <p:nvSpPr>
          <p:cNvPr id="4" name="Tijdelijke aanduiding voor dianummer 3"/>
          <p:cNvSpPr>
            <a:spLocks noGrp="1"/>
          </p:cNvSpPr>
          <p:nvPr>
            <p:ph type="sldNum" sz="quarter" idx="10"/>
          </p:nvPr>
        </p:nvSpPr>
        <p:spPr/>
        <p:txBody>
          <a:bodyPr/>
          <a:lstStyle/>
          <a:p>
            <a:fld id="{B1A96F0A-2DA0-486F-B790-E3ADCD75F328}" type="slidenum">
              <a:rPr lang="nl-NL" smtClean="0"/>
              <a:pPr/>
              <a:t>19</a:t>
            </a:fld>
            <a:endParaRPr lang="nl-NL"/>
          </a:p>
        </p:txBody>
      </p:sp>
    </p:spTree>
    <p:extLst>
      <p:ext uri="{BB962C8B-B14F-4D97-AF65-F5344CB8AC3E}">
        <p14:creationId xmlns:p14="http://schemas.microsoft.com/office/powerpoint/2010/main" val="188452780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lnSpcReduction="10000"/>
          </a:bodyPr>
          <a:lstStyle/>
          <a:p>
            <a:pPr marL="0" indent="0">
              <a:buFont typeface="Arial" charset="0"/>
              <a:buNone/>
            </a:pPr>
            <a:r>
              <a:rPr lang="nl-NL" dirty="0" smtClean="0"/>
              <a:t>Wat</a:t>
            </a:r>
            <a:r>
              <a:rPr lang="nl-NL" baseline="0" dirty="0" smtClean="0"/>
              <a:t> zijn eiwitten?</a:t>
            </a:r>
            <a:endParaRPr lang="nl-NL" dirty="0" smtClean="0"/>
          </a:p>
          <a:p>
            <a:pPr marL="171450" indent="-171450">
              <a:buFont typeface="Arial" charset="0"/>
              <a:buChar char="•"/>
            </a:pPr>
            <a:r>
              <a:rPr lang="nl-NL" dirty="0" smtClean="0"/>
              <a:t>Eiwitten</a:t>
            </a:r>
            <a:r>
              <a:rPr lang="nl-NL" baseline="0" dirty="0" smtClean="0"/>
              <a:t> zijn belangrijke bouwstoffen / bouwstenen voor ons lichaam. Ze houden ons lichaam sterk en gezond. </a:t>
            </a:r>
          </a:p>
          <a:p>
            <a:pPr marL="171450" indent="-171450">
              <a:buFont typeface="Arial" charset="0"/>
              <a:buChar char="•"/>
            </a:pPr>
            <a:r>
              <a:rPr lang="nl-NL" baseline="0" dirty="0" smtClean="0"/>
              <a:t>Ons lichaam heeft eiwitten nodig om te kunnen groeien en om gezond en sterk te blijven. Jullie zijn nu nog in de groei. Het is dus belangrijk om genoeg eiwitten uit je eten en drinken te halen. </a:t>
            </a:r>
          </a:p>
          <a:p>
            <a:pPr marL="171450" indent="-171450">
              <a:buFont typeface="Arial" charset="0"/>
              <a:buChar char="•"/>
            </a:pPr>
            <a:endParaRPr lang="nl-NL" baseline="0" dirty="0" smtClean="0"/>
          </a:p>
          <a:p>
            <a:pPr marL="0" indent="0">
              <a:buFont typeface="Arial" charset="0"/>
              <a:buNone/>
            </a:pPr>
            <a:r>
              <a:rPr lang="nl-NL" baseline="0" dirty="0" smtClean="0"/>
              <a:t>Waar zitten eiwitten in? En welke soorten (bronnen) zijn er?</a:t>
            </a:r>
          </a:p>
          <a:p>
            <a:pPr marL="171450" indent="-171450">
              <a:buFont typeface="Arial" charset="0"/>
              <a:buChar char="•"/>
            </a:pPr>
            <a:r>
              <a:rPr lang="nl-NL" baseline="0" dirty="0" smtClean="0"/>
              <a:t>Veel voedingsmiddelen bevatten eiwitten. Eiwitten zitten bijvoorbeeld in zuivel(producten), vlees(waren), vis, ei en vleesvervangers. Eiwitten uit deze producten noem je dierlijke eiwitten, omdat ze afkomstig zijn van dieren. Hoe iemand van jullie een idee in welke (soort) producten nog meer eiwitten zitten? </a:t>
            </a:r>
          </a:p>
          <a:p>
            <a:pPr marL="171450" indent="-171450">
              <a:buFont typeface="Arial" charset="0"/>
              <a:buChar char="•"/>
            </a:pPr>
            <a:endParaRPr lang="nl-NL" baseline="0" dirty="0" smtClean="0"/>
          </a:p>
          <a:p>
            <a:pPr marL="171450" indent="-171450">
              <a:buFont typeface="Arial" charset="0"/>
              <a:buChar char="•"/>
            </a:pPr>
            <a:r>
              <a:rPr lang="nl-NL" baseline="0" dirty="0" smtClean="0"/>
              <a:t>Andere bronnen van eiwitten zijn bijvoorbeeld brood, granen, peulvruchten!, aardappelen en noten. Dit noem je plantaardige eiwitten. </a:t>
            </a:r>
          </a:p>
          <a:p>
            <a:pPr marL="171450" indent="-171450">
              <a:buFont typeface="Arial" charset="0"/>
              <a:buChar char="•"/>
            </a:pPr>
            <a:endParaRPr lang="nl-NL" baseline="0" dirty="0" smtClean="0"/>
          </a:p>
          <a:p>
            <a:pPr marL="0" indent="0">
              <a:buFont typeface="Arial" charset="0"/>
              <a:buNone/>
            </a:pPr>
            <a:r>
              <a:rPr lang="nl-NL" baseline="0" dirty="0" smtClean="0"/>
              <a:t>Kan ons lichaam zonder eiwitten?</a:t>
            </a:r>
          </a:p>
          <a:p>
            <a:pPr marL="0" indent="0">
              <a:buFont typeface="Arial" charset="0"/>
              <a:buNone/>
            </a:pPr>
            <a:r>
              <a:rPr lang="nl-NL" baseline="0" dirty="0" smtClean="0"/>
              <a:t>Nee, ons lichaam heeft eiwitten (uit voeding) nodig. Ze zorgen ervoor dat we gezond blijven, kunnen groeien en niet ziek worden. Je spieren zijn opgebouwd uit eiwitten. Als je lichaam geen eiwitten binnenkrijgt, raakt je lichaam na een lange tijd de eiwitten kwijt (je spieren worden dan kleiner), waardoor je weerstand slechter wordt en je makkelijker ziek wordt! Je voelt je dan minder sterk, een beetje slapjes. Ook helpen eiwitten bij het vervoeren van belangrijke stofjes in ons lichaam naar de juiste plek, bijvoorbeeld naar onze hersenen. Eiwitten zijn eigenlijk een soort regelaars in ons lichaam. </a:t>
            </a:r>
          </a:p>
          <a:p>
            <a:pPr marL="0" indent="0">
              <a:buFont typeface="Arial" charset="0"/>
              <a:buNone/>
            </a:pPr>
            <a:endParaRPr lang="nl-NL" baseline="0" dirty="0" smtClean="0"/>
          </a:p>
          <a:p>
            <a:pPr marL="171450" indent="-171450">
              <a:buFont typeface="Arial" charset="0"/>
              <a:buChar char="•"/>
            </a:pPr>
            <a:endParaRPr lang="nl-NL" baseline="0" dirty="0" smtClean="0"/>
          </a:p>
          <a:p>
            <a:pPr marL="171450" indent="-171450">
              <a:buFont typeface="Arial" charset="0"/>
              <a:buChar char="•"/>
            </a:pPr>
            <a:endParaRPr lang="nl-NL" baseline="0" dirty="0" smtClean="0"/>
          </a:p>
        </p:txBody>
      </p:sp>
      <p:sp>
        <p:nvSpPr>
          <p:cNvPr id="4" name="Tijdelijke aanduiding voor dianummer 3"/>
          <p:cNvSpPr>
            <a:spLocks noGrp="1"/>
          </p:cNvSpPr>
          <p:nvPr>
            <p:ph type="sldNum" sz="quarter" idx="10"/>
          </p:nvPr>
        </p:nvSpPr>
        <p:spPr/>
        <p:txBody>
          <a:bodyPr/>
          <a:lstStyle/>
          <a:p>
            <a:fld id="{B1A96F0A-2DA0-486F-B790-E3ADCD75F328}" type="slidenum">
              <a:rPr lang="nl-NL" smtClean="0"/>
              <a:pPr/>
              <a:t>6</a:t>
            </a:fld>
            <a:endParaRPr lang="nl-NL"/>
          </a:p>
        </p:txBody>
      </p:sp>
    </p:spTree>
    <p:extLst>
      <p:ext uri="{BB962C8B-B14F-4D97-AF65-F5344CB8AC3E}">
        <p14:creationId xmlns:p14="http://schemas.microsoft.com/office/powerpoint/2010/main" val="60387552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smtClean="0"/>
              <a:t>Vlees,</a:t>
            </a:r>
            <a:r>
              <a:rPr lang="nl-NL" baseline="0" dirty="0" smtClean="0"/>
              <a:t> kip, vis, yoghurt, melk, kaas, eieren, insecten (sprinkhanen). </a:t>
            </a:r>
          </a:p>
          <a:p>
            <a:endParaRPr lang="nl-NL" dirty="0"/>
          </a:p>
        </p:txBody>
      </p:sp>
      <p:sp>
        <p:nvSpPr>
          <p:cNvPr id="4" name="Tijdelijke aanduiding voor dianummer 3"/>
          <p:cNvSpPr>
            <a:spLocks noGrp="1"/>
          </p:cNvSpPr>
          <p:nvPr>
            <p:ph type="sldNum" sz="quarter" idx="10"/>
          </p:nvPr>
        </p:nvSpPr>
        <p:spPr/>
        <p:txBody>
          <a:bodyPr/>
          <a:lstStyle/>
          <a:p>
            <a:fld id="{B1A96F0A-2DA0-486F-B790-E3ADCD75F328}" type="slidenum">
              <a:rPr lang="nl-NL" smtClean="0"/>
              <a:pPr/>
              <a:t>7</a:t>
            </a:fld>
            <a:endParaRPr lang="nl-NL"/>
          </a:p>
        </p:txBody>
      </p:sp>
    </p:spTree>
    <p:extLst>
      <p:ext uri="{BB962C8B-B14F-4D97-AF65-F5344CB8AC3E}">
        <p14:creationId xmlns:p14="http://schemas.microsoft.com/office/powerpoint/2010/main" val="309325695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smtClean="0"/>
              <a:t>Brood,</a:t>
            </a:r>
            <a:r>
              <a:rPr lang="nl-NL" baseline="0" dirty="0" smtClean="0"/>
              <a:t> noten, tofu, graan, rijst, taugé, maïs, groene linzen, bonen, zeewier, kikkererwten, champignons. </a:t>
            </a:r>
            <a:endParaRPr lang="nl-NL" dirty="0"/>
          </a:p>
        </p:txBody>
      </p:sp>
      <p:sp>
        <p:nvSpPr>
          <p:cNvPr id="4" name="Tijdelijke aanduiding voor dianummer 3"/>
          <p:cNvSpPr>
            <a:spLocks noGrp="1"/>
          </p:cNvSpPr>
          <p:nvPr>
            <p:ph type="sldNum" sz="quarter" idx="10"/>
          </p:nvPr>
        </p:nvSpPr>
        <p:spPr/>
        <p:txBody>
          <a:bodyPr/>
          <a:lstStyle/>
          <a:p>
            <a:fld id="{B1A96F0A-2DA0-486F-B790-E3ADCD75F328}" type="slidenum">
              <a:rPr lang="nl-NL" smtClean="0"/>
              <a:pPr/>
              <a:t>8</a:t>
            </a:fld>
            <a:endParaRPr lang="nl-NL"/>
          </a:p>
        </p:txBody>
      </p:sp>
    </p:spTree>
    <p:extLst>
      <p:ext uri="{BB962C8B-B14F-4D97-AF65-F5344CB8AC3E}">
        <p14:creationId xmlns:p14="http://schemas.microsoft.com/office/powerpoint/2010/main" val="187556005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smtClean="0"/>
              <a:t>Op</a:t>
            </a:r>
            <a:r>
              <a:rPr lang="nl-NL" baseline="0" dirty="0" smtClean="0"/>
              <a:t> dit moment wonen er ongeveer 7,4 miljard mensen op de aarde, waarvan een groot deel op dit moment honger heeft. In 2050 wordt de wereldbevolking op 9 miljard mensen geschat. Dat betekent dat er nóg meer eten nodig is voor iedereen. En als we dat niet eerlijk verdelen, hebben dus ook nóg meer mensen op de wereld honger. </a:t>
            </a:r>
          </a:p>
          <a:p>
            <a:r>
              <a:rPr lang="nl-NL" baseline="0" dirty="0" smtClean="0"/>
              <a:t>Afbeeldingen: google &amp; presentatie </a:t>
            </a:r>
            <a:r>
              <a:rPr lang="nl-NL" baseline="0" dirty="0" err="1" smtClean="0"/>
              <a:t>Smaakles</a:t>
            </a:r>
            <a:r>
              <a:rPr lang="nl-NL" baseline="0" dirty="0" smtClean="0"/>
              <a:t> Voedselverspilling</a:t>
            </a:r>
            <a:endParaRPr lang="nl-NL" dirty="0"/>
          </a:p>
        </p:txBody>
      </p:sp>
      <p:sp>
        <p:nvSpPr>
          <p:cNvPr id="4" name="Tijdelijke aanduiding voor dianummer 3"/>
          <p:cNvSpPr>
            <a:spLocks noGrp="1"/>
          </p:cNvSpPr>
          <p:nvPr>
            <p:ph type="sldNum" sz="quarter" idx="10"/>
          </p:nvPr>
        </p:nvSpPr>
        <p:spPr/>
        <p:txBody>
          <a:bodyPr/>
          <a:lstStyle/>
          <a:p>
            <a:fld id="{B1A96F0A-2DA0-486F-B790-E3ADCD75F328}" type="slidenum">
              <a:rPr lang="nl-NL" smtClean="0"/>
              <a:pPr/>
              <a:t>9</a:t>
            </a:fld>
            <a:endParaRPr lang="nl-NL"/>
          </a:p>
        </p:txBody>
      </p:sp>
    </p:spTree>
    <p:extLst>
      <p:ext uri="{BB962C8B-B14F-4D97-AF65-F5344CB8AC3E}">
        <p14:creationId xmlns:p14="http://schemas.microsoft.com/office/powerpoint/2010/main" val="192197347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smtClean="0"/>
              <a:t>Afbeelding:</a:t>
            </a:r>
            <a:r>
              <a:rPr lang="nl-NL" baseline="0" dirty="0" smtClean="0"/>
              <a:t> Voedingscentrum</a:t>
            </a:r>
          </a:p>
          <a:p>
            <a:endParaRPr lang="nl-NL" baseline="0" dirty="0" smtClean="0"/>
          </a:p>
          <a:p>
            <a:r>
              <a:rPr lang="nl-NL" baseline="0" dirty="0" smtClean="0"/>
              <a:t>Wat zien jullie op dit plaatje?</a:t>
            </a:r>
          </a:p>
          <a:p>
            <a:r>
              <a:rPr lang="nl-NL" baseline="0" dirty="0" smtClean="0"/>
              <a:t>Op deze afbeelding is te zien wat we als gezin in Nederland ongeveer per week eten. </a:t>
            </a:r>
          </a:p>
          <a:p>
            <a:endParaRPr lang="nl-NL" baseline="0" dirty="0" smtClean="0"/>
          </a:p>
          <a:p>
            <a:r>
              <a:rPr lang="nl-NL" baseline="0" dirty="0" smtClean="0"/>
              <a:t>Is / vinden jullie dit veel? Zo ja, waarom wel/niet?</a:t>
            </a:r>
          </a:p>
          <a:p>
            <a:pPr marL="0" marR="0" indent="0" algn="l" defTabSz="914400" rtl="0" eaLnBrk="1" fontAlgn="auto" latinLnBrk="0" hangingPunct="1">
              <a:lnSpc>
                <a:spcPct val="100000"/>
              </a:lnSpc>
              <a:spcBef>
                <a:spcPts val="0"/>
              </a:spcBef>
              <a:spcAft>
                <a:spcPts val="0"/>
              </a:spcAft>
              <a:buClrTx/>
              <a:buSzTx/>
              <a:buFontTx/>
              <a:buNone/>
              <a:tabLst/>
              <a:defRPr/>
            </a:pPr>
            <a:r>
              <a:rPr lang="nl-NL" baseline="0" dirty="0" smtClean="0"/>
              <a:t>Wat denken jullie, is dit gezin er zeker van dat ze iedere dag kunnen eten? </a:t>
            </a:r>
          </a:p>
          <a:p>
            <a:pPr marL="0" marR="0" indent="0" algn="l" defTabSz="914400" rtl="0" eaLnBrk="1" fontAlgn="auto" latinLnBrk="0" hangingPunct="1">
              <a:lnSpc>
                <a:spcPct val="100000"/>
              </a:lnSpc>
              <a:spcBef>
                <a:spcPts val="0"/>
              </a:spcBef>
              <a:spcAft>
                <a:spcPts val="0"/>
              </a:spcAft>
              <a:buClrTx/>
              <a:buSzTx/>
              <a:buFontTx/>
              <a:buNone/>
              <a:tabLst/>
              <a:defRPr/>
            </a:pPr>
            <a:endParaRPr lang="nl-NL" dirty="0" smtClean="0"/>
          </a:p>
          <a:p>
            <a:r>
              <a:rPr lang="nl-NL" dirty="0" smtClean="0"/>
              <a:t>Verschil met Tsjaad (Afrika) of andere werelddelen waar minder te eten is:</a:t>
            </a:r>
          </a:p>
          <a:p>
            <a:pPr marL="171450" indent="-171450">
              <a:buFontTx/>
              <a:buChar char="-"/>
            </a:pPr>
            <a:r>
              <a:rPr lang="nl-NL" dirty="0" smtClean="0"/>
              <a:t>Meer eten (maar ook meer</a:t>
            </a:r>
            <a:r>
              <a:rPr lang="nl-NL" baseline="0" dirty="0" smtClean="0"/>
              <a:t> snoep en eten uit kant- en klare verpakkingen)</a:t>
            </a:r>
          </a:p>
          <a:p>
            <a:pPr marL="171450" indent="-171450">
              <a:buFontTx/>
              <a:buChar char="-"/>
            </a:pPr>
            <a:r>
              <a:rPr lang="nl-NL" baseline="0" dirty="0" smtClean="0"/>
              <a:t>Kleiner gezin</a:t>
            </a:r>
          </a:p>
          <a:p>
            <a:pPr marL="0" indent="0">
              <a:buFontTx/>
              <a:buNone/>
            </a:pPr>
            <a:endParaRPr lang="nl-NL" baseline="0" dirty="0" smtClean="0"/>
          </a:p>
        </p:txBody>
      </p:sp>
      <p:sp>
        <p:nvSpPr>
          <p:cNvPr id="4" name="Tijdelijke aanduiding voor dianummer 3"/>
          <p:cNvSpPr>
            <a:spLocks noGrp="1"/>
          </p:cNvSpPr>
          <p:nvPr>
            <p:ph type="sldNum" sz="quarter" idx="10"/>
          </p:nvPr>
        </p:nvSpPr>
        <p:spPr/>
        <p:txBody>
          <a:bodyPr/>
          <a:lstStyle/>
          <a:p>
            <a:fld id="{B1A96F0A-2DA0-486F-B790-E3ADCD75F328}" type="slidenum">
              <a:rPr lang="nl-NL" smtClean="0"/>
              <a:pPr/>
              <a:t>10</a:t>
            </a:fld>
            <a:endParaRPr lang="nl-NL"/>
          </a:p>
        </p:txBody>
      </p:sp>
    </p:spTree>
    <p:extLst>
      <p:ext uri="{BB962C8B-B14F-4D97-AF65-F5344CB8AC3E}">
        <p14:creationId xmlns:p14="http://schemas.microsoft.com/office/powerpoint/2010/main" val="315893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smtClean="0"/>
              <a:t>Afbeelding: http://time.com/8515/what-the-world-eats-hungry-planet/</a:t>
            </a:r>
          </a:p>
          <a:p>
            <a:endParaRPr lang="nl-NL" dirty="0" smtClean="0"/>
          </a:p>
          <a:p>
            <a:r>
              <a:rPr lang="nl-NL" dirty="0" smtClean="0"/>
              <a:t>Wat zien jullie op dit plaatje?</a:t>
            </a:r>
          </a:p>
          <a:p>
            <a:r>
              <a:rPr lang="nl-NL" dirty="0" smtClean="0"/>
              <a:t>Op deze</a:t>
            </a:r>
            <a:r>
              <a:rPr lang="nl-NL" baseline="0" dirty="0" smtClean="0"/>
              <a:t> afbeelding is te zien wat een gezin in Tsjaad (Afrika) ongeveer per week eet.</a:t>
            </a:r>
          </a:p>
          <a:p>
            <a:endParaRPr lang="nl-NL" baseline="0" dirty="0" smtClean="0"/>
          </a:p>
          <a:p>
            <a:r>
              <a:rPr lang="nl-NL" baseline="0" dirty="0" smtClean="0"/>
              <a:t>Is / vinden jullie dit veel? Zo ja, waarom wel/niet?</a:t>
            </a:r>
          </a:p>
          <a:p>
            <a:pPr marL="0" indent="0">
              <a:buFontTx/>
              <a:buNone/>
            </a:pPr>
            <a:r>
              <a:rPr lang="nl-NL" baseline="0" dirty="0" smtClean="0"/>
              <a:t>Wat denken jullie, is dit gezin er zeker van dat ze iedere (voldoende) dag te eten hebben?</a:t>
            </a:r>
          </a:p>
          <a:p>
            <a:endParaRPr lang="nl-NL" baseline="0" dirty="0" smtClean="0"/>
          </a:p>
          <a:p>
            <a:r>
              <a:rPr lang="nl-NL" baseline="0" dirty="0" smtClean="0"/>
              <a:t>Verschil met Nederland (en andere westerse gezinnen):</a:t>
            </a:r>
          </a:p>
          <a:p>
            <a:pPr marL="171450" indent="-171450">
              <a:buFontTx/>
              <a:buChar char="-"/>
            </a:pPr>
            <a:r>
              <a:rPr lang="nl-NL" baseline="0" dirty="0" smtClean="0"/>
              <a:t>Minder eten (en ook: minder voorverpakt eten)</a:t>
            </a:r>
          </a:p>
          <a:p>
            <a:pPr marL="171450" indent="-171450">
              <a:buFontTx/>
              <a:buChar char="-"/>
            </a:pPr>
            <a:r>
              <a:rPr lang="nl-NL" baseline="0" dirty="0" smtClean="0"/>
              <a:t>Groter gezin</a:t>
            </a:r>
          </a:p>
          <a:p>
            <a:pPr marL="171450" indent="-171450">
              <a:buFontTx/>
              <a:buChar char="-"/>
            </a:pPr>
            <a:endParaRPr lang="nl-NL" baseline="0" dirty="0" smtClean="0"/>
          </a:p>
        </p:txBody>
      </p:sp>
      <p:sp>
        <p:nvSpPr>
          <p:cNvPr id="4" name="Tijdelijke aanduiding voor dianummer 3"/>
          <p:cNvSpPr>
            <a:spLocks noGrp="1"/>
          </p:cNvSpPr>
          <p:nvPr>
            <p:ph type="sldNum" sz="quarter" idx="10"/>
          </p:nvPr>
        </p:nvSpPr>
        <p:spPr/>
        <p:txBody>
          <a:bodyPr/>
          <a:lstStyle/>
          <a:p>
            <a:fld id="{B1A96F0A-2DA0-486F-B790-E3ADCD75F328}" type="slidenum">
              <a:rPr lang="nl-NL" smtClean="0"/>
              <a:pPr/>
              <a:t>11</a:t>
            </a:fld>
            <a:endParaRPr lang="nl-NL"/>
          </a:p>
        </p:txBody>
      </p:sp>
    </p:spTree>
    <p:extLst>
      <p:ext uri="{BB962C8B-B14F-4D97-AF65-F5344CB8AC3E}">
        <p14:creationId xmlns:p14="http://schemas.microsoft.com/office/powerpoint/2010/main" val="201493630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smtClean="0"/>
              <a:t>Jullie hebben net</a:t>
            </a:r>
            <a:r>
              <a:rPr lang="nl-NL" baseline="0" dirty="0" smtClean="0"/>
              <a:t> twee verschillende plaatjes gezien. Wat vinden jullie, is ons eten en drinken eerlijk verdeeld? Waarom wel/niet?</a:t>
            </a:r>
          </a:p>
          <a:p>
            <a:endParaRPr lang="nl-NL" baseline="0" dirty="0" smtClean="0"/>
          </a:p>
          <a:p>
            <a:r>
              <a:rPr lang="nl-NL" baseline="0" dirty="0" smtClean="0"/>
              <a:t>Heeft iedereen elke dag te eten? Waarom wel / niet? </a:t>
            </a:r>
          </a:p>
          <a:p>
            <a:r>
              <a:rPr lang="nl-NL" baseline="0" dirty="0" smtClean="0"/>
              <a:t>In andere gebieden op de wereld, komt het regelmatig voor dat de oogst van voedsel is mislukt. Bijvoorbeeld omdat de bodem niet sterk genoeg is, of omdat er weinig regen (water) is geweest (droogte). Daarom kan het zijn dat de mensen daar niet zo veel te eten hebben. Maar, soms worden ook grote stukken landschap gebruikt om veevoer te verbouwen, om dieren in andere werelddelen te kunnen voeren (zoals bijvoorbeeld hier in Nederland). Dit betekent dat de mensen die daar wonen dat landschap niet kunnen gebruiken om hun eigen eten te verbouwen, waardoor zij soms niet elke dag kunnen eten. </a:t>
            </a:r>
          </a:p>
          <a:p>
            <a:endParaRPr lang="nl-NL" baseline="0" dirty="0" smtClean="0"/>
          </a:p>
          <a:p>
            <a:r>
              <a:rPr lang="nl-NL" baseline="0" dirty="0" smtClean="0"/>
              <a:t>Ons eten, en het maken van ons eten, is over de hele wereld dus niet helemaal eerlijk verdeeld. Als we over 35 jaar met nóg meer mensen op aarde zijn, kan het dus zijn dat nog meer mensen niet iedere dag kunnen eten. </a:t>
            </a:r>
          </a:p>
        </p:txBody>
      </p:sp>
      <p:sp>
        <p:nvSpPr>
          <p:cNvPr id="4" name="Tijdelijke aanduiding voor dianummer 3"/>
          <p:cNvSpPr>
            <a:spLocks noGrp="1"/>
          </p:cNvSpPr>
          <p:nvPr>
            <p:ph type="sldNum" sz="quarter" idx="10"/>
          </p:nvPr>
        </p:nvSpPr>
        <p:spPr/>
        <p:txBody>
          <a:bodyPr/>
          <a:lstStyle/>
          <a:p>
            <a:fld id="{B1A96F0A-2DA0-486F-B790-E3ADCD75F328}" type="slidenum">
              <a:rPr lang="nl-NL" smtClean="0"/>
              <a:pPr/>
              <a:t>12</a:t>
            </a:fld>
            <a:endParaRPr lang="nl-NL"/>
          </a:p>
        </p:txBody>
      </p:sp>
    </p:spTree>
    <p:extLst>
      <p:ext uri="{BB962C8B-B14F-4D97-AF65-F5344CB8AC3E}">
        <p14:creationId xmlns:p14="http://schemas.microsoft.com/office/powerpoint/2010/main" val="415556712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marL="0" indent="0">
              <a:buFont typeface="Arial" charset="0"/>
              <a:buNone/>
            </a:pPr>
            <a:r>
              <a:rPr lang="nl-NL" sz="1200" b="0" i="0" kern="1200" dirty="0" smtClean="0">
                <a:solidFill>
                  <a:schemeClr val="tx1"/>
                </a:solidFill>
                <a:effectLst/>
                <a:latin typeface="+mn-lt"/>
                <a:ea typeface="+mn-ea"/>
                <a:cs typeface="+mn-cs"/>
              </a:rPr>
              <a:t>Een voetafdruk kunnen</a:t>
            </a:r>
            <a:r>
              <a:rPr lang="nl-NL" sz="1200" b="0" i="0" kern="1200" baseline="0" dirty="0" smtClean="0">
                <a:solidFill>
                  <a:schemeClr val="tx1"/>
                </a:solidFill>
                <a:effectLst/>
                <a:latin typeface="+mn-lt"/>
                <a:ea typeface="+mn-ea"/>
                <a:cs typeface="+mn-cs"/>
              </a:rPr>
              <a:t> we aangeven met een getal. </a:t>
            </a:r>
          </a:p>
          <a:p>
            <a:pPr marL="0" indent="0">
              <a:buFont typeface="Arial" charset="0"/>
              <a:buNone/>
            </a:pPr>
            <a:endParaRPr lang="nl-NL" sz="1200" b="0" i="0" kern="1200" baseline="0" dirty="0" smtClean="0">
              <a:solidFill>
                <a:schemeClr val="tx1"/>
              </a:solidFill>
              <a:effectLst/>
              <a:latin typeface="+mn-lt"/>
              <a:ea typeface="+mn-ea"/>
              <a:cs typeface="+mn-cs"/>
            </a:endParaRPr>
          </a:p>
          <a:p>
            <a:pPr marL="0" indent="0">
              <a:buFont typeface="Arial" charset="0"/>
              <a:buNone/>
            </a:pPr>
            <a:r>
              <a:rPr lang="nl-NL" sz="1200" b="0" i="0" kern="1200" dirty="0" smtClean="0">
                <a:solidFill>
                  <a:schemeClr val="tx1"/>
                </a:solidFill>
                <a:effectLst/>
                <a:latin typeface="+mn-lt"/>
                <a:ea typeface="+mn-ea"/>
                <a:cs typeface="+mn-cs"/>
              </a:rPr>
              <a:t>Dit getal geeft aan welk stukje van de aardbol jij in beslag neemt. De voetafdruk is over de hele wereld de afgelopen jaren sterk gestegen. Als we zo doorgaan zijn er meer aardbollen nodig,</a:t>
            </a:r>
            <a:r>
              <a:rPr lang="nl-NL" sz="1200" b="0" i="0" kern="1200" baseline="0" dirty="0" smtClean="0">
                <a:solidFill>
                  <a:schemeClr val="tx1"/>
                </a:solidFill>
                <a:effectLst/>
                <a:latin typeface="+mn-lt"/>
                <a:ea typeface="+mn-ea"/>
                <a:cs typeface="+mn-cs"/>
              </a:rPr>
              <a:t> maar we hebben er maar 1! Dit betekent dat we zuinig moeten zijn op de aardbol. </a:t>
            </a:r>
          </a:p>
          <a:p>
            <a:pPr marL="0" indent="0">
              <a:buFont typeface="Arial" charset="0"/>
              <a:buNone/>
            </a:pPr>
            <a:endParaRPr lang="nl-NL" sz="1200" b="0" i="0" kern="1200" baseline="0" dirty="0" smtClean="0">
              <a:solidFill>
                <a:schemeClr val="tx1"/>
              </a:solidFill>
              <a:effectLst/>
              <a:latin typeface="+mn-lt"/>
              <a:ea typeface="+mn-ea"/>
              <a:cs typeface="+mn-cs"/>
            </a:endParaRPr>
          </a:p>
          <a:p>
            <a:pPr marL="0" indent="0">
              <a:buFont typeface="Arial" charset="0"/>
              <a:buNone/>
            </a:pPr>
            <a:r>
              <a:rPr lang="nl-NL" sz="1200" b="0" i="0" kern="1200" baseline="0" dirty="0" smtClean="0">
                <a:solidFill>
                  <a:schemeClr val="tx1"/>
                </a:solidFill>
                <a:effectLst/>
                <a:latin typeface="+mn-lt"/>
                <a:ea typeface="+mn-ea"/>
                <a:cs typeface="+mn-cs"/>
              </a:rPr>
              <a:t>Welke keuzes hebben hier invloed op? Hoe kunnen we de aarde een handje helpen?</a:t>
            </a:r>
            <a:endParaRPr lang="nl-NL" dirty="0"/>
          </a:p>
        </p:txBody>
      </p:sp>
      <p:sp>
        <p:nvSpPr>
          <p:cNvPr id="4" name="Tijdelijke aanduiding voor dianummer 3"/>
          <p:cNvSpPr>
            <a:spLocks noGrp="1"/>
          </p:cNvSpPr>
          <p:nvPr>
            <p:ph type="sldNum" sz="quarter" idx="10"/>
          </p:nvPr>
        </p:nvSpPr>
        <p:spPr/>
        <p:txBody>
          <a:bodyPr/>
          <a:lstStyle/>
          <a:p>
            <a:fld id="{B1A96F0A-2DA0-486F-B790-E3ADCD75F328}" type="slidenum">
              <a:rPr lang="nl-NL" smtClean="0"/>
              <a:pPr/>
              <a:t>13</a:t>
            </a:fld>
            <a:endParaRPr lang="nl-NL"/>
          </a:p>
        </p:txBody>
      </p:sp>
    </p:spTree>
    <p:extLst>
      <p:ext uri="{BB962C8B-B14F-4D97-AF65-F5344CB8AC3E}">
        <p14:creationId xmlns:p14="http://schemas.microsoft.com/office/powerpoint/2010/main" val="213918316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nl-NL"/>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nl-NL"/>
          </a:p>
        </p:txBody>
      </p:sp>
      <p:sp>
        <p:nvSpPr>
          <p:cNvPr id="4" name="Date Placeholder 3"/>
          <p:cNvSpPr>
            <a:spLocks noGrp="1"/>
          </p:cNvSpPr>
          <p:nvPr>
            <p:ph type="dt" sz="half" idx="10"/>
          </p:nvPr>
        </p:nvSpPr>
        <p:spPr/>
        <p:txBody>
          <a:bodyPr/>
          <a:lstStyle/>
          <a:p>
            <a:fld id="{2FF87C10-9F16-48FF-B10D-027E398250E9}" type="datetimeFigureOut">
              <a:rPr lang="nl-NL" smtClean="0"/>
              <a:pPr/>
              <a:t>12-1-2017</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6ACA8621-813B-44D2-B4F7-A353B43C057B}" type="slidenum">
              <a:rPr lang="nl-NL" smtClean="0"/>
              <a:pPr/>
              <a:t>‹nr.›</a:t>
            </a:fld>
            <a:endParaRPr lang="nl-NL"/>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nl-NL"/>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nl-NL"/>
          </a:p>
        </p:txBody>
      </p:sp>
      <p:sp>
        <p:nvSpPr>
          <p:cNvPr id="4" name="Date Placeholder 3"/>
          <p:cNvSpPr>
            <a:spLocks noGrp="1"/>
          </p:cNvSpPr>
          <p:nvPr>
            <p:ph type="dt" sz="half" idx="10"/>
          </p:nvPr>
        </p:nvSpPr>
        <p:spPr/>
        <p:txBody>
          <a:bodyPr/>
          <a:lstStyle/>
          <a:p>
            <a:fld id="{2FF87C10-9F16-48FF-B10D-027E398250E9}" type="datetimeFigureOut">
              <a:rPr lang="nl-NL" smtClean="0"/>
              <a:pPr/>
              <a:t>12-1-2017</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6ACA8621-813B-44D2-B4F7-A353B43C057B}" type="slidenum">
              <a:rPr lang="nl-NL" smtClean="0"/>
              <a:pPr/>
              <a:t>‹nr.›</a:t>
            </a:fld>
            <a:endParaRPr lang="nl-NL"/>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nl-NL"/>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nl-NL"/>
          </a:p>
        </p:txBody>
      </p:sp>
      <p:sp>
        <p:nvSpPr>
          <p:cNvPr id="4" name="Date Placeholder 3"/>
          <p:cNvSpPr>
            <a:spLocks noGrp="1"/>
          </p:cNvSpPr>
          <p:nvPr>
            <p:ph type="dt" sz="half" idx="10"/>
          </p:nvPr>
        </p:nvSpPr>
        <p:spPr/>
        <p:txBody>
          <a:bodyPr/>
          <a:lstStyle/>
          <a:p>
            <a:fld id="{2FF87C10-9F16-48FF-B10D-027E398250E9}" type="datetimeFigureOut">
              <a:rPr lang="nl-NL" smtClean="0"/>
              <a:pPr/>
              <a:t>12-1-2017</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6ACA8621-813B-44D2-B4F7-A353B43C057B}" type="slidenum">
              <a:rPr lang="nl-NL" smtClean="0"/>
              <a:pPr/>
              <a:t>‹nr.›</a:t>
            </a:fld>
            <a:endParaRPr lang="nl-NL"/>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nl-NL"/>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nl-NL"/>
          </a:p>
        </p:txBody>
      </p:sp>
      <p:sp>
        <p:nvSpPr>
          <p:cNvPr id="4" name="Date Placeholder 3"/>
          <p:cNvSpPr>
            <a:spLocks noGrp="1"/>
          </p:cNvSpPr>
          <p:nvPr>
            <p:ph type="dt" sz="half" idx="10"/>
          </p:nvPr>
        </p:nvSpPr>
        <p:spPr/>
        <p:txBody>
          <a:bodyPr/>
          <a:lstStyle/>
          <a:p>
            <a:fld id="{2FF87C10-9F16-48FF-B10D-027E398250E9}" type="datetimeFigureOut">
              <a:rPr lang="nl-NL" smtClean="0"/>
              <a:pPr/>
              <a:t>12-1-2017</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6ACA8621-813B-44D2-B4F7-A353B43C057B}" type="slidenum">
              <a:rPr lang="nl-NL" smtClean="0"/>
              <a:pPr/>
              <a:t>‹nr.›</a:t>
            </a:fld>
            <a:endParaRPr lang="nl-NL"/>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nl-NL"/>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FF87C10-9F16-48FF-B10D-027E398250E9}" type="datetimeFigureOut">
              <a:rPr lang="nl-NL" smtClean="0"/>
              <a:pPr/>
              <a:t>12-1-2017</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6ACA8621-813B-44D2-B4F7-A353B43C057B}" type="slidenum">
              <a:rPr lang="nl-NL" smtClean="0"/>
              <a:pPr/>
              <a:t>‹nr.›</a:t>
            </a:fld>
            <a:endParaRPr lang="nl-NL"/>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nl-NL"/>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nl-NL"/>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nl-NL"/>
          </a:p>
        </p:txBody>
      </p:sp>
      <p:sp>
        <p:nvSpPr>
          <p:cNvPr id="5" name="Date Placeholder 4"/>
          <p:cNvSpPr>
            <a:spLocks noGrp="1"/>
          </p:cNvSpPr>
          <p:nvPr>
            <p:ph type="dt" sz="half" idx="10"/>
          </p:nvPr>
        </p:nvSpPr>
        <p:spPr/>
        <p:txBody>
          <a:bodyPr/>
          <a:lstStyle/>
          <a:p>
            <a:fld id="{2FF87C10-9F16-48FF-B10D-027E398250E9}" type="datetimeFigureOut">
              <a:rPr lang="nl-NL" smtClean="0"/>
              <a:pPr/>
              <a:t>12-1-2017</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6ACA8621-813B-44D2-B4F7-A353B43C057B}" type="slidenum">
              <a:rPr lang="nl-NL" smtClean="0"/>
              <a:pPr/>
              <a:t>‹nr.›</a:t>
            </a:fld>
            <a:endParaRPr lang="nl-NL"/>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nl-NL"/>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nl-NL"/>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nl-NL"/>
          </a:p>
        </p:txBody>
      </p:sp>
      <p:sp>
        <p:nvSpPr>
          <p:cNvPr id="7" name="Date Placeholder 6"/>
          <p:cNvSpPr>
            <a:spLocks noGrp="1"/>
          </p:cNvSpPr>
          <p:nvPr>
            <p:ph type="dt" sz="half" idx="10"/>
          </p:nvPr>
        </p:nvSpPr>
        <p:spPr/>
        <p:txBody>
          <a:bodyPr/>
          <a:lstStyle/>
          <a:p>
            <a:fld id="{2FF87C10-9F16-48FF-B10D-027E398250E9}" type="datetimeFigureOut">
              <a:rPr lang="nl-NL" smtClean="0"/>
              <a:pPr/>
              <a:t>12-1-2017</a:t>
            </a:fld>
            <a:endParaRPr lang="nl-NL"/>
          </a:p>
        </p:txBody>
      </p:sp>
      <p:sp>
        <p:nvSpPr>
          <p:cNvPr id="8" name="Footer Placeholder 7"/>
          <p:cNvSpPr>
            <a:spLocks noGrp="1"/>
          </p:cNvSpPr>
          <p:nvPr>
            <p:ph type="ftr" sz="quarter" idx="11"/>
          </p:nvPr>
        </p:nvSpPr>
        <p:spPr/>
        <p:txBody>
          <a:bodyPr/>
          <a:lstStyle/>
          <a:p>
            <a:endParaRPr lang="nl-NL"/>
          </a:p>
        </p:txBody>
      </p:sp>
      <p:sp>
        <p:nvSpPr>
          <p:cNvPr id="9" name="Slide Number Placeholder 8"/>
          <p:cNvSpPr>
            <a:spLocks noGrp="1"/>
          </p:cNvSpPr>
          <p:nvPr>
            <p:ph type="sldNum" sz="quarter" idx="12"/>
          </p:nvPr>
        </p:nvSpPr>
        <p:spPr/>
        <p:txBody>
          <a:bodyPr/>
          <a:lstStyle/>
          <a:p>
            <a:fld id="{6ACA8621-813B-44D2-B4F7-A353B43C057B}" type="slidenum">
              <a:rPr lang="nl-NL" smtClean="0"/>
              <a:pPr/>
              <a:t>‹nr.›</a:t>
            </a:fld>
            <a:endParaRPr lang="nl-NL"/>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nl-NL"/>
          </a:p>
        </p:txBody>
      </p:sp>
      <p:sp>
        <p:nvSpPr>
          <p:cNvPr id="3" name="Date Placeholder 2"/>
          <p:cNvSpPr>
            <a:spLocks noGrp="1"/>
          </p:cNvSpPr>
          <p:nvPr>
            <p:ph type="dt" sz="half" idx="10"/>
          </p:nvPr>
        </p:nvSpPr>
        <p:spPr/>
        <p:txBody>
          <a:bodyPr/>
          <a:lstStyle/>
          <a:p>
            <a:fld id="{2FF87C10-9F16-48FF-B10D-027E398250E9}" type="datetimeFigureOut">
              <a:rPr lang="nl-NL" smtClean="0"/>
              <a:pPr/>
              <a:t>12-1-2017</a:t>
            </a:fld>
            <a:endParaRPr lang="nl-NL"/>
          </a:p>
        </p:txBody>
      </p:sp>
      <p:sp>
        <p:nvSpPr>
          <p:cNvPr id="4" name="Footer Placeholder 3"/>
          <p:cNvSpPr>
            <a:spLocks noGrp="1"/>
          </p:cNvSpPr>
          <p:nvPr>
            <p:ph type="ftr" sz="quarter" idx="11"/>
          </p:nvPr>
        </p:nvSpPr>
        <p:spPr/>
        <p:txBody>
          <a:bodyPr/>
          <a:lstStyle/>
          <a:p>
            <a:endParaRPr lang="nl-NL"/>
          </a:p>
        </p:txBody>
      </p:sp>
      <p:sp>
        <p:nvSpPr>
          <p:cNvPr id="5" name="Slide Number Placeholder 4"/>
          <p:cNvSpPr>
            <a:spLocks noGrp="1"/>
          </p:cNvSpPr>
          <p:nvPr>
            <p:ph type="sldNum" sz="quarter" idx="12"/>
          </p:nvPr>
        </p:nvSpPr>
        <p:spPr/>
        <p:txBody>
          <a:bodyPr/>
          <a:lstStyle/>
          <a:p>
            <a:fld id="{6ACA8621-813B-44D2-B4F7-A353B43C057B}" type="slidenum">
              <a:rPr lang="nl-NL" smtClean="0"/>
              <a:pPr/>
              <a:t>‹nr.›</a:t>
            </a:fld>
            <a:endParaRPr lang="nl-NL"/>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FF87C10-9F16-48FF-B10D-027E398250E9}" type="datetimeFigureOut">
              <a:rPr lang="nl-NL" smtClean="0"/>
              <a:pPr/>
              <a:t>12-1-2017</a:t>
            </a:fld>
            <a:endParaRPr lang="nl-NL"/>
          </a:p>
        </p:txBody>
      </p:sp>
      <p:sp>
        <p:nvSpPr>
          <p:cNvPr id="3" name="Footer Placeholder 2"/>
          <p:cNvSpPr>
            <a:spLocks noGrp="1"/>
          </p:cNvSpPr>
          <p:nvPr>
            <p:ph type="ftr" sz="quarter" idx="11"/>
          </p:nvPr>
        </p:nvSpPr>
        <p:spPr/>
        <p:txBody>
          <a:bodyPr/>
          <a:lstStyle/>
          <a:p>
            <a:endParaRPr lang="nl-NL"/>
          </a:p>
        </p:txBody>
      </p:sp>
      <p:sp>
        <p:nvSpPr>
          <p:cNvPr id="4" name="Slide Number Placeholder 3"/>
          <p:cNvSpPr>
            <a:spLocks noGrp="1"/>
          </p:cNvSpPr>
          <p:nvPr>
            <p:ph type="sldNum" sz="quarter" idx="12"/>
          </p:nvPr>
        </p:nvSpPr>
        <p:spPr/>
        <p:txBody>
          <a:bodyPr/>
          <a:lstStyle/>
          <a:p>
            <a:fld id="{6ACA8621-813B-44D2-B4F7-A353B43C057B}" type="slidenum">
              <a:rPr lang="nl-NL" smtClean="0"/>
              <a:pPr/>
              <a:t>‹nr.›</a:t>
            </a:fld>
            <a:endParaRPr lang="nl-NL"/>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nl-NL"/>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nl-NL"/>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FF87C10-9F16-48FF-B10D-027E398250E9}" type="datetimeFigureOut">
              <a:rPr lang="nl-NL" smtClean="0"/>
              <a:pPr/>
              <a:t>12-1-2017</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6ACA8621-813B-44D2-B4F7-A353B43C057B}" type="slidenum">
              <a:rPr lang="nl-NL" smtClean="0"/>
              <a:pPr/>
              <a:t>‹nr.›</a:t>
            </a:fld>
            <a:endParaRPr lang="nl-NL"/>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nl-NL"/>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FF87C10-9F16-48FF-B10D-027E398250E9}" type="datetimeFigureOut">
              <a:rPr lang="nl-NL" smtClean="0"/>
              <a:pPr/>
              <a:t>12-1-2017</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6ACA8621-813B-44D2-B4F7-A353B43C057B}" type="slidenum">
              <a:rPr lang="nl-NL" smtClean="0"/>
              <a:pPr/>
              <a:t>‹nr.›</a:t>
            </a:fld>
            <a:endParaRPr lang="nl-NL"/>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lum/>
          </a:blip>
          <a:srcRect/>
          <a:stretch>
            <a:fillRect t="-2000" b="-2000"/>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nl-NL"/>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nl-NL"/>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FF87C10-9F16-48FF-B10D-027E398250E9}" type="datetimeFigureOut">
              <a:rPr lang="nl-NL" smtClean="0"/>
              <a:pPr/>
              <a:t>12-1-2017</a:t>
            </a:fld>
            <a:endParaRPr lang="nl-NL"/>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NL"/>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ACA8621-813B-44D2-B4F7-A353B43C057B}" type="slidenum">
              <a:rPr lang="nl-NL" smtClean="0"/>
              <a:pPr/>
              <a:t>‹nr.›</a:t>
            </a:fld>
            <a:endParaRPr lang="nl-NL"/>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jpeg"/><Relationship Id="rId7" Type="http://schemas.openxmlformats.org/officeDocument/2006/relationships/image" Target="../media/image6.jpeg"/><Relationship Id="rId2"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43.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44.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45.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46.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8" Type="http://schemas.openxmlformats.org/officeDocument/2006/relationships/image" Target="../media/image52.png"/><Relationship Id="rId3" Type="http://schemas.openxmlformats.org/officeDocument/2006/relationships/image" Target="../media/image47.jpeg"/><Relationship Id="rId7" Type="http://schemas.openxmlformats.org/officeDocument/2006/relationships/image" Target="../media/image51.jpeg"/><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image" Target="../media/image50.jpeg"/><Relationship Id="rId5" Type="http://schemas.openxmlformats.org/officeDocument/2006/relationships/image" Target="../media/image49.jpeg"/><Relationship Id="rId4" Type="http://schemas.openxmlformats.org/officeDocument/2006/relationships/image" Target="../media/image48.jpeg"/><Relationship Id="rId9" Type="http://schemas.openxmlformats.org/officeDocument/2006/relationships/image" Target="../media/image53.jpeg"/></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55.jpeg"/></Relationships>
</file>

<file path=ppt/slides/_rels/slide17.xml.rels><?xml version="1.0" encoding="UTF-8" standalone="yes"?>
<Relationships xmlns="http://schemas.openxmlformats.org/package/2006/relationships"><Relationship Id="rId3" Type="http://schemas.openxmlformats.org/officeDocument/2006/relationships/image" Target="../media/image56.jpe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57.jpeg"/></Relationships>
</file>

<file path=ppt/slides/_rels/slide18.xml.rels><?xml version="1.0" encoding="UTF-8" standalone="yes"?>
<Relationships xmlns="http://schemas.openxmlformats.org/package/2006/relationships"><Relationship Id="rId3" Type="http://schemas.openxmlformats.org/officeDocument/2006/relationships/image" Target="../media/image58.jpe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59.jpeg"/><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image" Target="../media/image60.png"/></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8.jpeg"/><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5.png"/><Relationship Id="rId4" Type="http://schemas.openxmlformats.org/officeDocument/2006/relationships/image" Target="../media/image4.png"/></Relationships>
</file>

<file path=ppt/slides/_rels/slide20.xml.rels><?xml version="1.0" encoding="UTF-8" standalone="yes"?>
<Relationships xmlns="http://schemas.openxmlformats.org/package/2006/relationships"><Relationship Id="rId2" Type="http://schemas.openxmlformats.org/officeDocument/2006/relationships/image" Target="../media/image61.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image" Target="../media/image62.jp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image" Target="../media/image63.pn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image" Target="../media/image64.jp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image" Target="../media/image65.jpeg"/><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image" Target="../media/image66.jpg"/><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9.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jpeg"/><Relationship Id="rId1" Type="http://schemas.openxmlformats.org/officeDocument/2006/relationships/slideLayout" Target="../slideLayouts/slideLayout2.xml"/><Relationship Id="rId6" Type="http://schemas.openxmlformats.org/officeDocument/2006/relationships/image" Target="../media/image3.png"/><Relationship Id="rId5" Type="http://schemas.openxmlformats.org/officeDocument/2006/relationships/image" Target="../media/image12.png"/><Relationship Id="rId4" Type="http://schemas.openxmlformats.org/officeDocument/2006/relationships/image" Target="../media/image11.png"/></Relationships>
</file>

<file path=ppt/slides/_rels/slide5.xml.rels><?xml version="1.0" encoding="UTF-8" standalone="yes"?>
<Relationships xmlns="http://schemas.openxmlformats.org/package/2006/relationships"><Relationship Id="rId3" Type="http://schemas.openxmlformats.org/officeDocument/2006/relationships/image" Target="../media/image9.jpeg"/><Relationship Id="rId7" Type="http://schemas.openxmlformats.org/officeDocument/2006/relationships/image" Target="../media/image15.jpe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14.jpeg"/><Relationship Id="rId5" Type="http://schemas.openxmlformats.org/officeDocument/2006/relationships/image" Target="../media/image13.jpeg"/><Relationship Id="rId4" Type="http://schemas.openxmlformats.org/officeDocument/2006/relationships/image" Target="../media/image3.png"/></Relationships>
</file>

<file path=ppt/slides/_rels/slide6.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19.png"/><Relationship Id="rId5" Type="http://schemas.openxmlformats.org/officeDocument/2006/relationships/image" Target="../media/image18.jpeg"/><Relationship Id="rId4" Type="http://schemas.openxmlformats.org/officeDocument/2006/relationships/image" Target="../media/image17.jpeg"/></Relationships>
</file>

<file path=ppt/slides/_rels/slide7.xml.rels><?xml version="1.0" encoding="UTF-8" standalone="yes"?>
<Relationships xmlns="http://schemas.openxmlformats.org/package/2006/relationships"><Relationship Id="rId8" Type="http://schemas.openxmlformats.org/officeDocument/2006/relationships/image" Target="../media/image25.jpeg"/><Relationship Id="rId3" Type="http://schemas.openxmlformats.org/officeDocument/2006/relationships/image" Target="../media/image20.jpeg"/><Relationship Id="rId7" Type="http://schemas.openxmlformats.org/officeDocument/2006/relationships/image" Target="../media/image24.jpe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23.jpeg"/><Relationship Id="rId11" Type="http://schemas.openxmlformats.org/officeDocument/2006/relationships/image" Target="../media/image28.png"/><Relationship Id="rId5" Type="http://schemas.openxmlformats.org/officeDocument/2006/relationships/image" Target="../media/image22.png"/><Relationship Id="rId10" Type="http://schemas.openxmlformats.org/officeDocument/2006/relationships/image" Target="../media/image27.jpeg"/><Relationship Id="rId4" Type="http://schemas.openxmlformats.org/officeDocument/2006/relationships/image" Target="../media/image21.jpeg"/><Relationship Id="rId9" Type="http://schemas.openxmlformats.org/officeDocument/2006/relationships/image" Target="../media/image26.jpeg"/></Relationships>
</file>

<file path=ppt/slides/_rels/slide8.xml.rels><?xml version="1.0" encoding="UTF-8" standalone="yes"?>
<Relationships xmlns="http://schemas.openxmlformats.org/package/2006/relationships"><Relationship Id="rId8" Type="http://schemas.openxmlformats.org/officeDocument/2006/relationships/image" Target="../media/image34.jpeg"/><Relationship Id="rId13" Type="http://schemas.openxmlformats.org/officeDocument/2006/relationships/image" Target="../media/image39.jpeg"/><Relationship Id="rId3" Type="http://schemas.openxmlformats.org/officeDocument/2006/relationships/image" Target="../media/image29.jpeg"/><Relationship Id="rId7" Type="http://schemas.openxmlformats.org/officeDocument/2006/relationships/image" Target="../media/image33.jpeg"/><Relationship Id="rId12" Type="http://schemas.openxmlformats.org/officeDocument/2006/relationships/image" Target="../media/image38.jpe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32.jpeg"/><Relationship Id="rId11" Type="http://schemas.openxmlformats.org/officeDocument/2006/relationships/image" Target="../media/image37.jpeg"/><Relationship Id="rId5" Type="http://schemas.openxmlformats.org/officeDocument/2006/relationships/image" Target="../media/image31.jpeg"/><Relationship Id="rId10" Type="http://schemas.openxmlformats.org/officeDocument/2006/relationships/image" Target="../media/image36.jpeg"/><Relationship Id="rId4" Type="http://schemas.openxmlformats.org/officeDocument/2006/relationships/image" Target="../media/image30.jpeg"/><Relationship Id="rId9" Type="http://schemas.openxmlformats.org/officeDocument/2006/relationships/image" Target="../media/image35.jpeg"/><Relationship Id="rId14" Type="http://schemas.openxmlformats.org/officeDocument/2006/relationships/image" Target="../media/image40.jpeg"/></Relationships>
</file>

<file path=ppt/slides/_rels/slide9.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42.pn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t="-33000" b="-33000"/>
          </a:stretch>
        </a:blipFill>
        <a:effectLst/>
      </p:bgPr>
    </p:bg>
    <p:spTree>
      <p:nvGrpSpPr>
        <p:cNvPr id="1" name=""/>
        <p:cNvGrpSpPr/>
        <p:nvPr/>
      </p:nvGrpSpPr>
      <p:grpSpPr>
        <a:xfrm>
          <a:off x="0" y="0"/>
          <a:ext cx="0" cy="0"/>
          <a:chOff x="0" y="0"/>
          <a:chExt cx="0" cy="0"/>
        </a:xfrm>
      </p:grpSpPr>
      <p:pic>
        <p:nvPicPr>
          <p:cNvPr id="12" name="Picture 11" descr="balkje begin dia allergieen.jpg"/>
          <p:cNvPicPr>
            <a:picLocks noChangeAspect="1"/>
          </p:cNvPicPr>
          <p:nvPr/>
        </p:nvPicPr>
        <p:blipFill>
          <a:blip r:embed="rId3" cstate="print"/>
          <a:stretch>
            <a:fillRect/>
          </a:stretch>
        </p:blipFill>
        <p:spPr>
          <a:xfrm>
            <a:off x="6982968" y="18288"/>
            <a:ext cx="2161032" cy="6839712"/>
          </a:xfrm>
          <a:prstGeom prst="rect">
            <a:avLst/>
          </a:prstGeom>
        </p:spPr>
      </p:pic>
      <p:pic>
        <p:nvPicPr>
          <p:cNvPr id="17" name="Picture 16" descr="powered by logo2.png"/>
          <p:cNvPicPr>
            <a:picLocks noChangeAspect="1"/>
          </p:cNvPicPr>
          <p:nvPr/>
        </p:nvPicPr>
        <p:blipFill>
          <a:blip r:embed="rId4" cstate="print"/>
          <a:stretch>
            <a:fillRect/>
          </a:stretch>
        </p:blipFill>
        <p:spPr>
          <a:xfrm>
            <a:off x="7668344" y="5229200"/>
            <a:ext cx="947248" cy="1187595"/>
          </a:xfrm>
          <a:prstGeom prst="rect">
            <a:avLst/>
          </a:prstGeom>
          <a:effectLst/>
        </p:spPr>
      </p:pic>
      <p:pic>
        <p:nvPicPr>
          <p:cNvPr id="26" name="Picture 25" descr="17fa1f63-5d10-4c2d-a729-a0e76776772c_smaaklessen-logo_183x202.png"/>
          <p:cNvPicPr>
            <a:picLocks noChangeAspect="1"/>
          </p:cNvPicPr>
          <p:nvPr/>
        </p:nvPicPr>
        <p:blipFill>
          <a:blip r:embed="rId5" cstate="print"/>
          <a:stretch>
            <a:fillRect/>
          </a:stretch>
        </p:blipFill>
        <p:spPr>
          <a:xfrm>
            <a:off x="7524328" y="332656"/>
            <a:ext cx="1174229" cy="1296144"/>
          </a:xfrm>
          <a:prstGeom prst="rect">
            <a:avLst/>
          </a:prstGeom>
        </p:spPr>
      </p:pic>
      <p:pic>
        <p:nvPicPr>
          <p:cNvPr id="28" name="Picture 27" descr="logo.png"/>
          <p:cNvPicPr>
            <a:picLocks noChangeAspect="1"/>
          </p:cNvPicPr>
          <p:nvPr/>
        </p:nvPicPr>
        <p:blipFill>
          <a:blip r:embed="rId6" cstate="print"/>
          <a:stretch>
            <a:fillRect/>
          </a:stretch>
        </p:blipFill>
        <p:spPr>
          <a:xfrm>
            <a:off x="7452320" y="4005064"/>
            <a:ext cx="1373691" cy="576064"/>
          </a:xfrm>
          <a:prstGeom prst="rect">
            <a:avLst/>
          </a:prstGeom>
        </p:spPr>
      </p:pic>
      <p:pic>
        <p:nvPicPr>
          <p:cNvPr id="13" name="Picture 2" descr="C:\Users\Gebruiker\Documents\School\school\Studiejaar 4\Stage\Voedseltransitie\Eiwittransitie\peulvruchten en groenten.jpg"/>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3180" y="1244894"/>
            <a:ext cx="6879836" cy="5038943"/>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
        <p:nvSpPr>
          <p:cNvPr id="22" name="Snip Same Side Corner Rectangle 21"/>
          <p:cNvSpPr/>
          <p:nvPr/>
        </p:nvSpPr>
        <p:spPr>
          <a:xfrm rot="16200000" flipV="1">
            <a:off x="1856010" y="2528900"/>
            <a:ext cx="2520280" cy="6048672"/>
          </a:xfrm>
          <a:prstGeom prst="snip2SameRect">
            <a:avLst/>
          </a:prstGeom>
          <a:solidFill>
            <a:schemeClr val="bg1">
              <a:alpha val="70000"/>
            </a:schemeClr>
          </a:solidFill>
          <a:ln w="57150">
            <a:noFill/>
          </a:ln>
          <a:effectLst>
            <a:outerShdw blurRad="50800" dist="38100" algn="l" rotWithShape="0">
              <a:prstClr val="black">
                <a:alpha val="40000"/>
              </a:prstClr>
            </a:outerShdw>
          </a:effectLst>
        </p:spPr>
        <p:style>
          <a:lnRef idx="2">
            <a:schemeClr val="accent6"/>
          </a:lnRef>
          <a:fillRef idx="1">
            <a:schemeClr val="lt1"/>
          </a:fillRef>
          <a:effectRef idx="0">
            <a:schemeClr val="accent6"/>
          </a:effectRef>
          <a:fontRef idx="minor">
            <a:schemeClr val="dk1"/>
          </a:fontRef>
        </p:style>
        <p:txBody>
          <a:bodyPr rtlCol="0" anchor="ctr"/>
          <a:lstStyle/>
          <a:p>
            <a:pPr algn="ctr"/>
            <a:endParaRPr lang="nl-NL"/>
          </a:p>
        </p:txBody>
      </p:sp>
      <p:pic>
        <p:nvPicPr>
          <p:cNvPr id="29" name="Picture 28"/>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6971650" y="2348880"/>
            <a:ext cx="2276480" cy="864096"/>
          </a:xfrm>
          <a:prstGeom prst="rect">
            <a:avLst/>
          </a:prstGeom>
        </p:spPr>
      </p:pic>
      <p:sp>
        <p:nvSpPr>
          <p:cNvPr id="6" name="TextBox 5"/>
          <p:cNvSpPr txBox="1"/>
          <p:nvPr/>
        </p:nvSpPr>
        <p:spPr>
          <a:xfrm>
            <a:off x="395536" y="4913975"/>
            <a:ext cx="4320480" cy="1384995"/>
          </a:xfrm>
          <a:prstGeom prst="rect">
            <a:avLst/>
          </a:prstGeom>
          <a:noFill/>
        </p:spPr>
        <p:txBody>
          <a:bodyPr wrap="square" rtlCol="0" anchor="ctr" anchorCtr="0">
            <a:spAutoFit/>
          </a:bodyPr>
          <a:lstStyle/>
          <a:p>
            <a:r>
              <a:rPr lang="nl-NL" sz="4200" b="1" dirty="0" smtClean="0">
                <a:latin typeface="Aharoni" pitchFamily="2" charset="-79"/>
                <a:cs typeface="Aharoni" pitchFamily="2" charset="-79"/>
              </a:rPr>
              <a:t>Groen op je bord</a:t>
            </a:r>
            <a:r>
              <a:rPr lang="nl-NL" sz="4200" b="1" i="1" dirty="0" smtClean="0">
                <a:latin typeface="Aharoni" pitchFamily="2" charset="-79"/>
                <a:cs typeface="Aharoni" pitchFamily="2" charset="-79"/>
              </a:rPr>
              <a:t> </a:t>
            </a:r>
            <a:endParaRPr lang="nl-NL" sz="4200" b="1" dirty="0">
              <a:latin typeface="Aharoni" pitchFamily="2" charset="-79"/>
              <a:cs typeface="Aharoni" pitchFamily="2" charset="-79"/>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z="4200" dirty="0" smtClean="0">
                <a:latin typeface="Aharoni" panose="02010803020104030203" pitchFamily="2" charset="-79"/>
                <a:cs typeface="Aharoni" panose="02010803020104030203" pitchFamily="2" charset="-79"/>
              </a:rPr>
              <a:t>Verdeling</a:t>
            </a:r>
            <a:endParaRPr lang="nl-NL" sz="4200" dirty="0">
              <a:latin typeface="Aharoni" panose="02010803020104030203" pitchFamily="2" charset="-79"/>
              <a:cs typeface="Aharoni" panose="02010803020104030203" pitchFamily="2" charset="-79"/>
            </a:endParaRPr>
          </a:p>
        </p:txBody>
      </p:sp>
      <p:sp>
        <p:nvSpPr>
          <p:cNvPr id="3" name="Tijdelijke aanduiding voor inhoud 2"/>
          <p:cNvSpPr>
            <a:spLocks noGrp="1"/>
          </p:cNvSpPr>
          <p:nvPr>
            <p:ph idx="1"/>
          </p:nvPr>
        </p:nvSpPr>
        <p:spPr/>
        <p:txBody>
          <a:bodyPr>
            <a:normAutofit fontScale="77500" lnSpcReduction="20000"/>
          </a:bodyPr>
          <a:lstStyle/>
          <a:p>
            <a:pPr marL="0" indent="0">
              <a:buNone/>
            </a:pPr>
            <a:endParaRPr lang="nl-NL" dirty="0" smtClean="0"/>
          </a:p>
          <a:p>
            <a:pPr marL="0" indent="0">
              <a:buNone/>
            </a:pPr>
            <a:endParaRPr lang="nl-NL" dirty="0"/>
          </a:p>
          <a:p>
            <a:pPr marL="0" indent="0">
              <a:buNone/>
            </a:pPr>
            <a:endParaRPr lang="nl-NL" dirty="0" smtClean="0"/>
          </a:p>
          <a:p>
            <a:pPr marL="0" indent="0">
              <a:buNone/>
            </a:pPr>
            <a:endParaRPr lang="nl-NL" dirty="0"/>
          </a:p>
          <a:p>
            <a:pPr marL="0" indent="0">
              <a:buNone/>
            </a:pPr>
            <a:endParaRPr lang="nl-NL" dirty="0" smtClean="0"/>
          </a:p>
          <a:p>
            <a:pPr marL="0" indent="0">
              <a:buNone/>
            </a:pPr>
            <a:endParaRPr lang="nl-NL" dirty="0"/>
          </a:p>
          <a:p>
            <a:pPr marL="0" indent="0" algn="ctr">
              <a:buNone/>
            </a:pPr>
            <a:endParaRPr lang="nl-NL" sz="2400" dirty="0" smtClean="0">
              <a:latin typeface="Playtime With Hot Toddies" panose="020B0604020202020204" charset="0"/>
              <a:cs typeface="Aharoni" panose="02010803020104030203" pitchFamily="2" charset="-79"/>
            </a:endParaRPr>
          </a:p>
          <a:p>
            <a:pPr marL="0" indent="0" algn="ctr">
              <a:buNone/>
            </a:pPr>
            <a:endParaRPr lang="nl-NL" sz="2400" dirty="0" smtClean="0">
              <a:latin typeface="Playtime With Hot Toddies" panose="020B0604020202020204" charset="0"/>
              <a:cs typeface="Aharoni" panose="02010803020104030203" pitchFamily="2" charset="-79"/>
            </a:endParaRPr>
          </a:p>
          <a:p>
            <a:pPr marL="0" indent="0" algn="ctr">
              <a:buNone/>
            </a:pPr>
            <a:endParaRPr lang="nl-NL" sz="2400" dirty="0">
              <a:latin typeface="Playtime With Hot Toddies" panose="020B0604020202020204" charset="0"/>
              <a:cs typeface="Aharoni" panose="02010803020104030203" pitchFamily="2" charset="-79"/>
            </a:endParaRPr>
          </a:p>
          <a:p>
            <a:pPr marL="0" indent="0" algn="ctr">
              <a:buNone/>
            </a:pPr>
            <a:endParaRPr lang="nl-NL" sz="3000" dirty="0" smtClean="0">
              <a:latin typeface="Playtime With Hot Toddies" panose="020B0604020202020204" charset="0"/>
              <a:cs typeface="Aharoni" panose="02010803020104030203" pitchFamily="2" charset="-79"/>
            </a:endParaRPr>
          </a:p>
          <a:p>
            <a:pPr marL="0" indent="0" algn="ctr">
              <a:buNone/>
            </a:pPr>
            <a:endParaRPr lang="nl-NL" sz="3000" dirty="0">
              <a:latin typeface="Playtime With Hot Toddies" panose="020B0604020202020204" charset="0"/>
              <a:cs typeface="Aharoni" panose="02010803020104030203" pitchFamily="2" charset="-79"/>
            </a:endParaRPr>
          </a:p>
          <a:p>
            <a:pPr marL="0" indent="0" algn="ctr">
              <a:buNone/>
            </a:pPr>
            <a:r>
              <a:rPr lang="nl-NL" sz="3600" dirty="0" smtClean="0">
                <a:latin typeface="Playtime With Hot Toddies" panose="020B0604020202020204" charset="0"/>
                <a:cs typeface="Aharoni" panose="02010803020104030203" pitchFamily="2" charset="-79"/>
              </a:rPr>
              <a:t>Nederland</a:t>
            </a:r>
            <a:endParaRPr lang="nl-NL" sz="3600" dirty="0">
              <a:latin typeface="Playtime With Hot Toddies" panose="020B0604020202020204" charset="0"/>
              <a:cs typeface="Aharoni" panose="02010803020104030203" pitchFamily="2" charset="-79"/>
            </a:endParaRPr>
          </a:p>
        </p:txBody>
      </p:sp>
      <p:pic>
        <p:nvPicPr>
          <p:cNvPr id="4098" name="Picture 2" descr="http://www.voedingscentrum.nl/Assets/Uploads/voedingscentrum/Images/Professionals/Pers/Leussink.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91680" y="1412776"/>
            <a:ext cx="5780641" cy="384990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5594102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z="4200" dirty="0" smtClean="0">
                <a:latin typeface="Aharoni" panose="02010803020104030203" pitchFamily="2" charset="-79"/>
                <a:cs typeface="Aharoni" panose="02010803020104030203" pitchFamily="2" charset="-79"/>
              </a:rPr>
              <a:t>Verdeling</a:t>
            </a:r>
            <a:endParaRPr lang="nl-NL" sz="4200" dirty="0">
              <a:latin typeface="Aharoni" panose="02010803020104030203" pitchFamily="2" charset="-79"/>
              <a:cs typeface="Aharoni" panose="02010803020104030203" pitchFamily="2" charset="-79"/>
            </a:endParaRPr>
          </a:p>
        </p:txBody>
      </p:sp>
      <p:sp>
        <p:nvSpPr>
          <p:cNvPr id="3" name="Tijdelijke aanduiding voor inhoud 2"/>
          <p:cNvSpPr>
            <a:spLocks noGrp="1"/>
          </p:cNvSpPr>
          <p:nvPr>
            <p:ph idx="1"/>
          </p:nvPr>
        </p:nvSpPr>
        <p:spPr/>
        <p:txBody>
          <a:bodyPr>
            <a:normAutofit lnSpcReduction="10000"/>
          </a:bodyPr>
          <a:lstStyle/>
          <a:p>
            <a:endParaRPr lang="nl-NL" dirty="0" smtClean="0"/>
          </a:p>
          <a:p>
            <a:endParaRPr lang="nl-NL" dirty="0"/>
          </a:p>
          <a:p>
            <a:endParaRPr lang="nl-NL" dirty="0" smtClean="0"/>
          </a:p>
          <a:p>
            <a:endParaRPr lang="nl-NL" dirty="0"/>
          </a:p>
          <a:p>
            <a:endParaRPr lang="nl-NL" dirty="0" smtClean="0"/>
          </a:p>
          <a:p>
            <a:endParaRPr lang="nl-NL" dirty="0"/>
          </a:p>
          <a:p>
            <a:pPr marL="0" indent="0">
              <a:buNone/>
            </a:pPr>
            <a:r>
              <a:rPr lang="nl-NL" dirty="0" smtClean="0">
                <a:latin typeface="Playtime With Hot Toddies" panose="020B0604020202020204" charset="0"/>
              </a:rPr>
              <a:t>			</a:t>
            </a:r>
          </a:p>
          <a:p>
            <a:pPr marL="0" indent="0" algn="ctr">
              <a:buNone/>
            </a:pPr>
            <a:r>
              <a:rPr lang="nl-NL" dirty="0" smtClean="0">
                <a:latin typeface="Playtime With Hot Toddies" panose="020B0604020202020204" charset="0"/>
              </a:rPr>
              <a:t>Tsjaad (Afrika)</a:t>
            </a:r>
            <a:endParaRPr lang="nl-NL" dirty="0">
              <a:latin typeface="Playtime With Hot Toddies" panose="020B0604020202020204" charset="0"/>
            </a:endParaRPr>
          </a:p>
        </p:txBody>
      </p:sp>
      <p:pic>
        <p:nvPicPr>
          <p:cNvPr id="5122" name="Picture 2" descr="Chad: The Aboubakar family of Breidjing Camp.&#10;&#10;Food expenditure for one week: 685 CFA Francs or $1.23.&#10;Favorite foods: soup with fresh sheep meat."/>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55987" y="1340768"/>
            <a:ext cx="5904656" cy="393174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6014121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latin typeface="Aharoni" panose="02010803020104030203" pitchFamily="2" charset="-79"/>
                <a:cs typeface="Aharoni" panose="02010803020104030203" pitchFamily="2" charset="-79"/>
              </a:rPr>
              <a:t>Verdeling</a:t>
            </a:r>
            <a:endParaRPr lang="nl-NL" dirty="0">
              <a:latin typeface="Aharoni" panose="02010803020104030203" pitchFamily="2" charset="-79"/>
              <a:cs typeface="Aharoni" panose="02010803020104030203" pitchFamily="2" charset="-79"/>
            </a:endParaRPr>
          </a:p>
        </p:txBody>
      </p:sp>
      <p:sp>
        <p:nvSpPr>
          <p:cNvPr id="3" name="Tijdelijke aanduiding voor inhoud 2"/>
          <p:cNvSpPr>
            <a:spLocks noGrp="1"/>
          </p:cNvSpPr>
          <p:nvPr>
            <p:ph idx="1"/>
          </p:nvPr>
        </p:nvSpPr>
        <p:spPr/>
        <p:txBody>
          <a:bodyPr/>
          <a:lstStyle/>
          <a:p>
            <a:pPr>
              <a:buFont typeface="Arial" charset="0"/>
              <a:buChar char="•"/>
            </a:pPr>
            <a:r>
              <a:rPr lang="nl-NL" dirty="0" smtClean="0">
                <a:latin typeface="Playtime With Hot Toddies" panose="020B0604020202020204" charset="0"/>
              </a:rPr>
              <a:t>Is er genoeg eten voor iedereen op de wereld? </a:t>
            </a:r>
          </a:p>
          <a:p>
            <a:pPr>
              <a:buFont typeface="Arial" charset="0"/>
              <a:buChar char="•"/>
            </a:pPr>
            <a:r>
              <a:rPr lang="nl-NL" dirty="0" smtClean="0">
                <a:latin typeface="Playtime With Hot Toddies" panose="020B0604020202020204" charset="0"/>
              </a:rPr>
              <a:t>Heeft iedereen elke dag te eten? </a:t>
            </a:r>
          </a:p>
          <a:p>
            <a:pPr>
              <a:buFont typeface="Arial" charset="0"/>
              <a:buChar char="•"/>
            </a:pPr>
            <a:r>
              <a:rPr lang="nl-NL" dirty="0" smtClean="0">
                <a:latin typeface="Playtime With Hot Toddies" panose="020B0604020202020204" charset="0"/>
              </a:rPr>
              <a:t>Hoe zal dit zijn over 35 jaar? </a:t>
            </a:r>
            <a:endParaRPr lang="nl-NL" dirty="0">
              <a:latin typeface="Playtime With Hot Toddies" panose="020B0604020202020204" charset="0"/>
            </a:endParaRPr>
          </a:p>
        </p:txBody>
      </p:sp>
      <p:pic>
        <p:nvPicPr>
          <p:cNvPr id="4" name="Picture 2" descr="http://previews.123rf.com/images/26laurine/26laurine1302/26laurine130200010/17887941-Silhouettes-of-many-people-of-different-colors-around-the-planet--Stock-Photo.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915816" y="3429000"/>
            <a:ext cx="3096344" cy="3096344"/>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6643107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latin typeface="Aharoni" panose="02010803020104030203" pitchFamily="2" charset="-79"/>
                <a:cs typeface="Aharoni" panose="02010803020104030203" pitchFamily="2" charset="-79"/>
              </a:rPr>
              <a:t>Voetafdruk</a:t>
            </a:r>
            <a:endParaRPr lang="nl-NL" dirty="0">
              <a:latin typeface="Aharoni" panose="02010803020104030203" pitchFamily="2" charset="-79"/>
              <a:cs typeface="Aharoni" panose="02010803020104030203" pitchFamily="2" charset="-79"/>
            </a:endParaRPr>
          </a:p>
        </p:txBody>
      </p:sp>
      <p:pic>
        <p:nvPicPr>
          <p:cNvPr id="2050" name="Picture 2" descr="Afbeeldingsresultaat voor voetafdruk"/>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894755" y="3212976"/>
            <a:ext cx="3528392" cy="3170125"/>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
        <p:nvSpPr>
          <p:cNvPr id="3" name="Tekstvak 2"/>
          <p:cNvSpPr txBox="1"/>
          <p:nvPr/>
        </p:nvSpPr>
        <p:spPr>
          <a:xfrm>
            <a:off x="1115616" y="1700808"/>
            <a:ext cx="7128792" cy="523220"/>
          </a:xfrm>
          <a:prstGeom prst="rect">
            <a:avLst/>
          </a:prstGeom>
          <a:noFill/>
        </p:spPr>
        <p:txBody>
          <a:bodyPr wrap="square" rtlCol="0">
            <a:spAutoFit/>
          </a:bodyPr>
          <a:lstStyle/>
          <a:p>
            <a:r>
              <a:rPr lang="nl-NL" sz="2800" dirty="0" smtClean="0">
                <a:latin typeface="Playtime With Hot Toddies" panose="020B0604020202020204" charset="0"/>
              </a:rPr>
              <a:t>Hoeveel ruimte neem jij </a:t>
            </a:r>
            <a:r>
              <a:rPr lang="nl-NL" sz="2800" dirty="0">
                <a:latin typeface="Playtime With Hot Toddies" panose="020B0604020202020204" charset="0"/>
              </a:rPr>
              <a:t>op de </a:t>
            </a:r>
            <a:r>
              <a:rPr lang="nl-NL" sz="2800" dirty="0" smtClean="0">
                <a:latin typeface="Playtime With Hot Toddies" panose="020B0604020202020204" charset="0"/>
              </a:rPr>
              <a:t>aarde </a:t>
            </a:r>
            <a:r>
              <a:rPr lang="nl-NL" sz="2800" dirty="0">
                <a:latin typeface="Playtime With Hot Toddies" panose="020B0604020202020204" charset="0"/>
              </a:rPr>
              <a:t>in </a:t>
            </a:r>
            <a:r>
              <a:rPr lang="nl-NL" sz="2800" dirty="0" smtClean="0">
                <a:latin typeface="Playtime With Hot Toddies" panose="020B0604020202020204" charset="0"/>
              </a:rPr>
              <a:t>beslag?</a:t>
            </a:r>
            <a:endParaRPr lang="nl-NL" sz="2800" dirty="0">
              <a:latin typeface="Playtime With Hot Toddies" panose="020B0604020202020204" charset="0"/>
            </a:endParaRPr>
          </a:p>
        </p:txBody>
      </p:sp>
    </p:spTree>
    <p:extLst>
      <p:ext uri="{BB962C8B-B14F-4D97-AF65-F5344CB8AC3E}">
        <p14:creationId xmlns:p14="http://schemas.microsoft.com/office/powerpoint/2010/main" val="217178705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nl-NL" dirty="0" smtClean="0">
                <a:latin typeface="Aharoni" panose="02010803020104030203" pitchFamily="2" charset="-79"/>
                <a:cs typeface="Aharoni" panose="02010803020104030203" pitchFamily="2" charset="-79"/>
              </a:rPr>
              <a:t>Welke keuzes hebben hier allemaal me te maken?</a:t>
            </a:r>
            <a:endParaRPr lang="nl-NL" dirty="0">
              <a:latin typeface="Aharoni" panose="02010803020104030203" pitchFamily="2" charset="-79"/>
              <a:cs typeface="Aharoni" panose="02010803020104030203" pitchFamily="2" charset="-79"/>
            </a:endParaRPr>
          </a:p>
        </p:txBody>
      </p:sp>
      <p:pic>
        <p:nvPicPr>
          <p:cNvPr id="1026" name="Picture 2" descr="Afbeeldingsresultaat voor vervoe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03647" y="1988840"/>
            <a:ext cx="1438275" cy="1524001"/>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Afbeeldingsresultaat voor koeien"/>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108431" y="2420888"/>
            <a:ext cx="2369358" cy="1576413"/>
          </a:xfrm>
          <a:prstGeom prst="rect">
            <a:avLst/>
          </a:prstGeom>
          <a:noFill/>
          <a:extLst>
            <a:ext uri="{909E8E84-426E-40DD-AFC4-6F175D3DCCD1}">
              <a14:hiddenFill xmlns:a14="http://schemas.microsoft.com/office/drawing/2010/main">
                <a:solidFill>
                  <a:srgbClr val="FFFFFF"/>
                </a:solidFill>
              </a14:hiddenFill>
            </a:ext>
          </a:extLst>
        </p:spPr>
      </p:pic>
      <p:pic>
        <p:nvPicPr>
          <p:cNvPr id="6" name="Afbeelding 5"/>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rot="543298">
            <a:off x="5548077" y="3372181"/>
            <a:ext cx="2188157" cy="1460719"/>
          </a:xfrm>
          <a:prstGeom prst="rect">
            <a:avLst/>
          </a:prstGeom>
        </p:spPr>
      </p:pic>
      <p:pic>
        <p:nvPicPr>
          <p:cNvPr id="1030" name="Picture 6" descr="Afbeeldingsresultaat voor verlichting in huis"/>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932040" y="2023083"/>
            <a:ext cx="3185594" cy="1061865"/>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descr="Afbeeldingsresultaat voor verwarming "/>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267744" y="3536691"/>
            <a:ext cx="2476500" cy="1981201"/>
          </a:xfrm>
          <a:prstGeom prst="rect">
            <a:avLst/>
          </a:prstGeom>
          <a:noFill/>
          <a:extLst>
            <a:ext uri="{909E8E84-426E-40DD-AFC4-6F175D3DCCD1}">
              <a14:hiddenFill xmlns:a14="http://schemas.microsoft.com/office/drawing/2010/main">
                <a:solidFill>
                  <a:srgbClr val="FFFFFF"/>
                </a:solidFill>
              </a14:hiddenFill>
            </a:ext>
          </a:extLst>
        </p:spPr>
      </p:pic>
      <p:pic>
        <p:nvPicPr>
          <p:cNvPr id="1036" name="Picture 12" descr="Afbeeldingsresultaat voor vlees en zuivel"/>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98490" y="5167111"/>
            <a:ext cx="2343432" cy="1562288"/>
          </a:xfrm>
          <a:prstGeom prst="rect">
            <a:avLst/>
          </a:prstGeom>
          <a:noFill/>
          <a:extLst>
            <a:ext uri="{909E8E84-426E-40DD-AFC4-6F175D3DCCD1}">
              <a14:hiddenFill xmlns:a14="http://schemas.microsoft.com/office/drawing/2010/main">
                <a:solidFill>
                  <a:srgbClr val="FFFFFF"/>
                </a:solidFill>
              </a14:hiddenFill>
            </a:ext>
          </a:extLst>
        </p:spPr>
      </p:pic>
      <p:pic>
        <p:nvPicPr>
          <p:cNvPr id="1038" name="Picture 14" descr="Afbeeldingsresultaat voor groenten en peulvruchten"/>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3843465" y="5301208"/>
            <a:ext cx="1801557" cy="142819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8662593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latin typeface="Aharoni" panose="02010803020104030203" pitchFamily="2" charset="-79"/>
                <a:cs typeface="Aharoni" panose="02010803020104030203" pitchFamily="2" charset="-79"/>
              </a:rPr>
              <a:t>Voor 1 kilogram product</a:t>
            </a:r>
            <a:endParaRPr lang="nl-NL" dirty="0">
              <a:latin typeface="Aharoni" panose="02010803020104030203" pitchFamily="2" charset="-79"/>
              <a:cs typeface="Aharoni" panose="02010803020104030203" pitchFamily="2" charset="-79"/>
            </a:endParaRPr>
          </a:p>
        </p:txBody>
      </p:sp>
      <p:sp>
        <p:nvSpPr>
          <p:cNvPr id="3" name="Tijdelijke aanduiding voor inhoud 2"/>
          <p:cNvSpPr>
            <a:spLocks noGrp="1"/>
          </p:cNvSpPr>
          <p:nvPr>
            <p:ph idx="1"/>
          </p:nvPr>
        </p:nvSpPr>
        <p:spPr/>
        <p:txBody>
          <a:bodyPr>
            <a:normAutofit fontScale="92500" lnSpcReduction="20000"/>
          </a:bodyPr>
          <a:lstStyle/>
          <a:p>
            <a:pPr marL="68580" indent="0">
              <a:buNone/>
            </a:pPr>
            <a:r>
              <a:rPr lang="nl-NL" b="1" dirty="0">
                <a:latin typeface="Playtime With Hot Toddies" panose="020B0604020202020204" charset="0"/>
              </a:rPr>
              <a:t>Dierlijk:</a:t>
            </a:r>
          </a:p>
          <a:p>
            <a:pPr marL="68580" indent="0">
              <a:buNone/>
            </a:pPr>
            <a:r>
              <a:rPr lang="nl-NL" dirty="0">
                <a:latin typeface="Playtime With Hot Toddies" panose="020B0604020202020204" charset="0"/>
              </a:rPr>
              <a:t>Kippenvlees: 15,5 </a:t>
            </a:r>
            <a:r>
              <a:rPr lang="nl-NL" dirty="0" smtClean="0">
                <a:latin typeface="Playtime With Hot Toddies" panose="020B0604020202020204" charset="0"/>
              </a:rPr>
              <a:t>badkuipen water</a:t>
            </a:r>
            <a:r>
              <a:rPr lang="nl-NL" dirty="0">
                <a:latin typeface="Playtime With Hot Toddies" panose="020B0604020202020204" charset="0"/>
              </a:rPr>
              <a:t/>
            </a:r>
            <a:br>
              <a:rPr lang="nl-NL" dirty="0">
                <a:latin typeface="Playtime With Hot Toddies" panose="020B0604020202020204" charset="0"/>
              </a:rPr>
            </a:br>
            <a:r>
              <a:rPr lang="nl-NL" dirty="0">
                <a:latin typeface="Playtime With Hot Toddies" panose="020B0604020202020204" charset="0"/>
              </a:rPr>
              <a:t>Varkensvlees: 38,5 </a:t>
            </a:r>
            <a:r>
              <a:rPr lang="nl-NL" dirty="0" smtClean="0">
                <a:latin typeface="Playtime With Hot Toddies" panose="020B0604020202020204" charset="0"/>
              </a:rPr>
              <a:t>badkuipen water</a:t>
            </a:r>
            <a:endParaRPr lang="nl-NL" dirty="0">
              <a:latin typeface="Playtime With Hot Toddies" panose="020B0604020202020204" charset="0"/>
            </a:endParaRPr>
          </a:p>
          <a:p>
            <a:pPr marL="68580" indent="0">
              <a:buNone/>
            </a:pPr>
            <a:r>
              <a:rPr lang="nl-NL" dirty="0">
                <a:latin typeface="Playtime With Hot Toddies" panose="020B0604020202020204" charset="0"/>
              </a:rPr>
              <a:t>Rundvlees: 57 </a:t>
            </a:r>
            <a:r>
              <a:rPr lang="nl-NL" dirty="0" smtClean="0">
                <a:latin typeface="Playtime With Hot Toddies" panose="020B0604020202020204" charset="0"/>
              </a:rPr>
              <a:t>badkuipen water</a:t>
            </a:r>
            <a:endParaRPr lang="nl-NL" dirty="0">
              <a:latin typeface="Playtime With Hot Toddies" panose="020B0604020202020204" charset="0"/>
            </a:endParaRPr>
          </a:p>
          <a:p>
            <a:pPr marL="68580" indent="0">
              <a:buNone/>
            </a:pPr>
            <a:endParaRPr lang="nl-NL" dirty="0">
              <a:latin typeface="Playtime With Hot Toddies" panose="020B0604020202020204" charset="0"/>
            </a:endParaRPr>
          </a:p>
          <a:p>
            <a:pPr marL="68580" indent="0">
              <a:buNone/>
            </a:pPr>
            <a:r>
              <a:rPr lang="nl-NL" b="1" dirty="0">
                <a:latin typeface="Playtime With Hot Toddies" panose="020B0604020202020204" charset="0"/>
              </a:rPr>
              <a:t>Plantaardig</a:t>
            </a:r>
          </a:p>
          <a:p>
            <a:pPr marL="68580" indent="0">
              <a:buNone/>
            </a:pPr>
            <a:r>
              <a:rPr lang="nl-NL" dirty="0">
                <a:latin typeface="Playtime With Hot Toddies" panose="020B0604020202020204" charset="0"/>
              </a:rPr>
              <a:t>Spliterwten:  ongeveer 0,5 </a:t>
            </a:r>
            <a:r>
              <a:rPr lang="nl-NL" dirty="0" smtClean="0">
                <a:latin typeface="Playtime With Hot Toddies" panose="020B0604020202020204" charset="0"/>
              </a:rPr>
              <a:t>badkuip water</a:t>
            </a:r>
            <a:endParaRPr lang="nl-NL" dirty="0">
              <a:latin typeface="Playtime With Hot Toddies" panose="020B0604020202020204" charset="0"/>
            </a:endParaRPr>
          </a:p>
          <a:p>
            <a:pPr marL="68580" indent="0">
              <a:buNone/>
            </a:pPr>
            <a:r>
              <a:rPr lang="nl-NL" dirty="0">
                <a:latin typeface="Playtime With Hot Toddies" panose="020B0604020202020204" charset="0"/>
              </a:rPr>
              <a:t>Linzen: ongeveer 0,5 </a:t>
            </a:r>
            <a:r>
              <a:rPr lang="nl-NL" dirty="0" smtClean="0">
                <a:latin typeface="Playtime With Hot Toddies" panose="020B0604020202020204" charset="0"/>
              </a:rPr>
              <a:t>badkuip water</a:t>
            </a:r>
            <a:endParaRPr lang="nl-NL" dirty="0">
              <a:latin typeface="Playtime With Hot Toddies" panose="020B0604020202020204" charset="0"/>
            </a:endParaRPr>
          </a:p>
          <a:p>
            <a:pPr marL="68580" indent="0">
              <a:buNone/>
            </a:pPr>
            <a:r>
              <a:rPr lang="nl-NL" dirty="0">
                <a:latin typeface="Playtime With Hot Toddies" panose="020B0604020202020204" charset="0"/>
              </a:rPr>
              <a:t>Tomaten: 1,8 </a:t>
            </a:r>
            <a:r>
              <a:rPr lang="nl-NL" dirty="0" smtClean="0">
                <a:latin typeface="Playtime With Hot Toddies" panose="020B0604020202020204" charset="0"/>
              </a:rPr>
              <a:t>badkuip water</a:t>
            </a:r>
            <a:endParaRPr lang="nl-NL" dirty="0">
              <a:latin typeface="Playtime With Hot Toddies" panose="020B0604020202020204" charset="0"/>
            </a:endParaRPr>
          </a:p>
          <a:p>
            <a:pPr marL="68580" indent="0">
              <a:buNone/>
            </a:pPr>
            <a:r>
              <a:rPr lang="nl-NL" dirty="0">
                <a:latin typeface="Playtime With Hot Toddies" panose="020B0604020202020204" charset="0"/>
              </a:rPr>
              <a:t>Komkommer: 3 </a:t>
            </a:r>
            <a:r>
              <a:rPr lang="nl-NL" dirty="0" smtClean="0">
                <a:latin typeface="Playtime With Hot Toddies" panose="020B0604020202020204" charset="0"/>
              </a:rPr>
              <a:t>badkuipen water</a:t>
            </a:r>
            <a:endParaRPr lang="nl-NL" dirty="0">
              <a:latin typeface="Playtime With Hot Toddies" panose="020B0604020202020204" charset="0"/>
            </a:endParaRPr>
          </a:p>
          <a:p>
            <a:pPr marL="0" indent="0">
              <a:buNone/>
            </a:pPr>
            <a:endParaRPr lang="nl-NL" dirty="0"/>
          </a:p>
        </p:txBody>
      </p:sp>
    </p:spTree>
    <p:extLst>
      <p:ext uri="{BB962C8B-B14F-4D97-AF65-F5344CB8AC3E}">
        <p14:creationId xmlns:p14="http://schemas.microsoft.com/office/powerpoint/2010/main" val="411823297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nl-NL" dirty="0" smtClean="0">
                <a:latin typeface="Aharoni" panose="02010803020104030203" pitchFamily="2" charset="-79"/>
                <a:cs typeface="Aharoni" panose="02010803020104030203" pitchFamily="2" charset="-79"/>
              </a:rPr>
              <a:t>Voetafdruk van de gemiddelde Nederlander</a:t>
            </a:r>
            <a:endParaRPr lang="nl-NL" dirty="0">
              <a:latin typeface="Aharoni" panose="02010803020104030203" pitchFamily="2" charset="-79"/>
              <a:cs typeface="Aharoni" panose="02010803020104030203" pitchFamily="2" charset="-79"/>
            </a:endParaRPr>
          </a:p>
        </p:txBody>
      </p:sp>
      <p:sp>
        <p:nvSpPr>
          <p:cNvPr id="3" name="Tijdelijke aanduiding voor inhoud 2"/>
          <p:cNvSpPr>
            <a:spLocks noGrp="1"/>
          </p:cNvSpPr>
          <p:nvPr>
            <p:ph idx="1"/>
          </p:nvPr>
        </p:nvSpPr>
        <p:spPr/>
        <p:txBody>
          <a:bodyPr/>
          <a:lstStyle/>
          <a:p>
            <a:r>
              <a:rPr lang="nl-NL" dirty="0">
                <a:latin typeface="Playtime With Hot Toddies" panose="020B0604020202020204" charset="0"/>
              </a:rPr>
              <a:t>6,34 </a:t>
            </a:r>
            <a:r>
              <a:rPr lang="nl-NL" dirty="0" smtClean="0">
                <a:latin typeface="Playtime With Hot Toddies" panose="020B0604020202020204" charset="0"/>
              </a:rPr>
              <a:t>hectare!</a:t>
            </a:r>
          </a:p>
          <a:p>
            <a:endParaRPr lang="nl-NL" i="1" dirty="0"/>
          </a:p>
          <a:p>
            <a:pPr marL="0" indent="0">
              <a:buNone/>
            </a:pPr>
            <a:endParaRPr lang="nl-NL" i="1" dirty="0"/>
          </a:p>
          <a:p>
            <a:endParaRPr lang="nl-NL" dirty="0"/>
          </a:p>
        </p:txBody>
      </p:sp>
      <p:pic>
        <p:nvPicPr>
          <p:cNvPr id="4" name="Afbeelding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078593" y="2132856"/>
            <a:ext cx="621846" cy="877900"/>
          </a:xfrm>
          <a:prstGeom prst="rect">
            <a:avLst/>
          </a:prstGeom>
        </p:spPr>
      </p:pic>
      <p:pic>
        <p:nvPicPr>
          <p:cNvPr id="5"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67544" y="3284984"/>
            <a:ext cx="1242884" cy="8775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979712" y="3284984"/>
            <a:ext cx="1242884" cy="8775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004048" y="3284984"/>
            <a:ext cx="1242884" cy="8775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497468" y="3284984"/>
            <a:ext cx="1242884" cy="8775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491880" y="3284984"/>
            <a:ext cx="1242884" cy="8775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67544" y="4509120"/>
            <a:ext cx="1242884" cy="8775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1"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979712" y="4488930"/>
            <a:ext cx="1242884" cy="8775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2"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512976" y="4488930"/>
            <a:ext cx="1242884" cy="8775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3"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004048" y="4509120"/>
            <a:ext cx="1242884" cy="8775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4"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526143" y="4488930"/>
            <a:ext cx="1242884" cy="8775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96781482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nl-NL" dirty="0" smtClean="0">
                <a:latin typeface="Aharoni" panose="02010803020104030203" pitchFamily="2" charset="-79"/>
                <a:cs typeface="Aharoni" panose="02010803020104030203" pitchFamily="2" charset="-79"/>
              </a:rPr>
              <a:t>Hoeveel aardbollen hebben we nodig?</a:t>
            </a:r>
            <a:endParaRPr lang="nl-NL" dirty="0">
              <a:latin typeface="Aharoni" panose="02010803020104030203" pitchFamily="2" charset="-79"/>
              <a:cs typeface="Aharoni" panose="02010803020104030203" pitchFamily="2" charset="-79"/>
            </a:endParaRPr>
          </a:p>
        </p:txBody>
      </p:sp>
      <p:sp>
        <p:nvSpPr>
          <p:cNvPr id="5" name="Tekstvak 4"/>
          <p:cNvSpPr txBox="1"/>
          <p:nvPr/>
        </p:nvSpPr>
        <p:spPr>
          <a:xfrm>
            <a:off x="755576" y="2044298"/>
            <a:ext cx="7128792" cy="1384995"/>
          </a:xfrm>
          <a:prstGeom prst="rect">
            <a:avLst/>
          </a:prstGeom>
          <a:noFill/>
        </p:spPr>
        <p:txBody>
          <a:bodyPr wrap="square" rtlCol="0">
            <a:spAutoFit/>
          </a:bodyPr>
          <a:lstStyle/>
          <a:p>
            <a:pPr marL="342900" indent="-342900">
              <a:buFont typeface="Arial" charset="0"/>
              <a:buChar char="•"/>
            </a:pPr>
            <a:r>
              <a:rPr lang="nl-NL" sz="2800" dirty="0" smtClean="0">
                <a:latin typeface="Playtime With Hot Toddies" panose="020B0604020202020204" charset="0"/>
              </a:rPr>
              <a:t>gemiddelde voetafdruk van 6,34 hectare</a:t>
            </a:r>
          </a:p>
          <a:p>
            <a:pPr marL="342900" indent="-342900">
              <a:buFont typeface="Arial" charset="0"/>
              <a:buChar char="•"/>
            </a:pPr>
            <a:r>
              <a:rPr lang="nl-NL" sz="2800" dirty="0" smtClean="0">
                <a:latin typeface="Playtime With Hot Toddies" panose="020B0604020202020204" charset="0"/>
              </a:rPr>
              <a:t>Voor ieder mens op aarde 1,8 hectare beschikbaar</a:t>
            </a:r>
            <a:endParaRPr lang="nl-NL" sz="2800" dirty="0">
              <a:latin typeface="Playtime With Hot Toddies" panose="020B0604020202020204" charset="0"/>
            </a:endParaRPr>
          </a:p>
        </p:txBody>
      </p:sp>
      <p:pic>
        <p:nvPicPr>
          <p:cNvPr id="6"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55576" y="3645024"/>
            <a:ext cx="1710743" cy="16891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637119" y="3645024"/>
            <a:ext cx="1710743" cy="16891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571999" y="3645024"/>
            <a:ext cx="1710743" cy="16891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 name="Afbeelding 9"/>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516216" y="3645024"/>
            <a:ext cx="857201" cy="1689190"/>
          </a:xfrm>
          <a:prstGeom prst="rect">
            <a:avLst/>
          </a:prstGeom>
        </p:spPr>
      </p:pic>
    </p:spTree>
    <p:extLst>
      <p:ext uri="{BB962C8B-B14F-4D97-AF65-F5344CB8AC3E}">
        <p14:creationId xmlns:p14="http://schemas.microsoft.com/office/powerpoint/2010/main" val="58721369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latin typeface="Aharoni" panose="02010803020104030203" pitchFamily="2" charset="-79"/>
                <a:cs typeface="Aharoni" panose="02010803020104030203" pitchFamily="2" charset="-79"/>
              </a:rPr>
              <a:t>Wat kunnen we zelf doen?</a:t>
            </a:r>
            <a:endParaRPr lang="nl-NL" dirty="0">
              <a:latin typeface="Aharoni" panose="02010803020104030203" pitchFamily="2" charset="-79"/>
              <a:cs typeface="Aharoni" panose="02010803020104030203" pitchFamily="2" charset="-79"/>
            </a:endParaRPr>
          </a:p>
        </p:txBody>
      </p:sp>
      <p:pic>
        <p:nvPicPr>
          <p:cNvPr id="4" name="Picture 2" descr="https://chrisverweij.files.wordpress.com/2009/12/740577187_6_triw.jpg"/>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2987824" y="1772816"/>
            <a:ext cx="3028610" cy="437660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8403621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nl-NL" dirty="0" smtClean="0">
                <a:latin typeface="Aharoni" panose="02010803020104030203" pitchFamily="2" charset="-79"/>
                <a:cs typeface="Aharoni" panose="02010803020104030203" pitchFamily="2" charset="-79"/>
              </a:rPr>
              <a:t>Kikkererwtenhummus proeven!</a:t>
            </a:r>
            <a:endParaRPr lang="nl-NL" dirty="0">
              <a:latin typeface="Aharoni" panose="02010803020104030203" pitchFamily="2" charset="-79"/>
              <a:cs typeface="Aharoni" panose="02010803020104030203" pitchFamily="2" charset="-79"/>
            </a:endParaRPr>
          </a:p>
        </p:txBody>
      </p:sp>
      <p:pic>
        <p:nvPicPr>
          <p:cNvPr id="4" name="Picture 2" descr="Kikkererwtenhummus met citroen"/>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51924" y="1412776"/>
            <a:ext cx="3611460" cy="2708594"/>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139952" y="4561866"/>
            <a:ext cx="4248472" cy="178234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10957571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tangle 16"/>
          <p:cNvSpPr/>
          <p:nvPr/>
        </p:nvSpPr>
        <p:spPr>
          <a:xfrm>
            <a:off x="7092280" y="0"/>
            <a:ext cx="2051720" cy="6858000"/>
          </a:xfrm>
          <a:prstGeom prst="rect">
            <a:avLst/>
          </a:prstGeom>
          <a:ln>
            <a:noFill/>
          </a:ln>
          <a:effectLst>
            <a:innerShdw blurRad="63500" dist="50800" dir="10800000">
              <a:prstClr val="black">
                <a:alpha val="50000"/>
              </a:prstClr>
            </a:innerShdw>
          </a:effectLst>
        </p:spPr>
        <p:style>
          <a:lnRef idx="2">
            <a:schemeClr val="accent6"/>
          </a:lnRef>
          <a:fillRef idx="1">
            <a:schemeClr val="lt1"/>
          </a:fillRef>
          <a:effectRef idx="0">
            <a:schemeClr val="accent6"/>
          </a:effectRef>
          <a:fontRef idx="minor">
            <a:schemeClr val="dk1"/>
          </a:fontRef>
        </p:style>
        <p:txBody>
          <a:bodyPr rtlCol="0" anchor="ctr"/>
          <a:lstStyle/>
          <a:p>
            <a:pPr algn="ctr"/>
            <a:endParaRPr lang="nl-NL"/>
          </a:p>
        </p:txBody>
      </p:sp>
      <p:sp>
        <p:nvSpPr>
          <p:cNvPr id="15" name="TextBox 14"/>
          <p:cNvSpPr txBox="1"/>
          <p:nvPr/>
        </p:nvSpPr>
        <p:spPr>
          <a:xfrm>
            <a:off x="971600" y="692696"/>
            <a:ext cx="5400600" cy="738664"/>
          </a:xfrm>
          <a:prstGeom prst="rect">
            <a:avLst/>
          </a:prstGeom>
          <a:noFill/>
        </p:spPr>
        <p:txBody>
          <a:bodyPr wrap="square" rtlCol="0">
            <a:spAutoFit/>
          </a:bodyPr>
          <a:lstStyle/>
          <a:p>
            <a:r>
              <a:rPr lang="nl-NL" sz="4200" dirty="0" smtClean="0">
                <a:latin typeface="Aharoni" panose="02010803020104030203" pitchFamily="2" charset="-79"/>
                <a:cs typeface="Aharoni" panose="02010803020104030203" pitchFamily="2" charset="-79"/>
              </a:rPr>
              <a:t>Even voorstellen...</a:t>
            </a:r>
          </a:p>
        </p:txBody>
      </p:sp>
      <p:sp>
        <p:nvSpPr>
          <p:cNvPr id="11" name="TextBox 10"/>
          <p:cNvSpPr txBox="1"/>
          <p:nvPr/>
        </p:nvSpPr>
        <p:spPr>
          <a:xfrm>
            <a:off x="971600" y="1700808"/>
            <a:ext cx="5040560" cy="1754326"/>
          </a:xfrm>
          <a:prstGeom prst="rect">
            <a:avLst/>
          </a:prstGeom>
          <a:noFill/>
        </p:spPr>
        <p:txBody>
          <a:bodyPr wrap="square" numCol="1" rtlCol="0">
            <a:spAutoFit/>
          </a:bodyPr>
          <a:lstStyle/>
          <a:p>
            <a:pPr>
              <a:lnSpc>
                <a:spcPct val="150000"/>
              </a:lnSpc>
              <a:buFont typeface="Arial" pitchFamily="34" charset="0"/>
              <a:buChar char="•"/>
            </a:pPr>
            <a:r>
              <a:rPr lang="nl-NL" sz="2400" dirty="0" smtClean="0">
                <a:latin typeface="Playtime With Hot Toddies" panose="020B0604020202020204" charset="0"/>
              </a:rPr>
              <a:t> Student Voeding &amp; Diëtetiek</a:t>
            </a:r>
          </a:p>
          <a:p>
            <a:pPr>
              <a:lnSpc>
                <a:spcPct val="150000"/>
              </a:lnSpc>
              <a:buFont typeface="Arial" pitchFamily="34" charset="0"/>
              <a:buChar char="•"/>
            </a:pPr>
            <a:r>
              <a:rPr lang="nl-NL" sz="2400" dirty="0" smtClean="0">
                <a:latin typeface="Playtime With Hot Toddies" panose="020B0604020202020204" charset="0"/>
              </a:rPr>
              <a:t> Stagiaire bij Smaaklessen / Hogeschool Van Hall </a:t>
            </a:r>
            <a:r>
              <a:rPr lang="nl-NL" sz="2400" dirty="0" err="1" smtClean="0">
                <a:latin typeface="Playtime With Hot Toddies" panose="020B0604020202020204" charset="0"/>
              </a:rPr>
              <a:t>Larenstein</a:t>
            </a:r>
            <a:endParaRPr lang="nl-NL" sz="2400" dirty="0">
              <a:latin typeface="Playtime With Hot Toddies" panose="020B0604020202020204" charset="0"/>
            </a:endParaRPr>
          </a:p>
        </p:txBody>
      </p:sp>
      <p:pic>
        <p:nvPicPr>
          <p:cNvPr id="20" name="Picture 19" descr="VHL school.jpg"/>
          <p:cNvPicPr>
            <a:picLocks noChangeAspect="1"/>
          </p:cNvPicPr>
          <p:nvPr/>
        </p:nvPicPr>
        <p:blipFill>
          <a:blip r:embed="rId2" cstate="print"/>
          <a:stretch>
            <a:fillRect/>
          </a:stretch>
        </p:blipFill>
        <p:spPr>
          <a:xfrm>
            <a:off x="1115616" y="4476684"/>
            <a:ext cx="4761341" cy="1791848"/>
          </a:xfrm>
          <a:prstGeom prst="snip2DiagRect">
            <a:avLst/>
          </a:prstGeom>
          <a:solidFill>
            <a:srgbClr val="FFFFFF">
              <a:shade val="85000"/>
            </a:srgbClr>
          </a:solidFill>
          <a:ln w="88900" cap="sq">
            <a:solidFill>
              <a:srgbClr val="FFFFFF"/>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pic>
        <p:nvPicPr>
          <p:cNvPr id="26" name="Picture 25" descr="powered by logo2.png"/>
          <p:cNvPicPr>
            <a:picLocks noChangeAspect="1"/>
          </p:cNvPicPr>
          <p:nvPr/>
        </p:nvPicPr>
        <p:blipFill>
          <a:blip r:embed="rId3" cstate="print"/>
          <a:stretch>
            <a:fillRect/>
          </a:stretch>
        </p:blipFill>
        <p:spPr>
          <a:xfrm>
            <a:off x="7657200" y="5085184"/>
            <a:ext cx="1091264" cy="1368152"/>
          </a:xfrm>
          <a:prstGeom prst="rect">
            <a:avLst/>
          </a:prstGeom>
          <a:effectLst/>
        </p:spPr>
      </p:pic>
      <p:pic>
        <p:nvPicPr>
          <p:cNvPr id="27" name="Picture 26" descr="17fa1f63-5d10-4c2d-a729-a0e76776772c_smaaklessen-logo_183x202.png"/>
          <p:cNvPicPr>
            <a:picLocks noChangeAspect="1"/>
          </p:cNvPicPr>
          <p:nvPr/>
        </p:nvPicPr>
        <p:blipFill>
          <a:blip r:embed="rId4" cstate="print"/>
          <a:stretch>
            <a:fillRect/>
          </a:stretch>
        </p:blipFill>
        <p:spPr>
          <a:xfrm>
            <a:off x="7524328" y="260648"/>
            <a:ext cx="1311027" cy="1447145"/>
          </a:xfrm>
          <a:prstGeom prst="rect">
            <a:avLst/>
          </a:prstGeom>
        </p:spPr>
      </p:pic>
      <p:pic>
        <p:nvPicPr>
          <p:cNvPr id="28" name="Picture 27" descr="logo.png"/>
          <p:cNvPicPr>
            <a:picLocks noChangeAspect="1"/>
          </p:cNvPicPr>
          <p:nvPr/>
        </p:nvPicPr>
        <p:blipFill>
          <a:blip r:embed="rId5" cstate="print"/>
          <a:stretch>
            <a:fillRect/>
          </a:stretch>
        </p:blipFill>
        <p:spPr>
          <a:xfrm>
            <a:off x="7452320" y="3861049"/>
            <a:ext cx="1373689" cy="576063"/>
          </a:xfrm>
          <a:prstGeom prst="rect">
            <a:avLst/>
          </a:prstGeom>
        </p:spPr>
      </p:pic>
      <p:pic>
        <p:nvPicPr>
          <p:cNvPr id="29" name="Picture 28"/>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059515" y="2378011"/>
            <a:ext cx="2199736" cy="834966"/>
          </a:xfrm>
          <a:prstGeom prst="rect">
            <a:avLst/>
          </a:prstGeom>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latin typeface="Aharoni" panose="02010803020104030203" pitchFamily="2" charset="-79"/>
                <a:cs typeface="Aharoni" panose="02010803020104030203" pitchFamily="2" charset="-79"/>
              </a:rPr>
              <a:t>QUIZ</a:t>
            </a:r>
            <a:endParaRPr lang="nl-NL" dirty="0">
              <a:latin typeface="Aharoni" panose="02010803020104030203" pitchFamily="2" charset="-79"/>
              <a:cs typeface="Aharoni" panose="02010803020104030203" pitchFamily="2" charset="-79"/>
            </a:endParaRPr>
          </a:p>
        </p:txBody>
      </p:sp>
      <p:pic>
        <p:nvPicPr>
          <p:cNvPr id="4" name="Picture 2" descr="http://interactive.wttw.com/sites/all/themes/wttwbootstrap3/img/whereinchicago/quiz-title.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51720" y="1772816"/>
            <a:ext cx="5040560" cy="3578608"/>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5146830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hthoek 5"/>
          <p:cNvSpPr/>
          <p:nvPr/>
        </p:nvSpPr>
        <p:spPr>
          <a:xfrm>
            <a:off x="251520" y="1340768"/>
            <a:ext cx="8424935" cy="3416320"/>
          </a:xfrm>
          <a:prstGeom prst="rect">
            <a:avLst/>
          </a:prstGeom>
        </p:spPr>
        <p:txBody>
          <a:bodyPr wrap="square">
            <a:spAutoFit/>
          </a:bodyPr>
          <a:lstStyle/>
          <a:p>
            <a:endParaRPr lang="nl-NL" sz="3600" b="1" dirty="0">
              <a:latin typeface="Playtime With Hot Toddies" panose="020B0604020202020204" charset="0"/>
            </a:endParaRPr>
          </a:p>
          <a:p>
            <a:pPr algn="ctr"/>
            <a:r>
              <a:rPr lang="nl-NL" sz="3600" b="1" dirty="0" smtClean="0">
                <a:latin typeface="Playtime With Hot Toddies" panose="020B0604020202020204" charset="0"/>
              </a:rPr>
              <a:t>Vraag 1</a:t>
            </a:r>
          </a:p>
          <a:p>
            <a:pPr algn="ctr"/>
            <a:r>
              <a:rPr lang="nl-NL" sz="3600" b="1" dirty="0" smtClean="0">
                <a:latin typeface="Playtime With Hot Toddies" panose="020B0604020202020204" charset="0"/>
              </a:rPr>
              <a:t>Eiwitten </a:t>
            </a:r>
            <a:r>
              <a:rPr lang="nl-NL" sz="3600" b="1" dirty="0">
                <a:latin typeface="Playtime With Hot Toddies" panose="020B0604020202020204" charset="0"/>
              </a:rPr>
              <a:t>zijn een belangrijke brandstof voor ons lichaam</a:t>
            </a:r>
          </a:p>
          <a:p>
            <a:pPr algn="ctr"/>
            <a:endParaRPr lang="nl-NL" sz="3600" b="1" dirty="0">
              <a:latin typeface="Playtime With Hot Toddies" panose="020B0604020202020204" charset="0"/>
            </a:endParaRPr>
          </a:p>
          <a:p>
            <a:pPr algn="ctr"/>
            <a:r>
              <a:rPr lang="nl-NL" sz="3600" b="1" dirty="0">
                <a:solidFill>
                  <a:srgbClr val="00B050"/>
                </a:solidFill>
                <a:latin typeface="Playtime With Hot Toddies" panose="020B0604020202020204" charset="0"/>
              </a:rPr>
              <a:t>Juist</a:t>
            </a:r>
            <a:r>
              <a:rPr lang="nl-NL" sz="3600" b="1" dirty="0">
                <a:latin typeface="Playtime With Hot Toddies" panose="020B0604020202020204" charset="0"/>
              </a:rPr>
              <a:t> of </a:t>
            </a:r>
            <a:r>
              <a:rPr lang="nl-NL" sz="3600" b="1" dirty="0">
                <a:solidFill>
                  <a:srgbClr val="FF0000"/>
                </a:solidFill>
                <a:latin typeface="Playtime With Hot Toddies" panose="020B0604020202020204" charset="0"/>
              </a:rPr>
              <a:t>Onjuist?</a:t>
            </a:r>
          </a:p>
        </p:txBody>
      </p:sp>
    </p:spTree>
    <p:extLst>
      <p:ext uri="{BB962C8B-B14F-4D97-AF65-F5344CB8AC3E}">
        <p14:creationId xmlns:p14="http://schemas.microsoft.com/office/powerpoint/2010/main" val="394665484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hthoek 6"/>
          <p:cNvSpPr/>
          <p:nvPr/>
        </p:nvSpPr>
        <p:spPr>
          <a:xfrm>
            <a:off x="467544" y="908720"/>
            <a:ext cx="7776864" cy="3816429"/>
          </a:xfrm>
          <a:prstGeom prst="rect">
            <a:avLst/>
          </a:prstGeom>
        </p:spPr>
        <p:txBody>
          <a:bodyPr wrap="square">
            <a:spAutoFit/>
          </a:bodyPr>
          <a:lstStyle/>
          <a:p>
            <a:pPr algn="ctr"/>
            <a:r>
              <a:rPr lang="nl-NL" sz="2800" b="1" dirty="0">
                <a:solidFill>
                  <a:srgbClr val="FF0000"/>
                </a:solidFill>
                <a:latin typeface="Playtime With Hot Toddies" panose="020B0604020202020204" charset="0"/>
              </a:rPr>
              <a:t>Onjuist!</a:t>
            </a:r>
          </a:p>
          <a:p>
            <a:pPr algn="ctr"/>
            <a:r>
              <a:rPr lang="nl-NL" sz="2800" dirty="0">
                <a:latin typeface="Playtime With Hot Toddies" panose="020B0604020202020204" charset="0"/>
              </a:rPr>
              <a:t>Eiwitten zijn een belangrijke</a:t>
            </a:r>
            <a:r>
              <a:rPr lang="nl-NL" sz="2800" b="1" dirty="0">
                <a:latin typeface="Playtime With Hot Toddies" panose="020B0604020202020204" charset="0"/>
              </a:rPr>
              <a:t> bouwstof </a:t>
            </a:r>
            <a:r>
              <a:rPr lang="nl-NL" sz="2800" dirty="0">
                <a:latin typeface="Playtime With Hot Toddies" panose="020B0604020202020204" charset="0"/>
              </a:rPr>
              <a:t>voor ons lichaam.</a:t>
            </a:r>
          </a:p>
          <a:p>
            <a:pPr algn="ctr"/>
            <a:r>
              <a:rPr lang="nl-NL" sz="2800" dirty="0">
                <a:latin typeface="Playtime With Hot Toddies" panose="020B0604020202020204" charset="0"/>
              </a:rPr>
              <a:t/>
            </a:r>
            <a:br>
              <a:rPr lang="nl-NL" sz="2800" dirty="0">
                <a:latin typeface="Playtime With Hot Toddies" panose="020B0604020202020204" charset="0"/>
              </a:rPr>
            </a:br>
            <a:r>
              <a:rPr lang="nl-NL" sz="2800" dirty="0">
                <a:latin typeface="Playtime With Hot Toddies" panose="020B0604020202020204" charset="0"/>
              </a:rPr>
              <a:t>Eiwitten zijn de bouwstenen van ons lichaam. Hierdoor blijven we sterk en kunnen we groeien. Groeien zegt het eigenlijk al een beetje, we ‘bouwen’ ons lichaam steeds een stukje groter met hulp van eiwitten. </a:t>
            </a:r>
          </a:p>
          <a:p>
            <a:pPr algn="ctr"/>
            <a:endParaRPr lang="nl-NL" dirty="0">
              <a:latin typeface="Century Gothic" panose="020B0502020202020204" pitchFamily="34" charset="0"/>
            </a:endParaRPr>
          </a:p>
        </p:txBody>
      </p:sp>
      <p:pic>
        <p:nvPicPr>
          <p:cNvPr id="8"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876256" y="4691275"/>
            <a:ext cx="1986435" cy="1986435"/>
          </a:xfrm>
          <a:prstGeom prst="rect">
            <a:avLst/>
          </a:prstGeom>
        </p:spPr>
      </p:pic>
    </p:spTree>
    <p:extLst>
      <p:ext uri="{BB962C8B-B14F-4D97-AF65-F5344CB8AC3E}">
        <p14:creationId xmlns:p14="http://schemas.microsoft.com/office/powerpoint/2010/main" val="416697682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hthoek 1"/>
          <p:cNvSpPr/>
          <p:nvPr/>
        </p:nvSpPr>
        <p:spPr>
          <a:xfrm>
            <a:off x="899592" y="1484784"/>
            <a:ext cx="7344815" cy="2985433"/>
          </a:xfrm>
          <a:prstGeom prst="rect">
            <a:avLst/>
          </a:prstGeom>
        </p:spPr>
        <p:txBody>
          <a:bodyPr wrap="square">
            <a:spAutoFit/>
          </a:bodyPr>
          <a:lstStyle/>
          <a:p>
            <a:pPr algn="ctr"/>
            <a:r>
              <a:rPr lang="nl-NL" sz="3200" b="1" dirty="0" smtClean="0">
                <a:latin typeface="Playtime With Hot Toddies" panose="020B0604020202020204" charset="0"/>
              </a:rPr>
              <a:t>Vraag 2</a:t>
            </a:r>
          </a:p>
          <a:p>
            <a:pPr algn="ctr"/>
            <a:r>
              <a:rPr lang="nl-NL" sz="3200" b="1" dirty="0" smtClean="0">
                <a:latin typeface="Playtime With Hot Toddies" panose="020B0604020202020204" charset="0"/>
              </a:rPr>
              <a:t>Als </a:t>
            </a:r>
            <a:r>
              <a:rPr lang="nl-NL" sz="3200" b="1" dirty="0">
                <a:latin typeface="Playtime With Hot Toddies" panose="020B0604020202020204" charset="0"/>
              </a:rPr>
              <a:t>we geen eiwitten uit vlees (en andere dierlijke producten) binnenkrijgen, moeten we deze uit andere voedingsmiddelen halen </a:t>
            </a:r>
            <a:endParaRPr lang="nl-NL" sz="3200" b="1" dirty="0" smtClean="0">
              <a:latin typeface="Playtime With Hot Toddies" panose="020B0604020202020204" charset="0"/>
            </a:endParaRPr>
          </a:p>
          <a:p>
            <a:pPr algn="ctr"/>
            <a:endParaRPr lang="nl-NL" sz="2400" b="1" dirty="0">
              <a:latin typeface="Playtime With Hot Toddies" panose="020B0604020202020204" charset="0"/>
            </a:endParaRPr>
          </a:p>
          <a:p>
            <a:pPr algn="ctr"/>
            <a:r>
              <a:rPr lang="nl-NL" sz="3600" b="1" dirty="0">
                <a:solidFill>
                  <a:srgbClr val="00B050"/>
                </a:solidFill>
                <a:latin typeface="Playtime With Hot Toddies" panose="020B0604020202020204" charset="0"/>
              </a:rPr>
              <a:t>Juist</a:t>
            </a:r>
            <a:r>
              <a:rPr lang="nl-NL" sz="3600" b="1" dirty="0">
                <a:latin typeface="Playtime With Hot Toddies" panose="020B0604020202020204" charset="0"/>
              </a:rPr>
              <a:t> of </a:t>
            </a:r>
            <a:r>
              <a:rPr lang="nl-NL" sz="3600" b="1" dirty="0">
                <a:solidFill>
                  <a:srgbClr val="FF0000"/>
                </a:solidFill>
                <a:latin typeface="Playtime With Hot Toddies" panose="020B0604020202020204" charset="0"/>
              </a:rPr>
              <a:t>Onjuist?</a:t>
            </a:r>
          </a:p>
        </p:txBody>
      </p:sp>
    </p:spTree>
    <p:extLst>
      <p:ext uri="{BB962C8B-B14F-4D97-AF65-F5344CB8AC3E}">
        <p14:creationId xmlns:p14="http://schemas.microsoft.com/office/powerpoint/2010/main" val="169473364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hthoek 1"/>
          <p:cNvSpPr/>
          <p:nvPr/>
        </p:nvSpPr>
        <p:spPr>
          <a:xfrm>
            <a:off x="2483768" y="548680"/>
            <a:ext cx="4572000" cy="4401205"/>
          </a:xfrm>
          <a:prstGeom prst="rect">
            <a:avLst/>
          </a:prstGeom>
        </p:spPr>
        <p:txBody>
          <a:bodyPr>
            <a:spAutoFit/>
          </a:bodyPr>
          <a:lstStyle/>
          <a:p>
            <a:pPr algn="ctr"/>
            <a:r>
              <a:rPr lang="nl-NL" sz="2800" b="1" dirty="0">
                <a:solidFill>
                  <a:srgbClr val="00B050"/>
                </a:solidFill>
                <a:latin typeface="Playtime With Hot Toddies" panose="020B0604020202020204" charset="0"/>
              </a:rPr>
              <a:t>Juist!</a:t>
            </a:r>
          </a:p>
          <a:p>
            <a:pPr algn="ctr"/>
            <a:endParaRPr lang="nl-NL" sz="2800" dirty="0">
              <a:latin typeface="Playtime With Hot Toddies" panose="020B0604020202020204" charset="0"/>
            </a:endParaRPr>
          </a:p>
          <a:p>
            <a:pPr algn="ctr"/>
            <a:r>
              <a:rPr lang="nl-NL" sz="2800" dirty="0">
                <a:latin typeface="Playtime With Hot Toddies" panose="020B0604020202020204" charset="0"/>
              </a:rPr>
              <a:t>Als we geen eiwitten binnenkrijgen uit voedingsmiddelen die van dieren komen, moeten we wel zorgen dat we eiwitten binnenkrijgen uit plantaardige voedingsmiddelen. Anders worden we snel slapjes en ziek. </a:t>
            </a:r>
          </a:p>
        </p:txBody>
      </p:sp>
    </p:spTree>
    <p:extLst>
      <p:ext uri="{BB962C8B-B14F-4D97-AF65-F5344CB8AC3E}">
        <p14:creationId xmlns:p14="http://schemas.microsoft.com/office/powerpoint/2010/main" val="33504007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hthoek 1"/>
          <p:cNvSpPr/>
          <p:nvPr/>
        </p:nvSpPr>
        <p:spPr>
          <a:xfrm>
            <a:off x="1187624" y="1700808"/>
            <a:ext cx="6624736" cy="2062103"/>
          </a:xfrm>
          <a:prstGeom prst="rect">
            <a:avLst/>
          </a:prstGeom>
        </p:spPr>
        <p:txBody>
          <a:bodyPr wrap="square">
            <a:spAutoFit/>
          </a:bodyPr>
          <a:lstStyle/>
          <a:p>
            <a:pPr algn="ctr"/>
            <a:r>
              <a:rPr lang="nl-NL" sz="3600" b="1" dirty="0" smtClean="0">
                <a:latin typeface="Playtime With Hot Toddies" panose="020B0604020202020204" charset="0"/>
              </a:rPr>
              <a:t>Vraag 3</a:t>
            </a:r>
          </a:p>
          <a:p>
            <a:pPr algn="ctr"/>
            <a:r>
              <a:rPr lang="nl-NL" sz="3600" b="1" dirty="0" smtClean="0">
                <a:latin typeface="Playtime With Hot Toddies" panose="020B0604020202020204" charset="0"/>
              </a:rPr>
              <a:t>In </a:t>
            </a:r>
            <a:r>
              <a:rPr lang="nl-NL" sz="3600" b="1" dirty="0">
                <a:latin typeface="Playtime With Hot Toddies" panose="020B0604020202020204" charset="0"/>
              </a:rPr>
              <a:t>melk zitten plantaardige eiwitten </a:t>
            </a:r>
          </a:p>
          <a:p>
            <a:pPr algn="ctr"/>
            <a:endParaRPr lang="nl-NL" sz="2800" b="1" dirty="0">
              <a:latin typeface="Playtime With Hot Toddies" panose="020B0604020202020204" charset="0"/>
            </a:endParaRPr>
          </a:p>
          <a:p>
            <a:pPr algn="ctr"/>
            <a:r>
              <a:rPr lang="nl-NL" sz="2800" b="1" dirty="0">
                <a:solidFill>
                  <a:srgbClr val="00B050"/>
                </a:solidFill>
                <a:latin typeface="Playtime With Hot Toddies" panose="020B0604020202020204" charset="0"/>
              </a:rPr>
              <a:t>Juist</a:t>
            </a:r>
            <a:r>
              <a:rPr lang="nl-NL" sz="2800" b="1" dirty="0">
                <a:latin typeface="Playtime With Hot Toddies" panose="020B0604020202020204" charset="0"/>
              </a:rPr>
              <a:t> of </a:t>
            </a:r>
            <a:r>
              <a:rPr lang="nl-NL" sz="2800" b="1" dirty="0">
                <a:solidFill>
                  <a:srgbClr val="FF0000"/>
                </a:solidFill>
                <a:latin typeface="Playtime With Hot Toddies" panose="020B0604020202020204" charset="0"/>
              </a:rPr>
              <a:t>Onjuist?</a:t>
            </a:r>
          </a:p>
        </p:txBody>
      </p:sp>
    </p:spTree>
    <p:extLst>
      <p:ext uri="{BB962C8B-B14F-4D97-AF65-F5344CB8AC3E}">
        <p14:creationId xmlns:p14="http://schemas.microsoft.com/office/powerpoint/2010/main" val="307885126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hthoek 1"/>
          <p:cNvSpPr/>
          <p:nvPr/>
        </p:nvSpPr>
        <p:spPr>
          <a:xfrm>
            <a:off x="1475656" y="2676593"/>
            <a:ext cx="6552728" cy="2677656"/>
          </a:xfrm>
          <a:prstGeom prst="rect">
            <a:avLst/>
          </a:prstGeom>
        </p:spPr>
        <p:txBody>
          <a:bodyPr wrap="square">
            <a:spAutoFit/>
          </a:bodyPr>
          <a:lstStyle/>
          <a:p>
            <a:pPr algn="ctr"/>
            <a:r>
              <a:rPr lang="nl-NL" sz="2800" b="1" dirty="0">
                <a:solidFill>
                  <a:srgbClr val="FF0000"/>
                </a:solidFill>
                <a:latin typeface="Playtime With Hot Toddies" panose="020B0604020202020204" charset="0"/>
              </a:rPr>
              <a:t>Onjuist!</a:t>
            </a:r>
          </a:p>
          <a:p>
            <a:pPr algn="ctr"/>
            <a:endParaRPr lang="nl-NL" sz="2800" b="1" dirty="0">
              <a:solidFill>
                <a:srgbClr val="FF0000"/>
              </a:solidFill>
              <a:latin typeface="Playtime With Hot Toddies" panose="020B0604020202020204" charset="0"/>
            </a:endParaRPr>
          </a:p>
          <a:p>
            <a:pPr algn="ctr"/>
            <a:r>
              <a:rPr lang="nl-NL" sz="2800" dirty="0">
                <a:latin typeface="Playtime With Hot Toddies" panose="020B0604020202020204" charset="0"/>
              </a:rPr>
              <a:t>Melk komt </a:t>
            </a:r>
            <a:r>
              <a:rPr lang="nl-NL" sz="2800" dirty="0" smtClean="0">
                <a:latin typeface="Playtime With Hot Toddies" panose="020B0604020202020204" charset="0"/>
              </a:rPr>
              <a:t>(meestal) </a:t>
            </a:r>
            <a:r>
              <a:rPr lang="nl-NL" sz="2800" dirty="0">
                <a:latin typeface="Playtime With Hot Toddies" panose="020B0604020202020204" charset="0"/>
              </a:rPr>
              <a:t>van de koe (of van geiten, paarden enz.). Dus van een dier. In melk zitten dus geen plantaardige, maar dierlijke eiwitten. </a:t>
            </a:r>
          </a:p>
        </p:txBody>
      </p:sp>
      <p:pic>
        <p:nvPicPr>
          <p:cNvPr id="3"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508104" y="451458"/>
            <a:ext cx="3394062" cy="2193086"/>
          </a:xfrm>
          <a:prstGeom prst="rect">
            <a:avLst/>
          </a:prstGeom>
        </p:spPr>
      </p:pic>
    </p:spTree>
    <p:extLst>
      <p:ext uri="{BB962C8B-B14F-4D97-AF65-F5344CB8AC3E}">
        <p14:creationId xmlns:p14="http://schemas.microsoft.com/office/powerpoint/2010/main" val="59245268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hthoek 1"/>
          <p:cNvSpPr/>
          <p:nvPr/>
        </p:nvSpPr>
        <p:spPr>
          <a:xfrm>
            <a:off x="2254154" y="1690062"/>
            <a:ext cx="4572000" cy="2554545"/>
          </a:xfrm>
          <a:prstGeom prst="rect">
            <a:avLst/>
          </a:prstGeom>
        </p:spPr>
        <p:txBody>
          <a:bodyPr>
            <a:spAutoFit/>
          </a:bodyPr>
          <a:lstStyle/>
          <a:p>
            <a:pPr algn="ctr"/>
            <a:r>
              <a:rPr lang="nl-NL" sz="3200" b="1" dirty="0" smtClean="0">
                <a:latin typeface="Playtime With Hot Toddies" panose="020B0604020202020204" charset="0"/>
              </a:rPr>
              <a:t>Vraag 4</a:t>
            </a:r>
          </a:p>
          <a:p>
            <a:pPr algn="ctr"/>
            <a:r>
              <a:rPr lang="nl-NL" sz="3200" b="1" dirty="0" smtClean="0">
                <a:latin typeface="Playtime With Hot Toddies" panose="020B0604020202020204" charset="0"/>
              </a:rPr>
              <a:t>In </a:t>
            </a:r>
            <a:r>
              <a:rPr lang="nl-NL" sz="3200" b="1" dirty="0">
                <a:latin typeface="Playtime With Hot Toddies" panose="020B0604020202020204" charset="0"/>
              </a:rPr>
              <a:t>kikkererwten zitten eiwitten </a:t>
            </a:r>
            <a:endParaRPr lang="nl-NL" sz="3200" b="1" dirty="0">
              <a:solidFill>
                <a:srgbClr val="00B050"/>
              </a:solidFill>
              <a:latin typeface="Playtime With Hot Toddies" panose="020B0604020202020204" charset="0"/>
            </a:endParaRPr>
          </a:p>
          <a:p>
            <a:pPr algn="ctr"/>
            <a:endParaRPr lang="nl-NL" sz="3200" b="1" dirty="0">
              <a:solidFill>
                <a:srgbClr val="00B050"/>
              </a:solidFill>
              <a:latin typeface="Playtime With Hot Toddies" panose="020B0604020202020204" charset="0"/>
            </a:endParaRPr>
          </a:p>
          <a:p>
            <a:pPr algn="ctr"/>
            <a:r>
              <a:rPr lang="nl-NL" sz="3200" b="1" dirty="0">
                <a:solidFill>
                  <a:srgbClr val="00B050"/>
                </a:solidFill>
                <a:latin typeface="Playtime With Hot Toddies" panose="020B0604020202020204" charset="0"/>
              </a:rPr>
              <a:t>Juist</a:t>
            </a:r>
            <a:r>
              <a:rPr lang="nl-NL" sz="3200" b="1" dirty="0">
                <a:latin typeface="Playtime With Hot Toddies" panose="020B0604020202020204" charset="0"/>
              </a:rPr>
              <a:t> of </a:t>
            </a:r>
            <a:r>
              <a:rPr lang="nl-NL" sz="3200" b="1" dirty="0">
                <a:solidFill>
                  <a:srgbClr val="FF0000"/>
                </a:solidFill>
                <a:latin typeface="Playtime With Hot Toddies" panose="020B0604020202020204" charset="0"/>
              </a:rPr>
              <a:t>Onjuist?</a:t>
            </a:r>
          </a:p>
        </p:txBody>
      </p:sp>
    </p:spTree>
    <p:extLst>
      <p:ext uri="{BB962C8B-B14F-4D97-AF65-F5344CB8AC3E}">
        <p14:creationId xmlns:p14="http://schemas.microsoft.com/office/powerpoint/2010/main" val="159722382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hthoek 1"/>
          <p:cNvSpPr/>
          <p:nvPr/>
        </p:nvSpPr>
        <p:spPr>
          <a:xfrm>
            <a:off x="2286000" y="764704"/>
            <a:ext cx="4572000" cy="3046988"/>
          </a:xfrm>
          <a:prstGeom prst="rect">
            <a:avLst/>
          </a:prstGeom>
        </p:spPr>
        <p:txBody>
          <a:bodyPr>
            <a:spAutoFit/>
          </a:bodyPr>
          <a:lstStyle/>
          <a:p>
            <a:pPr algn="ctr"/>
            <a:r>
              <a:rPr lang="nl-NL" sz="3200" b="1" dirty="0">
                <a:solidFill>
                  <a:srgbClr val="00B050"/>
                </a:solidFill>
                <a:latin typeface="Playtime With Hot Toddies" panose="020B0604020202020204" charset="0"/>
              </a:rPr>
              <a:t>Juist!</a:t>
            </a:r>
          </a:p>
          <a:p>
            <a:pPr algn="ctr"/>
            <a:endParaRPr lang="nl-NL" sz="3200" b="1" dirty="0">
              <a:solidFill>
                <a:srgbClr val="00B050"/>
              </a:solidFill>
              <a:latin typeface="Playtime With Hot Toddies" panose="020B0604020202020204" charset="0"/>
            </a:endParaRPr>
          </a:p>
          <a:p>
            <a:pPr algn="ctr"/>
            <a:r>
              <a:rPr lang="nl-NL" sz="3200" dirty="0">
                <a:latin typeface="Playtime With Hot Toddies" panose="020B0604020202020204" charset="0"/>
              </a:rPr>
              <a:t>In kikkererwten zitten inderdaad eiwitten. Kikkererwten zijn plantaardig</a:t>
            </a:r>
            <a:r>
              <a:rPr lang="nl-NL" dirty="0">
                <a:latin typeface="Century Gothic" panose="020B0502020202020204" pitchFamily="34" charset="0"/>
              </a:rPr>
              <a:t>. </a:t>
            </a:r>
          </a:p>
        </p:txBody>
      </p:sp>
      <p:pic>
        <p:nvPicPr>
          <p:cNvPr id="3"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748349" y="4293095"/>
            <a:ext cx="4219301" cy="2370521"/>
          </a:xfrm>
          <a:prstGeom prst="rect">
            <a:avLst/>
          </a:prstGeom>
        </p:spPr>
      </p:pic>
    </p:spTree>
    <p:extLst>
      <p:ext uri="{BB962C8B-B14F-4D97-AF65-F5344CB8AC3E}">
        <p14:creationId xmlns:p14="http://schemas.microsoft.com/office/powerpoint/2010/main" val="209238410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hthoek 1"/>
          <p:cNvSpPr/>
          <p:nvPr/>
        </p:nvSpPr>
        <p:spPr>
          <a:xfrm>
            <a:off x="755576" y="836712"/>
            <a:ext cx="7560840" cy="2554545"/>
          </a:xfrm>
          <a:prstGeom prst="rect">
            <a:avLst/>
          </a:prstGeom>
        </p:spPr>
        <p:txBody>
          <a:bodyPr wrap="square">
            <a:spAutoFit/>
          </a:bodyPr>
          <a:lstStyle/>
          <a:p>
            <a:pPr algn="ctr"/>
            <a:r>
              <a:rPr lang="nl-NL" sz="3200" b="1" dirty="0" smtClean="0"/>
              <a:t>Vraag 5</a:t>
            </a:r>
          </a:p>
          <a:p>
            <a:pPr algn="ctr"/>
            <a:r>
              <a:rPr lang="nl-NL" sz="3200" b="1" dirty="0" smtClean="0"/>
              <a:t>Ei</a:t>
            </a:r>
            <a:r>
              <a:rPr lang="nl-NL" sz="3200" b="1" dirty="0"/>
              <a:t>, yoghurt, noten en peulvruchten bevatten plantaardige eiwitten </a:t>
            </a:r>
          </a:p>
          <a:p>
            <a:pPr algn="ctr"/>
            <a:endParaRPr lang="nl-NL" sz="3200" b="1" dirty="0"/>
          </a:p>
          <a:p>
            <a:pPr algn="ctr"/>
            <a:r>
              <a:rPr lang="nl-NL" sz="3200" b="1" dirty="0">
                <a:solidFill>
                  <a:srgbClr val="00B050"/>
                </a:solidFill>
                <a:latin typeface="Century Gothic" panose="020B0502020202020204" pitchFamily="34" charset="0"/>
              </a:rPr>
              <a:t>Juist</a:t>
            </a:r>
            <a:r>
              <a:rPr lang="nl-NL" sz="3200" b="1" dirty="0">
                <a:latin typeface="Century Gothic" panose="020B0502020202020204" pitchFamily="34" charset="0"/>
              </a:rPr>
              <a:t> of </a:t>
            </a:r>
            <a:r>
              <a:rPr lang="nl-NL" sz="3200" b="1" dirty="0">
                <a:solidFill>
                  <a:srgbClr val="FF0000"/>
                </a:solidFill>
                <a:latin typeface="Century Gothic" panose="020B0502020202020204" pitchFamily="34" charset="0"/>
              </a:rPr>
              <a:t>Onjuist?</a:t>
            </a:r>
          </a:p>
        </p:txBody>
      </p:sp>
    </p:spTree>
    <p:extLst>
      <p:ext uri="{BB962C8B-B14F-4D97-AF65-F5344CB8AC3E}">
        <p14:creationId xmlns:p14="http://schemas.microsoft.com/office/powerpoint/2010/main" val="385327743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nl-NL" sz="4200" dirty="0" smtClean="0">
                <a:latin typeface="Aharoni" panose="02010803020104030203" pitchFamily="2" charset="-79"/>
                <a:cs typeface="Aharoni" panose="02010803020104030203" pitchFamily="2" charset="-79"/>
              </a:rPr>
              <a:t>Wat gaan we doen?</a:t>
            </a:r>
            <a:endParaRPr lang="nl-NL" sz="4200" dirty="0">
              <a:latin typeface="Aharoni" panose="02010803020104030203" pitchFamily="2" charset="-79"/>
              <a:cs typeface="Aharoni" panose="02010803020104030203" pitchFamily="2" charset="-79"/>
            </a:endParaRPr>
          </a:p>
        </p:txBody>
      </p:sp>
      <p:sp>
        <p:nvSpPr>
          <p:cNvPr id="3" name="Tijdelijke aanduiding voor inhoud 2"/>
          <p:cNvSpPr>
            <a:spLocks noGrp="1"/>
          </p:cNvSpPr>
          <p:nvPr>
            <p:ph idx="1"/>
          </p:nvPr>
        </p:nvSpPr>
        <p:spPr/>
        <p:txBody>
          <a:bodyPr>
            <a:normAutofit lnSpcReduction="10000"/>
          </a:bodyPr>
          <a:lstStyle/>
          <a:p>
            <a:pPr marL="0" indent="0">
              <a:buNone/>
            </a:pPr>
            <a:endParaRPr lang="nl-NL" sz="2800" dirty="0" smtClean="0">
              <a:latin typeface="Playtime With Hot Toddies" panose="020B0604020202020204" charset="0"/>
            </a:endParaRPr>
          </a:p>
          <a:p>
            <a:r>
              <a:rPr lang="nl-NL" sz="2600" dirty="0" smtClean="0">
                <a:latin typeface="Playtime With Hot Toddies" panose="020B0604020202020204" charset="0"/>
              </a:rPr>
              <a:t>Voeding:</a:t>
            </a:r>
          </a:p>
          <a:p>
            <a:pPr lvl="1"/>
            <a:r>
              <a:rPr lang="nl-NL" sz="2600" dirty="0" smtClean="0">
                <a:latin typeface="Playtime With Hot Toddies" panose="020B0604020202020204" charset="0"/>
              </a:rPr>
              <a:t>Waarom eten we?</a:t>
            </a:r>
          </a:p>
          <a:p>
            <a:pPr lvl="1"/>
            <a:r>
              <a:rPr lang="nl-NL" sz="2600" dirty="0" smtClean="0">
                <a:latin typeface="Playtime With Hot Toddies" panose="020B0604020202020204" charset="0"/>
              </a:rPr>
              <a:t>Eiwitten</a:t>
            </a:r>
          </a:p>
          <a:p>
            <a:r>
              <a:rPr lang="nl-NL" sz="2600" dirty="0" smtClean="0">
                <a:latin typeface="Playtime With Hot Toddies" panose="020B0604020202020204" charset="0"/>
              </a:rPr>
              <a:t>De aarde en wereldbevolking</a:t>
            </a:r>
          </a:p>
          <a:p>
            <a:r>
              <a:rPr lang="nl-NL" sz="2600" dirty="0" smtClean="0">
                <a:latin typeface="Playtime With Hot Toddies" panose="020B0604020202020204" charset="0"/>
              </a:rPr>
              <a:t>(on)eerlijke verdeling</a:t>
            </a:r>
          </a:p>
          <a:p>
            <a:r>
              <a:rPr lang="nl-NL" sz="2600" dirty="0" smtClean="0">
                <a:latin typeface="Playtime With Hot Toddies" panose="020B0604020202020204" charset="0"/>
              </a:rPr>
              <a:t>Onze voetafdruk</a:t>
            </a:r>
          </a:p>
          <a:p>
            <a:r>
              <a:rPr lang="nl-NL" sz="2600" dirty="0" smtClean="0">
                <a:latin typeface="Playtime With Hot Toddies" panose="020B0604020202020204" charset="0"/>
              </a:rPr>
              <a:t>Wat kunnen we zelf doen?</a:t>
            </a:r>
          </a:p>
          <a:p>
            <a:r>
              <a:rPr lang="nl-NL" sz="2600" dirty="0" smtClean="0">
                <a:latin typeface="Playtime With Hot Toddies" panose="020B0604020202020204" charset="0"/>
              </a:rPr>
              <a:t>Kikkererwtenhummus proeven</a:t>
            </a:r>
          </a:p>
          <a:p>
            <a:r>
              <a:rPr lang="nl-NL" sz="2600" dirty="0">
                <a:latin typeface="Playtime With Hot Toddies" panose="020B0604020202020204" charset="0"/>
              </a:rPr>
              <a:t>Q</a:t>
            </a:r>
            <a:r>
              <a:rPr lang="nl-NL" sz="2600" dirty="0" smtClean="0">
                <a:latin typeface="Playtime With Hot Toddies" panose="020B0604020202020204" charset="0"/>
              </a:rPr>
              <a:t>uiz</a:t>
            </a:r>
          </a:p>
          <a:p>
            <a:pPr marL="0" indent="0">
              <a:buNone/>
            </a:pPr>
            <a:endParaRPr lang="nl-NL" dirty="0" smtClean="0">
              <a:latin typeface="Playtime With Hot Toddies" panose="020B0604020202020204" charset="0"/>
            </a:endParaRPr>
          </a:p>
          <a:p>
            <a:pPr marL="0" indent="0">
              <a:buNone/>
            </a:pPr>
            <a:endParaRPr lang="nl-NL" dirty="0">
              <a:latin typeface="Playtime With Hot Toddies" panose="020B0604020202020204" charset="0"/>
            </a:endParaRPr>
          </a:p>
        </p:txBody>
      </p:sp>
    </p:spTree>
    <p:extLst>
      <p:ext uri="{BB962C8B-B14F-4D97-AF65-F5344CB8AC3E}">
        <p14:creationId xmlns:p14="http://schemas.microsoft.com/office/powerpoint/2010/main" val="332863472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hthoek 1"/>
          <p:cNvSpPr/>
          <p:nvPr/>
        </p:nvSpPr>
        <p:spPr>
          <a:xfrm>
            <a:off x="1835696" y="1011474"/>
            <a:ext cx="5616624" cy="2677656"/>
          </a:xfrm>
          <a:prstGeom prst="rect">
            <a:avLst/>
          </a:prstGeom>
        </p:spPr>
        <p:txBody>
          <a:bodyPr wrap="square">
            <a:spAutoFit/>
          </a:bodyPr>
          <a:lstStyle/>
          <a:p>
            <a:pPr algn="ctr"/>
            <a:r>
              <a:rPr lang="nl-NL" sz="2800" b="1" dirty="0">
                <a:solidFill>
                  <a:srgbClr val="FF0000"/>
                </a:solidFill>
                <a:latin typeface="Playtime With Hot Toddies" panose="020B0604020202020204" charset="0"/>
              </a:rPr>
              <a:t>Onjuist!</a:t>
            </a:r>
          </a:p>
          <a:p>
            <a:pPr algn="ctr"/>
            <a:endParaRPr lang="nl-NL" sz="2800" b="1" dirty="0">
              <a:solidFill>
                <a:srgbClr val="FF0000"/>
              </a:solidFill>
              <a:latin typeface="Playtime With Hot Toddies" panose="020B0604020202020204" charset="0"/>
            </a:endParaRPr>
          </a:p>
          <a:p>
            <a:pPr algn="ctr"/>
            <a:r>
              <a:rPr lang="nl-NL" sz="2800" dirty="0">
                <a:latin typeface="Playtime With Hot Toddies" panose="020B0604020202020204" charset="0"/>
              </a:rPr>
              <a:t>Noten en peulvruchten bevatten plantaardige eiwitten. Ei en yoghurt niet, deze voedingsmiddelen bevatten dierlijke eiwitten. </a:t>
            </a:r>
          </a:p>
        </p:txBody>
      </p:sp>
    </p:spTree>
    <p:extLst>
      <p:ext uri="{BB962C8B-B14F-4D97-AF65-F5344CB8AC3E}">
        <p14:creationId xmlns:p14="http://schemas.microsoft.com/office/powerpoint/2010/main" val="350843269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hthoek 1"/>
          <p:cNvSpPr/>
          <p:nvPr/>
        </p:nvSpPr>
        <p:spPr>
          <a:xfrm>
            <a:off x="755576" y="1340768"/>
            <a:ext cx="7488831" cy="2246769"/>
          </a:xfrm>
          <a:prstGeom prst="rect">
            <a:avLst/>
          </a:prstGeom>
        </p:spPr>
        <p:txBody>
          <a:bodyPr wrap="square">
            <a:spAutoFit/>
          </a:bodyPr>
          <a:lstStyle/>
          <a:p>
            <a:pPr algn="ctr"/>
            <a:r>
              <a:rPr lang="nl-NL" sz="2800" b="1" dirty="0" smtClean="0">
                <a:latin typeface="Playtime With Hot Toddies" panose="020B0604020202020204" charset="0"/>
              </a:rPr>
              <a:t>Vraag 6</a:t>
            </a:r>
          </a:p>
          <a:p>
            <a:pPr algn="ctr"/>
            <a:r>
              <a:rPr lang="nl-NL" sz="2800" b="1" dirty="0" smtClean="0">
                <a:latin typeface="Playtime With Hot Toddies" panose="020B0604020202020204" charset="0"/>
              </a:rPr>
              <a:t>Om </a:t>
            </a:r>
            <a:r>
              <a:rPr lang="nl-NL" sz="2800" b="1" dirty="0">
                <a:latin typeface="Playtime With Hot Toddies" panose="020B0604020202020204" charset="0"/>
              </a:rPr>
              <a:t>plantaardige producten te maken, is meer water nodig dan voor dierlijke producten </a:t>
            </a:r>
            <a:endParaRPr lang="nl-NL" sz="2800" b="1" dirty="0">
              <a:solidFill>
                <a:srgbClr val="00B050"/>
              </a:solidFill>
              <a:latin typeface="Playtime With Hot Toddies" panose="020B0604020202020204" charset="0"/>
            </a:endParaRPr>
          </a:p>
          <a:p>
            <a:pPr algn="ctr"/>
            <a:endParaRPr lang="nl-NL" sz="2800" b="1" dirty="0">
              <a:solidFill>
                <a:srgbClr val="00B050"/>
              </a:solidFill>
              <a:latin typeface="Playtime With Hot Toddies" panose="020B0604020202020204" charset="0"/>
            </a:endParaRPr>
          </a:p>
          <a:p>
            <a:pPr algn="ctr"/>
            <a:r>
              <a:rPr lang="nl-NL" sz="2800" b="1" dirty="0">
                <a:solidFill>
                  <a:srgbClr val="00B050"/>
                </a:solidFill>
                <a:latin typeface="Playtime With Hot Toddies" panose="020B0604020202020204" charset="0"/>
              </a:rPr>
              <a:t>Juist</a:t>
            </a:r>
            <a:r>
              <a:rPr lang="nl-NL" sz="2800" b="1" dirty="0">
                <a:latin typeface="Playtime With Hot Toddies" panose="020B0604020202020204" charset="0"/>
              </a:rPr>
              <a:t> of </a:t>
            </a:r>
            <a:r>
              <a:rPr lang="nl-NL" sz="2800" b="1" dirty="0">
                <a:solidFill>
                  <a:srgbClr val="FF0000"/>
                </a:solidFill>
                <a:latin typeface="Playtime With Hot Toddies" panose="020B0604020202020204" charset="0"/>
              </a:rPr>
              <a:t>Onjuist?</a:t>
            </a:r>
          </a:p>
        </p:txBody>
      </p:sp>
    </p:spTree>
    <p:extLst>
      <p:ext uri="{BB962C8B-B14F-4D97-AF65-F5344CB8AC3E}">
        <p14:creationId xmlns:p14="http://schemas.microsoft.com/office/powerpoint/2010/main" val="376934758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hthoek 1"/>
          <p:cNvSpPr/>
          <p:nvPr/>
        </p:nvSpPr>
        <p:spPr>
          <a:xfrm>
            <a:off x="2301618" y="764704"/>
            <a:ext cx="4572000" cy="4401205"/>
          </a:xfrm>
          <a:prstGeom prst="rect">
            <a:avLst/>
          </a:prstGeom>
        </p:spPr>
        <p:txBody>
          <a:bodyPr>
            <a:spAutoFit/>
          </a:bodyPr>
          <a:lstStyle/>
          <a:p>
            <a:pPr algn="ctr"/>
            <a:r>
              <a:rPr lang="nl-NL" sz="2800" b="1" dirty="0">
                <a:solidFill>
                  <a:srgbClr val="FF0000"/>
                </a:solidFill>
                <a:latin typeface="Playtime With Hot Toddies" panose="020B0604020202020204" charset="0"/>
              </a:rPr>
              <a:t>Onjuist!</a:t>
            </a:r>
            <a:br>
              <a:rPr lang="nl-NL" sz="2800" b="1" dirty="0">
                <a:solidFill>
                  <a:srgbClr val="FF0000"/>
                </a:solidFill>
                <a:latin typeface="Playtime With Hot Toddies" panose="020B0604020202020204" charset="0"/>
              </a:rPr>
            </a:br>
            <a:endParaRPr lang="nl-NL" sz="2800" b="1" dirty="0">
              <a:solidFill>
                <a:srgbClr val="FF0000"/>
              </a:solidFill>
              <a:latin typeface="Playtime With Hot Toddies" panose="020B0604020202020204" charset="0"/>
            </a:endParaRPr>
          </a:p>
          <a:p>
            <a:pPr algn="ctr"/>
            <a:r>
              <a:rPr lang="nl-NL" sz="2800" dirty="0">
                <a:latin typeface="Playtime With Hot Toddies" panose="020B0604020202020204" charset="0"/>
              </a:rPr>
              <a:t>Om plantaardige producten te maken is minder water nodig dan voor het maken van dierlijke producten. Er zijn bijv. 57 badkuipen nodig voor het maken van 1kg rundvlees en een halve badkuip voor 1kg spliterwten of linzen.</a:t>
            </a:r>
          </a:p>
        </p:txBody>
      </p:sp>
      <p:pic>
        <p:nvPicPr>
          <p:cNvPr id="3"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372200" y="5037179"/>
            <a:ext cx="2503467" cy="1668978"/>
          </a:xfrm>
          <a:prstGeom prst="rect">
            <a:avLst/>
          </a:prstGeom>
        </p:spPr>
      </p:pic>
    </p:spTree>
    <p:extLst>
      <p:ext uri="{BB962C8B-B14F-4D97-AF65-F5344CB8AC3E}">
        <p14:creationId xmlns:p14="http://schemas.microsoft.com/office/powerpoint/2010/main" val="139319187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hthoek 1"/>
          <p:cNvSpPr/>
          <p:nvPr/>
        </p:nvSpPr>
        <p:spPr>
          <a:xfrm>
            <a:off x="2286000" y="1340768"/>
            <a:ext cx="4572000" cy="2554545"/>
          </a:xfrm>
          <a:prstGeom prst="rect">
            <a:avLst/>
          </a:prstGeom>
        </p:spPr>
        <p:txBody>
          <a:bodyPr>
            <a:spAutoFit/>
          </a:bodyPr>
          <a:lstStyle/>
          <a:p>
            <a:pPr algn="ctr"/>
            <a:r>
              <a:rPr lang="nl-NL" sz="3200" b="1" dirty="0" smtClean="0">
                <a:latin typeface="Playtime With Hot Toddies" panose="020B0604020202020204" charset="0"/>
              </a:rPr>
              <a:t>Vraag 7</a:t>
            </a:r>
          </a:p>
          <a:p>
            <a:pPr algn="ctr"/>
            <a:r>
              <a:rPr lang="nl-NL" sz="3200" b="1" dirty="0" smtClean="0">
                <a:latin typeface="Playtime With Hot Toddies" panose="020B0604020202020204" charset="0"/>
              </a:rPr>
              <a:t>Insecten </a:t>
            </a:r>
            <a:r>
              <a:rPr lang="nl-NL" sz="3200" b="1" dirty="0">
                <a:latin typeface="Playtime With Hot Toddies" panose="020B0604020202020204" charset="0"/>
              </a:rPr>
              <a:t>zijn een goede bron van eiwitten </a:t>
            </a:r>
          </a:p>
          <a:p>
            <a:pPr algn="ctr"/>
            <a:endParaRPr lang="nl-NL" sz="3200" b="1" dirty="0">
              <a:latin typeface="Playtime With Hot Toddies" panose="020B0604020202020204" charset="0"/>
            </a:endParaRPr>
          </a:p>
          <a:p>
            <a:pPr algn="ctr"/>
            <a:r>
              <a:rPr lang="nl-NL" sz="3200" b="1" dirty="0">
                <a:solidFill>
                  <a:srgbClr val="00B050"/>
                </a:solidFill>
                <a:latin typeface="Playtime With Hot Toddies" panose="020B0604020202020204" charset="0"/>
              </a:rPr>
              <a:t>Juist</a:t>
            </a:r>
            <a:r>
              <a:rPr lang="nl-NL" sz="3200" b="1" dirty="0">
                <a:latin typeface="Playtime With Hot Toddies" panose="020B0604020202020204" charset="0"/>
              </a:rPr>
              <a:t> of </a:t>
            </a:r>
            <a:r>
              <a:rPr lang="nl-NL" sz="3200" b="1" dirty="0">
                <a:solidFill>
                  <a:srgbClr val="FF0000"/>
                </a:solidFill>
                <a:latin typeface="Playtime With Hot Toddies" panose="020B0604020202020204" charset="0"/>
              </a:rPr>
              <a:t>Onjuist?</a:t>
            </a:r>
          </a:p>
        </p:txBody>
      </p:sp>
    </p:spTree>
    <p:extLst>
      <p:ext uri="{BB962C8B-B14F-4D97-AF65-F5344CB8AC3E}">
        <p14:creationId xmlns:p14="http://schemas.microsoft.com/office/powerpoint/2010/main" val="3164939321"/>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hthoek 1"/>
          <p:cNvSpPr/>
          <p:nvPr/>
        </p:nvSpPr>
        <p:spPr>
          <a:xfrm>
            <a:off x="2298779" y="1484784"/>
            <a:ext cx="4572000" cy="3539430"/>
          </a:xfrm>
          <a:prstGeom prst="rect">
            <a:avLst/>
          </a:prstGeom>
        </p:spPr>
        <p:txBody>
          <a:bodyPr>
            <a:spAutoFit/>
          </a:bodyPr>
          <a:lstStyle/>
          <a:p>
            <a:pPr algn="ctr"/>
            <a:r>
              <a:rPr lang="nl-NL" sz="2800" b="1" dirty="0">
                <a:solidFill>
                  <a:srgbClr val="00B050"/>
                </a:solidFill>
                <a:latin typeface="Playtime With Hot Toddies" panose="020B0604020202020204" charset="0"/>
              </a:rPr>
              <a:t>Juist!</a:t>
            </a:r>
          </a:p>
          <a:p>
            <a:pPr algn="ctr"/>
            <a:endParaRPr lang="nl-NL" sz="2800" b="1" dirty="0">
              <a:solidFill>
                <a:srgbClr val="00B050"/>
              </a:solidFill>
              <a:latin typeface="Playtime With Hot Toddies" panose="020B0604020202020204" charset="0"/>
            </a:endParaRPr>
          </a:p>
          <a:p>
            <a:pPr algn="ctr"/>
            <a:r>
              <a:rPr lang="nl-NL" sz="2800" dirty="0">
                <a:latin typeface="Playtime With Hot Toddies" panose="020B0604020202020204" charset="0"/>
              </a:rPr>
              <a:t>Insecten </a:t>
            </a:r>
            <a:r>
              <a:rPr lang="nl-NL" sz="2800" dirty="0" smtClean="0">
                <a:latin typeface="Playtime With Hot Toddies" panose="020B0604020202020204" charset="0"/>
              </a:rPr>
              <a:t>zijn dierlijk en bestaan </a:t>
            </a:r>
            <a:r>
              <a:rPr lang="nl-NL" sz="2800" dirty="0">
                <a:latin typeface="Playtime With Hot Toddies" panose="020B0604020202020204" charset="0"/>
              </a:rPr>
              <a:t>voor een groot deel uit </a:t>
            </a:r>
            <a:r>
              <a:rPr lang="nl-NL" sz="2800" dirty="0" smtClean="0">
                <a:latin typeface="Playtime With Hot Toddies" panose="020B0604020202020204" charset="0"/>
              </a:rPr>
              <a:t>eiwitten. Er </a:t>
            </a:r>
            <a:r>
              <a:rPr lang="nl-NL" sz="2800" dirty="0">
                <a:latin typeface="Playtime With Hot Toddies" panose="020B0604020202020204" charset="0"/>
              </a:rPr>
              <a:t>zijn verschillende insecten in de supermarkt te koop voor mensen om op te eten. </a:t>
            </a:r>
          </a:p>
        </p:txBody>
      </p:sp>
      <p:pic>
        <p:nvPicPr>
          <p:cNvPr id="3"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23528" y="4797152"/>
            <a:ext cx="2736304" cy="1825114"/>
          </a:xfrm>
          <a:prstGeom prst="rect">
            <a:avLst/>
          </a:prstGeom>
        </p:spPr>
      </p:pic>
    </p:spTree>
    <p:extLst>
      <p:ext uri="{BB962C8B-B14F-4D97-AF65-F5344CB8AC3E}">
        <p14:creationId xmlns:p14="http://schemas.microsoft.com/office/powerpoint/2010/main" val="416404267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754123385"/>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475656" y="4509120"/>
            <a:ext cx="4536504" cy="1611610"/>
          </a:xfrm>
        </p:spPr>
        <p:txBody>
          <a:bodyPr anchor="ctr" anchorCtr="0">
            <a:noAutofit/>
          </a:bodyPr>
          <a:lstStyle/>
          <a:p>
            <a:r>
              <a:rPr lang="nl-NL" sz="3200" dirty="0" smtClean="0">
                <a:latin typeface="Playtime With Hot Toddies" pitchFamily="2" charset="0"/>
              </a:rPr>
              <a:t>Zijn er nog vragen?</a:t>
            </a:r>
            <a:endParaRPr lang="nl-NL" sz="3200" dirty="0">
              <a:latin typeface="Playtime With Hot Toddies" pitchFamily="2" charset="0"/>
            </a:endParaRPr>
          </a:p>
        </p:txBody>
      </p:sp>
      <p:sp>
        <p:nvSpPr>
          <p:cNvPr id="6" name="TextBox 5"/>
          <p:cNvSpPr txBox="1"/>
          <p:nvPr/>
        </p:nvSpPr>
        <p:spPr>
          <a:xfrm>
            <a:off x="1763688" y="1484784"/>
            <a:ext cx="5413602" cy="3139321"/>
          </a:xfrm>
          <a:prstGeom prst="rect">
            <a:avLst/>
          </a:prstGeom>
          <a:noFill/>
        </p:spPr>
        <p:txBody>
          <a:bodyPr wrap="square" rtlCol="0" anchor="ctr" anchorCtr="0">
            <a:spAutoFit/>
          </a:bodyPr>
          <a:lstStyle/>
          <a:p>
            <a:r>
              <a:rPr lang="nl-NL" sz="6600" b="1" dirty="0" smtClean="0">
                <a:latin typeface="Aharoni" pitchFamily="2" charset="-79"/>
                <a:cs typeface="Aharoni" pitchFamily="2" charset="-79"/>
              </a:rPr>
              <a:t>Bedankt voor jullie aandacht</a:t>
            </a:r>
            <a:r>
              <a:rPr lang="nl-NL" sz="6600" b="1" dirty="0" smtClean="0">
                <a:latin typeface="Arial Rounded MT Bold" pitchFamily="34" charset="0"/>
              </a:rPr>
              <a:t>!</a:t>
            </a:r>
            <a:endParaRPr lang="nl-NL" sz="5400" b="1" dirty="0">
              <a:latin typeface="Arial Rounded MT Bold" pitchFamily="34" charset="0"/>
            </a:endParaRPr>
          </a:p>
        </p:txBody>
      </p:sp>
      <p:grpSp>
        <p:nvGrpSpPr>
          <p:cNvPr id="7" name="Group 6"/>
          <p:cNvGrpSpPr/>
          <p:nvPr/>
        </p:nvGrpSpPr>
        <p:grpSpPr>
          <a:xfrm>
            <a:off x="7236296" y="-171400"/>
            <a:ext cx="1512168" cy="3096344"/>
            <a:chOff x="7236296" y="-171400"/>
            <a:chExt cx="1512168" cy="3096344"/>
          </a:xfrm>
        </p:grpSpPr>
        <p:sp>
          <p:nvSpPr>
            <p:cNvPr id="8" name="Snip Same Side Corner Rectangle 7"/>
            <p:cNvSpPr/>
            <p:nvPr/>
          </p:nvSpPr>
          <p:spPr>
            <a:xfrm flipV="1">
              <a:off x="7236296" y="-171400"/>
              <a:ext cx="1512168" cy="3096344"/>
            </a:xfrm>
            <a:prstGeom prst="snip2SameRect">
              <a:avLst/>
            </a:prstGeom>
            <a:solidFill>
              <a:schemeClr val="bg1"/>
            </a:solidFill>
            <a:ln>
              <a:noFill/>
            </a:ln>
            <a:effectLst>
              <a:outerShdw blurRad="50800" dist="38100" algn="l" rotWithShape="0">
                <a:prstClr val="black">
                  <a:alpha val="40000"/>
                </a:prstClr>
              </a:outerShdw>
            </a:effectLst>
          </p:spPr>
          <p:style>
            <a:lnRef idx="2">
              <a:schemeClr val="accent6"/>
            </a:lnRef>
            <a:fillRef idx="1">
              <a:schemeClr val="lt1"/>
            </a:fillRef>
            <a:effectRef idx="0">
              <a:schemeClr val="accent6"/>
            </a:effectRef>
            <a:fontRef idx="minor">
              <a:schemeClr val="dk1"/>
            </a:fontRef>
          </p:style>
          <p:txBody>
            <a:bodyPr rtlCol="0" anchor="ctr"/>
            <a:lstStyle/>
            <a:p>
              <a:pPr algn="ctr"/>
              <a:endParaRPr lang="nl-NL"/>
            </a:p>
          </p:txBody>
        </p:sp>
        <p:pic>
          <p:nvPicPr>
            <p:cNvPr id="9" name="Picture 8" descr="ls&amp;t logo.jpg"/>
            <p:cNvPicPr>
              <a:picLocks noChangeAspect="1"/>
            </p:cNvPicPr>
            <p:nvPr/>
          </p:nvPicPr>
          <p:blipFill>
            <a:blip r:embed="rId2" cstate="print"/>
            <a:stretch>
              <a:fillRect/>
            </a:stretch>
          </p:blipFill>
          <p:spPr>
            <a:xfrm>
              <a:off x="7416316" y="1772816"/>
              <a:ext cx="1152128" cy="479499"/>
            </a:xfrm>
            <a:prstGeom prst="rect">
              <a:avLst/>
            </a:prstGeom>
          </p:spPr>
        </p:pic>
      </p:grpSp>
      <p:pic>
        <p:nvPicPr>
          <p:cNvPr id="11" name="Picture 10" descr="powered by logo2.png"/>
          <p:cNvPicPr>
            <a:picLocks noChangeAspect="1"/>
          </p:cNvPicPr>
          <p:nvPr/>
        </p:nvPicPr>
        <p:blipFill>
          <a:blip r:embed="rId3" cstate="print"/>
          <a:stretch>
            <a:fillRect/>
          </a:stretch>
        </p:blipFill>
        <p:spPr>
          <a:xfrm>
            <a:off x="7484038" y="260648"/>
            <a:ext cx="976394" cy="1224136"/>
          </a:xfrm>
          <a:prstGeom prst="rect">
            <a:avLst/>
          </a:prstGeom>
          <a:effectLst/>
        </p:spPr>
      </p:pic>
    </p:spTree>
    <p:extLst>
      <p:ext uri="{BB962C8B-B14F-4D97-AF65-F5344CB8AC3E}">
        <p14:creationId xmlns:p14="http://schemas.microsoft.com/office/powerpoint/2010/main" val="98599242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extBox 14"/>
          <p:cNvSpPr txBox="1"/>
          <p:nvPr/>
        </p:nvSpPr>
        <p:spPr>
          <a:xfrm>
            <a:off x="899592" y="2780928"/>
            <a:ext cx="3096344" cy="738664"/>
          </a:xfrm>
          <a:prstGeom prst="rect">
            <a:avLst/>
          </a:prstGeom>
          <a:noFill/>
        </p:spPr>
        <p:txBody>
          <a:bodyPr wrap="square" rtlCol="0">
            <a:spAutoFit/>
          </a:bodyPr>
          <a:lstStyle/>
          <a:p>
            <a:r>
              <a:rPr lang="nl-NL" sz="4200" dirty="0" smtClean="0">
                <a:latin typeface="Aharoni" panose="02010803020104030203" pitchFamily="2" charset="-79"/>
                <a:cs typeface="Aharoni" panose="02010803020104030203" pitchFamily="2" charset="-79"/>
              </a:rPr>
              <a:t>Afspraken</a:t>
            </a:r>
          </a:p>
        </p:txBody>
      </p:sp>
      <p:sp>
        <p:nvSpPr>
          <p:cNvPr id="11" name="TextBox 10"/>
          <p:cNvSpPr txBox="1"/>
          <p:nvPr/>
        </p:nvSpPr>
        <p:spPr>
          <a:xfrm>
            <a:off x="827584" y="3861048"/>
            <a:ext cx="8064896" cy="2308324"/>
          </a:xfrm>
          <a:prstGeom prst="rect">
            <a:avLst/>
          </a:prstGeom>
          <a:noFill/>
        </p:spPr>
        <p:txBody>
          <a:bodyPr wrap="square" numCol="1" rtlCol="0">
            <a:spAutoFit/>
          </a:bodyPr>
          <a:lstStyle/>
          <a:p>
            <a:pPr>
              <a:lnSpc>
                <a:spcPct val="150000"/>
              </a:lnSpc>
              <a:buFont typeface="Arial" pitchFamily="34" charset="0"/>
              <a:buChar char="•"/>
            </a:pPr>
            <a:r>
              <a:rPr lang="nl-NL" sz="2400" dirty="0" smtClean="0">
                <a:latin typeface="Playtime With Hot Toddies" panose="020B0604020202020204" charset="0"/>
              </a:rPr>
              <a:t> Vraag </a:t>
            </a:r>
            <a:r>
              <a:rPr lang="nl-NL" sz="2400" dirty="0" smtClean="0">
                <a:latin typeface="Playtime With Hot Toddies" panose="020B0604020202020204" charset="0"/>
                <a:sym typeface="Wingdings" pitchFamily="2" charset="2"/>
              </a:rPr>
              <a:t> Vinger opsteken</a:t>
            </a:r>
          </a:p>
          <a:p>
            <a:pPr>
              <a:lnSpc>
                <a:spcPct val="150000"/>
              </a:lnSpc>
              <a:buFont typeface="Arial" pitchFamily="34" charset="0"/>
              <a:buChar char="•"/>
            </a:pPr>
            <a:r>
              <a:rPr lang="nl-NL" sz="2400" dirty="0" smtClean="0">
                <a:latin typeface="Playtime With Hot Toddies" panose="020B0604020202020204" charset="0"/>
                <a:sym typeface="Wingdings" pitchFamily="2" charset="2"/>
              </a:rPr>
              <a:t> Vraag gesteld  Vinger opsteken  Beurt  Antwoord geven</a:t>
            </a:r>
          </a:p>
          <a:p>
            <a:pPr>
              <a:lnSpc>
                <a:spcPct val="150000"/>
              </a:lnSpc>
              <a:buFont typeface="Arial" pitchFamily="34" charset="0"/>
              <a:buChar char="•"/>
            </a:pPr>
            <a:r>
              <a:rPr lang="nl-NL" sz="2400" dirty="0" smtClean="0">
                <a:latin typeface="Playtime With Hot Toddies" panose="020B0604020202020204" charset="0"/>
                <a:sym typeface="Wingdings" pitchFamily="2" charset="2"/>
              </a:rPr>
              <a:t> Luister naar elkaar</a:t>
            </a:r>
          </a:p>
          <a:p>
            <a:pPr>
              <a:lnSpc>
                <a:spcPct val="150000"/>
              </a:lnSpc>
              <a:buFont typeface="Arial" pitchFamily="34" charset="0"/>
              <a:buChar char="•"/>
            </a:pPr>
            <a:r>
              <a:rPr lang="nl-NL" sz="2400" dirty="0" smtClean="0">
                <a:latin typeface="Playtime With Hot Toddies" panose="020B0604020202020204" charset="0"/>
                <a:sym typeface="Wingdings" pitchFamily="2" charset="2"/>
              </a:rPr>
              <a:t> Praat niet door elkaar heen</a:t>
            </a:r>
            <a:endParaRPr lang="nl-NL" sz="2400" dirty="0" smtClean="0">
              <a:latin typeface="Playtime With Hot Toddies" panose="020B0604020202020204" charset="0"/>
            </a:endParaRPr>
          </a:p>
        </p:txBody>
      </p:sp>
      <p:grpSp>
        <p:nvGrpSpPr>
          <p:cNvPr id="24" name="Group 23"/>
          <p:cNvGrpSpPr/>
          <p:nvPr/>
        </p:nvGrpSpPr>
        <p:grpSpPr>
          <a:xfrm>
            <a:off x="7236296" y="-171400"/>
            <a:ext cx="1512168" cy="3096344"/>
            <a:chOff x="7236296" y="-171400"/>
            <a:chExt cx="1512168" cy="3096344"/>
          </a:xfrm>
        </p:grpSpPr>
        <p:sp>
          <p:nvSpPr>
            <p:cNvPr id="21" name="Snip Same Side Corner Rectangle 20"/>
            <p:cNvSpPr/>
            <p:nvPr/>
          </p:nvSpPr>
          <p:spPr>
            <a:xfrm flipV="1">
              <a:off x="7236296" y="-171400"/>
              <a:ext cx="1512168" cy="3096344"/>
            </a:xfrm>
            <a:prstGeom prst="snip2SameRect">
              <a:avLst/>
            </a:prstGeom>
            <a:solidFill>
              <a:schemeClr val="bg1"/>
            </a:solidFill>
            <a:ln>
              <a:noFill/>
            </a:ln>
            <a:effectLst>
              <a:outerShdw blurRad="50800" dist="38100" algn="l" rotWithShape="0">
                <a:prstClr val="black">
                  <a:alpha val="40000"/>
                </a:prstClr>
              </a:outerShdw>
            </a:effectLst>
          </p:spPr>
          <p:style>
            <a:lnRef idx="2">
              <a:schemeClr val="accent6"/>
            </a:lnRef>
            <a:fillRef idx="1">
              <a:schemeClr val="lt1"/>
            </a:fillRef>
            <a:effectRef idx="0">
              <a:schemeClr val="accent6"/>
            </a:effectRef>
            <a:fontRef idx="minor">
              <a:schemeClr val="dk1"/>
            </a:fontRef>
          </p:style>
          <p:txBody>
            <a:bodyPr rtlCol="0" anchor="ctr"/>
            <a:lstStyle/>
            <a:p>
              <a:pPr algn="ctr"/>
              <a:endParaRPr lang="nl-NL"/>
            </a:p>
          </p:txBody>
        </p:sp>
        <p:pic>
          <p:nvPicPr>
            <p:cNvPr id="22" name="Picture 21" descr="ls&amp;t logo.jpg"/>
            <p:cNvPicPr>
              <a:picLocks noChangeAspect="1"/>
            </p:cNvPicPr>
            <p:nvPr/>
          </p:nvPicPr>
          <p:blipFill>
            <a:blip r:embed="rId2" cstate="print"/>
            <a:stretch>
              <a:fillRect/>
            </a:stretch>
          </p:blipFill>
          <p:spPr>
            <a:xfrm>
              <a:off x="7416316" y="1772816"/>
              <a:ext cx="1152128" cy="479499"/>
            </a:xfrm>
            <a:prstGeom prst="rect">
              <a:avLst/>
            </a:prstGeom>
          </p:spPr>
        </p:pic>
      </p:grpSp>
      <p:grpSp>
        <p:nvGrpSpPr>
          <p:cNvPr id="16" name="Group 15"/>
          <p:cNvGrpSpPr/>
          <p:nvPr/>
        </p:nvGrpSpPr>
        <p:grpSpPr>
          <a:xfrm>
            <a:off x="899592" y="692696"/>
            <a:ext cx="3816143" cy="1440427"/>
            <a:chOff x="4211960" y="4149080"/>
            <a:chExt cx="3816143" cy="1440427"/>
          </a:xfrm>
        </p:grpSpPr>
        <p:pic>
          <p:nvPicPr>
            <p:cNvPr id="12" name="Picture 11" descr="vinger opsteken geel rode achtergrond.png"/>
            <p:cNvPicPr>
              <a:picLocks noChangeAspect="1"/>
            </p:cNvPicPr>
            <p:nvPr/>
          </p:nvPicPr>
          <p:blipFill>
            <a:blip r:embed="rId3" cstate="print"/>
            <a:stretch>
              <a:fillRect/>
            </a:stretch>
          </p:blipFill>
          <p:spPr>
            <a:xfrm>
              <a:off x="4211960" y="4149080"/>
              <a:ext cx="1512168" cy="1440427"/>
            </a:xfrm>
            <a:prstGeom prst="rect">
              <a:avLst/>
            </a:prstGeom>
            <a:ln>
              <a:noFill/>
            </a:ln>
            <a:effectLst>
              <a:outerShdw blurRad="292100" dist="139700" dir="2700000" algn="tl" rotWithShape="0">
                <a:srgbClr val="333333">
                  <a:alpha val="65000"/>
                </a:srgbClr>
              </a:outerShdw>
            </a:effectLst>
          </p:spPr>
        </p:pic>
        <p:pic>
          <p:nvPicPr>
            <p:cNvPr id="13" name="Picture 12" descr="vinger opsteken groen rode achtergrond.png"/>
            <p:cNvPicPr>
              <a:picLocks noChangeAspect="1"/>
            </p:cNvPicPr>
            <p:nvPr/>
          </p:nvPicPr>
          <p:blipFill>
            <a:blip r:embed="rId4" cstate="print"/>
            <a:stretch>
              <a:fillRect/>
            </a:stretch>
          </p:blipFill>
          <p:spPr>
            <a:xfrm>
              <a:off x="6516216" y="4149080"/>
              <a:ext cx="1511887" cy="1440160"/>
            </a:xfrm>
            <a:prstGeom prst="rect">
              <a:avLst/>
            </a:prstGeom>
            <a:ln>
              <a:noFill/>
            </a:ln>
            <a:effectLst>
              <a:outerShdw blurRad="292100" dist="139700" dir="2700000" algn="tl" rotWithShape="0">
                <a:srgbClr val="333333">
                  <a:alpha val="65000"/>
                </a:srgbClr>
              </a:outerShdw>
            </a:effectLst>
          </p:spPr>
        </p:pic>
        <p:pic>
          <p:nvPicPr>
            <p:cNvPr id="14" name="Picture 13" descr="vinger opsteken paars rode achtergrond.png"/>
            <p:cNvPicPr>
              <a:picLocks noChangeAspect="1"/>
            </p:cNvPicPr>
            <p:nvPr/>
          </p:nvPicPr>
          <p:blipFill>
            <a:blip r:embed="rId5" cstate="print"/>
            <a:stretch>
              <a:fillRect/>
            </a:stretch>
          </p:blipFill>
          <p:spPr>
            <a:xfrm>
              <a:off x="5364088" y="4149080"/>
              <a:ext cx="1487115" cy="1416563"/>
            </a:xfrm>
            <a:prstGeom prst="rect">
              <a:avLst/>
            </a:prstGeom>
            <a:ln>
              <a:noFill/>
            </a:ln>
            <a:effectLst>
              <a:outerShdw blurRad="292100" dist="139700" dir="2700000" algn="tl" rotWithShape="0">
                <a:srgbClr val="333333">
                  <a:alpha val="65000"/>
                </a:srgbClr>
              </a:outerShdw>
            </a:effectLst>
          </p:spPr>
        </p:pic>
      </p:grpSp>
      <p:pic>
        <p:nvPicPr>
          <p:cNvPr id="17" name="Picture 16" descr="powered by logo2.png"/>
          <p:cNvPicPr>
            <a:picLocks noChangeAspect="1"/>
          </p:cNvPicPr>
          <p:nvPr/>
        </p:nvPicPr>
        <p:blipFill>
          <a:blip r:embed="rId6" cstate="print"/>
          <a:stretch>
            <a:fillRect/>
          </a:stretch>
        </p:blipFill>
        <p:spPr>
          <a:xfrm>
            <a:off x="7484038" y="260648"/>
            <a:ext cx="976394" cy="1224136"/>
          </a:xfrm>
          <a:prstGeom prst="rect">
            <a:avLst/>
          </a:prstGeom>
          <a:effectLst/>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 name="Group 15"/>
          <p:cNvGrpSpPr/>
          <p:nvPr/>
        </p:nvGrpSpPr>
        <p:grpSpPr>
          <a:xfrm>
            <a:off x="7236296" y="-171400"/>
            <a:ext cx="1512168" cy="3096344"/>
            <a:chOff x="7236296" y="-171400"/>
            <a:chExt cx="1512168" cy="3096344"/>
          </a:xfrm>
        </p:grpSpPr>
        <p:sp>
          <p:nvSpPr>
            <p:cNvPr id="17" name="Snip Same Side Corner Rectangle 16"/>
            <p:cNvSpPr/>
            <p:nvPr/>
          </p:nvSpPr>
          <p:spPr>
            <a:xfrm flipV="1">
              <a:off x="7236296" y="-171400"/>
              <a:ext cx="1512168" cy="3096344"/>
            </a:xfrm>
            <a:prstGeom prst="snip2SameRect">
              <a:avLst/>
            </a:prstGeom>
            <a:solidFill>
              <a:schemeClr val="bg1"/>
            </a:solidFill>
            <a:ln>
              <a:noFill/>
            </a:ln>
            <a:effectLst>
              <a:outerShdw blurRad="50800" dist="38100" algn="l" rotWithShape="0">
                <a:prstClr val="black">
                  <a:alpha val="40000"/>
                </a:prstClr>
              </a:outerShdw>
            </a:effectLst>
          </p:spPr>
          <p:style>
            <a:lnRef idx="2">
              <a:schemeClr val="accent6"/>
            </a:lnRef>
            <a:fillRef idx="1">
              <a:schemeClr val="lt1"/>
            </a:fillRef>
            <a:effectRef idx="0">
              <a:schemeClr val="accent6"/>
            </a:effectRef>
            <a:fontRef idx="minor">
              <a:schemeClr val="dk1"/>
            </a:fontRef>
          </p:style>
          <p:txBody>
            <a:bodyPr rtlCol="0" anchor="ctr"/>
            <a:lstStyle/>
            <a:p>
              <a:pPr algn="ctr"/>
              <a:endParaRPr lang="nl-NL"/>
            </a:p>
          </p:txBody>
        </p:sp>
        <p:pic>
          <p:nvPicPr>
            <p:cNvPr id="18" name="Picture 17" descr="ls&amp;t logo.jpg"/>
            <p:cNvPicPr>
              <a:picLocks noChangeAspect="1"/>
            </p:cNvPicPr>
            <p:nvPr/>
          </p:nvPicPr>
          <p:blipFill>
            <a:blip r:embed="rId3" cstate="print"/>
            <a:stretch>
              <a:fillRect/>
            </a:stretch>
          </p:blipFill>
          <p:spPr>
            <a:xfrm>
              <a:off x="7416316" y="1772816"/>
              <a:ext cx="1152128" cy="479499"/>
            </a:xfrm>
            <a:prstGeom prst="rect">
              <a:avLst/>
            </a:prstGeom>
          </p:spPr>
        </p:pic>
      </p:grpSp>
      <p:pic>
        <p:nvPicPr>
          <p:cNvPr id="13" name="Picture 12" descr="powered by logo2.png"/>
          <p:cNvPicPr>
            <a:picLocks noChangeAspect="1"/>
          </p:cNvPicPr>
          <p:nvPr/>
        </p:nvPicPr>
        <p:blipFill>
          <a:blip r:embed="rId4" cstate="print"/>
          <a:stretch>
            <a:fillRect/>
          </a:stretch>
        </p:blipFill>
        <p:spPr>
          <a:xfrm>
            <a:off x="7484038" y="260648"/>
            <a:ext cx="976394" cy="1224136"/>
          </a:xfrm>
          <a:prstGeom prst="rect">
            <a:avLst/>
          </a:prstGeom>
          <a:effectLst/>
        </p:spPr>
      </p:pic>
      <p:sp>
        <p:nvSpPr>
          <p:cNvPr id="6" name="Tekstvak 5"/>
          <p:cNvSpPr txBox="1"/>
          <p:nvPr/>
        </p:nvSpPr>
        <p:spPr>
          <a:xfrm>
            <a:off x="1016790" y="260648"/>
            <a:ext cx="5795076" cy="1323439"/>
          </a:xfrm>
          <a:prstGeom prst="rect">
            <a:avLst/>
          </a:prstGeom>
          <a:noFill/>
        </p:spPr>
        <p:txBody>
          <a:bodyPr wrap="square" rtlCol="0">
            <a:spAutoFit/>
          </a:bodyPr>
          <a:lstStyle/>
          <a:p>
            <a:r>
              <a:rPr lang="nl-NL" sz="4000" b="1" dirty="0" smtClean="0">
                <a:latin typeface="Aharoni" panose="02010803020104030203" pitchFamily="2" charset="-79"/>
                <a:cs typeface="Aharoni" panose="02010803020104030203" pitchFamily="2" charset="-79"/>
              </a:rPr>
              <a:t>Onze voeding: Waarom eten we?</a:t>
            </a:r>
            <a:endParaRPr lang="nl-NL" sz="4000" b="1" dirty="0">
              <a:latin typeface="Aharoni" panose="02010803020104030203" pitchFamily="2" charset="-79"/>
              <a:cs typeface="Aharoni" panose="02010803020104030203" pitchFamily="2" charset="-79"/>
            </a:endParaRPr>
          </a:p>
        </p:txBody>
      </p:sp>
      <p:pic>
        <p:nvPicPr>
          <p:cNvPr id="15" name="Picture 4" descr="https://s-media-cache-ak0.pinimg.com/736x/42/8c/2a/428c2ada54e070ff6a6c28678540ddcb.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11560" y="4653136"/>
            <a:ext cx="2949840" cy="1474920"/>
          </a:xfrm>
          <a:prstGeom prst="rect">
            <a:avLst/>
          </a:prstGeom>
          <a:noFill/>
          <a:extLst>
            <a:ext uri="{909E8E84-426E-40DD-AFC4-6F175D3DCCD1}">
              <a14:hiddenFill xmlns:a14="http://schemas.microsoft.com/office/drawing/2010/main">
                <a:solidFill>
                  <a:srgbClr val="FFFFFF"/>
                </a:solidFill>
              </a14:hiddenFill>
            </a:ext>
          </a:extLst>
        </p:spPr>
      </p:pic>
      <p:pic>
        <p:nvPicPr>
          <p:cNvPr id="19" name="Picture 8" descr="http://wondervol.nl/wp-content/uploads/sporten-bewegen.jp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6624228" y="4079994"/>
            <a:ext cx="1944216" cy="2048062"/>
          </a:xfrm>
          <a:prstGeom prst="rect">
            <a:avLst/>
          </a:prstGeom>
          <a:noFill/>
          <a:extLst>
            <a:ext uri="{909E8E84-426E-40DD-AFC4-6F175D3DCCD1}">
              <a14:hiddenFill xmlns:a14="http://schemas.microsoft.com/office/drawing/2010/main">
                <a:solidFill>
                  <a:srgbClr val="FFFFFF"/>
                </a:solidFill>
              </a14:hiddenFill>
            </a:ext>
          </a:extLst>
        </p:spPr>
      </p:pic>
      <p:pic>
        <p:nvPicPr>
          <p:cNvPr id="2050" name="Picture 2" descr="Afbeeldingsresultaat voor rekenen op school"/>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139952" y="3887182"/>
            <a:ext cx="2016224" cy="2355974"/>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latin typeface="Aharoni" panose="02010803020104030203" pitchFamily="2" charset="-79"/>
                <a:cs typeface="Aharoni" panose="02010803020104030203" pitchFamily="2" charset="-79"/>
              </a:rPr>
              <a:t>Eiwitten</a:t>
            </a:r>
            <a:endParaRPr lang="nl-NL" dirty="0">
              <a:latin typeface="Aharoni" panose="02010803020104030203" pitchFamily="2" charset="-79"/>
              <a:cs typeface="Aharoni" panose="02010803020104030203" pitchFamily="2" charset="-79"/>
            </a:endParaRPr>
          </a:p>
        </p:txBody>
      </p:sp>
      <p:pic>
        <p:nvPicPr>
          <p:cNvPr id="4" name="Picture 2" descr="http://www.pijler.nl/sites/pijler.nl/files/styles/abeelding_610x360/public/kids/bouwstenen%20kg%20site.jpg?itok=4kKk38s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436096" y="1906782"/>
            <a:ext cx="2747870" cy="1621694"/>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
        <p:nvSpPr>
          <p:cNvPr id="5" name="Tekstvak 4"/>
          <p:cNvSpPr txBox="1"/>
          <p:nvPr/>
        </p:nvSpPr>
        <p:spPr>
          <a:xfrm>
            <a:off x="755576" y="2132856"/>
            <a:ext cx="4392488" cy="1938992"/>
          </a:xfrm>
          <a:prstGeom prst="rect">
            <a:avLst/>
          </a:prstGeom>
          <a:noFill/>
        </p:spPr>
        <p:txBody>
          <a:bodyPr wrap="square" rtlCol="0">
            <a:spAutoFit/>
          </a:bodyPr>
          <a:lstStyle/>
          <a:p>
            <a:r>
              <a:rPr lang="nl-NL" sz="2400" dirty="0" smtClean="0">
                <a:latin typeface="Playtime With Hot Toddies" panose="020B0604020202020204" charset="0"/>
              </a:rPr>
              <a:t>* Wat zijn eiwitten?</a:t>
            </a:r>
          </a:p>
          <a:p>
            <a:r>
              <a:rPr lang="nl-NL" sz="2400" dirty="0" smtClean="0">
                <a:latin typeface="Playtime With Hot Toddies" panose="020B0604020202020204" charset="0"/>
              </a:rPr>
              <a:t>* Waar zitten eiwitten in? </a:t>
            </a:r>
          </a:p>
          <a:p>
            <a:pPr marL="342900" indent="-342900">
              <a:buFont typeface="Arial" charset="0"/>
              <a:buChar char="•"/>
            </a:pPr>
            <a:r>
              <a:rPr lang="nl-NL" sz="2400" dirty="0" smtClean="0">
                <a:latin typeface="Playtime With Hot Toddies" panose="020B0604020202020204" charset="0"/>
              </a:rPr>
              <a:t>Welke soorten (bronnen van) eiwitten zijn er?</a:t>
            </a:r>
          </a:p>
          <a:p>
            <a:pPr marL="342900" indent="-342900">
              <a:buFont typeface="Arial" charset="0"/>
              <a:buChar char="•"/>
            </a:pPr>
            <a:r>
              <a:rPr lang="nl-NL" sz="2400" dirty="0" smtClean="0">
                <a:latin typeface="Playtime With Hot Toddies" panose="020B0604020202020204" charset="0"/>
              </a:rPr>
              <a:t>Kunnen wij zonder eiwitten? </a:t>
            </a:r>
            <a:endParaRPr lang="nl-NL" sz="2400" dirty="0">
              <a:latin typeface="Playtime With Hot Toddies" panose="020B0604020202020204" charset="0"/>
            </a:endParaRPr>
          </a:p>
        </p:txBody>
      </p:sp>
      <p:pic>
        <p:nvPicPr>
          <p:cNvPr id="3074" name="Picture 2" descr="Afbeeldingsresultaat voor sterk"/>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838481" y="3772685"/>
            <a:ext cx="1943100" cy="2381250"/>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pic>
        <p:nvPicPr>
          <p:cNvPr id="7" name="Picture 6" descr="https://encrypted-tbn2.gstatic.com/images?q=tbn:ANd9GcRfhoO9AtrOSN3ZkbPPSncWUlQZj0fhy8huIkGKZal7FWt9ZE3U"/>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51520" y="5035203"/>
            <a:ext cx="1397705" cy="1391494"/>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pic>
        <p:nvPicPr>
          <p:cNvPr id="8" name="Picture 10" descr="http://www.agrologic.be/assets/img/koe-varken-kip.pn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777721" y="5080145"/>
            <a:ext cx="3672408" cy="1346552"/>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0888065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latin typeface="Aharoni" panose="02010803020104030203" pitchFamily="2" charset="-79"/>
                <a:cs typeface="Aharoni" panose="02010803020104030203" pitchFamily="2" charset="-79"/>
              </a:rPr>
              <a:t>Dierlijke eiwitten</a:t>
            </a:r>
            <a:endParaRPr lang="nl-NL" dirty="0">
              <a:latin typeface="Aharoni" panose="02010803020104030203" pitchFamily="2" charset="-79"/>
              <a:cs typeface="Aharoni" panose="02010803020104030203" pitchFamily="2" charset="-79"/>
            </a:endParaRPr>
          </a:p>
        </p:txBody>
      </p:sp>
      <p:pic>
        <p:nvPicPr>
          <p:cNvPr id="4" name="Picture 2" descr="http://www.willemwever.nl/data/files/ZougdgsHqD.jpe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55576" y="1202737"/>
            <a:ext cx="1853952" cy="1235969"/>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descr="http://c2.plzcdn.com/ZillaIMG/1d1e76b8fb63d1a57b5144b1f3c70a89.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331777" y="1264277"/>
            <a:ext cx="1816287" cy="1209199"/>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8" descr="http://www.gezondermag.nl/gezonder/april_2016/nederland_gezonder_maken/18063/nederlandgezondermaken_vis.320_0_1.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126688" y="1425631"/>
            <a:ext cx="1740346" cy="886489"/>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24" descr="https://www.voedingswaardetabel.nl/_lib/img/prod/big/yoghurtmager.jp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539552" y="3068960"/>
            <a:ext cx="1437429" cy="1437430"/>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16" descr="https://www.voedingswaardetabel.nl/_lib/img/prod/big/melkhalfvolca.jpg"/>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421526" y="2767243"/>
            <a:ext cx="1748255" cy="1748256"/>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20" descr="http://www.vandekaasboer.nl/wp-content/uploads/2014/05/1332_f811fdce781c4c4b5f4d71dcaa69f513.jpg"/>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588224" y="2634033"/>
            <a:ext cx="1968418" cy="1453267"/>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14" descr="http://www.onbestempeld.nl/wp-content/uploads/2014/12/3eieren.jpg"/>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755576" y="5229200"/>
            <a:ext cx="2344077" cy="1170120"/>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2" descr="http://duurzaaminsecteneten.nl/wp-content/uploads/2012/09/insecten-snack-Lotte-Stekelenburg.jpg"/>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4169781" y="4110461"/>
            <a:ext cx="1677456" cy="2495948"/>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pic>
        <p:nvPicPr>
          <p:cNvPr id="12" name="Picture 2"/>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rot="5400000">
            <a:off x="6407728" y="3975596"/>
            <a:ext cx="1807622" cy="3039827"/>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22102407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latin typeface="Aharoni" panose="02010803020104030203" pitchFamily="2" charset="-79"/>
                <a:cs typeface="Aharoni" panose="02010803020104030203" pitchFamily="2" charset="-79"/>
              </a:rPr>
              <a:t>Plantaardige eiwitten</a:t>
            </a:r>
            <a:endParaRPr lang="nl-NL" dirty="0">
              <a:latin typeface="Aharoni" panose="02010803020104030203" pitchFamily="2" charset="-79"/>
              <a:cs typeface="Aharoni" panose="02010803020104030203" pitchFamily="2" charset="-79"/>
            </a:endParaRPr>
          </a:p>
        </p:txBody>
      </p:sp>
      <p:pic>
        <p:nvPicPr>
          <p:cNvPr id="4" name="Picture 2" descr="http://bakkerammerlaan.bakkerijonline.nl/imgbase/lrg/volkoren.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83568" y="1636489"/>
            <a:ext cx="1322149" cy="882122"/>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20" descr="https://www.notenstore.nl/wordpress/wp-content/uploads/2015/06/biologische-noten-gezonder.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586755" y="1669297"/>
            <a:ext cx="1296144" cy="863556"/>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2" descr="http://f.tqn.com/y/vegetarian/1/W/1/P/-/-/182730038.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355976" y="1636489"/>
            <a:ext cx="1446210" cy="965392"/>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6" descr="http://www.wanttoknow.nl/wp-content/uploads/wheat2-1024x640.jp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6372200" y="1457459"/>
            <a:ext cx="1728192" cy="1080121"/>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4" descr="http://restaurantgeorges.nl/image/cache/data/producten/Extras/Portie%20Rijst-500x500.jpg"/>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683568" y="2852936"/>
            <a:ext cx="1387468" cy="1387468"/>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2" descr="http://www.ingredienten.nl/images/ingredienten/tauge-large.jpg"/>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2450162" y="2730592"/>
            <a:ext cx="2129522" cy="1597142"/>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8" descr="http://www.oost-online.nl/images/etendrinken/mais-001.jpg"/>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4337756" y="3138665"/>
            <a:ext cx="2205954" cy="1241304"/>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18" descr="http://www.vegatopia.com/vega/images/stories/ingredienten/ymercimek.jpg"/>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6300192" y="2607839"/>
            <a:ext cx="1872878" cy="1404659"/>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16" descr="http://www.versselect.nl/upload_tmp/bruine-bonen.jpg"/>
          <p:cNvPicPr>
            <a:picLocks noChangeAspect="1" noChangeArrowheads="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518263" y="3593974"/>
            <a:ext cx="2359461" cy="1571991"/>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10" descr="http://www.veggipedia.nl/view/kikkererwten.jpg"/>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6416012" y="3955947"/>
            <a:ext cx="1842003" cy="1436762"/>
          </a:xfrm>
          <a:prstGeom prst="rect">
            <a:avLst/>
          </a:prstGeom>
          <a:noFill/>
          <a:extLst>
            <a:ext uri="{909E8E84-426E-40DD-AFC4-6F175D3DCCD1}">
              <a14:hiddenFill xmlns:a14="http://schemas.microsoft.com/office/drawing/2010/main">
                <a:solidFill>
                  <a:srgbClr val="FFFFFF"/>
                </a:solidFill>
              </a14:hiddenFill>
            </a:ext>
          </a:extLst>
        </p:spPr>
      </p:pic>
      <p:pic>
        <p:nvPicPr>
          <p:cNvPr id="14" name="Picture 22" descr="https://www.lovemysalad.com/sites/default/files/champignons.jpg"/>
          <p:cNvPicPr>
            <a:picLocks noChangeAspect="1" noChangeArrowheads="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971600" y="4939209"/>
            <a:ext cx="2665313" cy="1501585"/>
          </a:xfrm>
          <a:prstGeom prst="rect">
            <a:avLst/>
          </a:prstGeom>
          <a:noFill/>
          <a:extLst>
            <a:ext uri="{909E8E84-426E-40DD-AFC4-6F175D3DCCD1}">
              <a14:hiddenFill xmlns:a14="http://schemas.microsoft.com/office/drawing/2010/main">
                <a:solidFill>
                  <a:srgbClr val="FFFFFF"/>
                </a:solidFill>
              </a14:hiddenFill>
            </a:ext>
          </a:extLst>
        </p:spPr>
      </p:pic>
      <p:pic>
        <p:nvPicPr>
          <p:cNvPr id="15" name="Picture 2" descr="http://www.sushi24.odessa.ua/assets/images/chuka-salat.jpg"/>
          <p:cNvPicPr>
            <a:picLocks noChangeAspect="1" noChangeArrowheads="1"/>
          </p:cNvPicPr>
          <p:nvPr/>
        </p:nvPicPr>
        <p:blipFill>
          <a:blip r:embed="rId14" cstate="print">
            <a:extLst>
              <a:ext uri="{28A0092B-C50C-407E-A947-70E740481C1C}">
                <a14:useLocalDpi xmlns:a14="http://schemas.microsoft.com/office/drawing/2010/main" val="0"/>
              </a:ext>
            </a:extLst>
          </a:blip>
          <a:srcRect/>
          <a:stretch>
            <a:fillRect/>
          </a:stretch>
        </p:blipFill>
        <p:spPr bwMode="auto">
          <a:xfrm>
            <a:off x="3593134" y="4379969"/>
            <a:ext cx="2345820" cy="187665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3203567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nl-NL" sz="4200" dirty="0" smtClean="0">
                <a:latin typeface="Aharoni" panose="02010803020104030203" pitchFamily="2" charset="-79"/>
                <a:cs typeface="Aharoni" panose="02010803020104030203" pitchFamily="2" charset="-79"/>
              </a:rPr>
              <a:t>Onze aarde en wereldbevolking </a:t>
            </a:r>
            <a:endParaRPr lang="nl-NL" sz="4200" dirty="0">
              <a:latin typeface="Aharoni" panose="02010803020104030203" pitchFamily="2" charset="-79"/>
              <a:cs typeface="Aharoni" panose="02010803020104030203" pitchFamily="2" charset="-79"/>
            </a:endParaRPr>
          </a:p>
        </p:txBody>
      </p:sp>
      <p:pic>
        <p:nvPicPr>
          <p:cNvPr id="1026" name="Picture 2" descr="overpopulation"/>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64266" y="2060848"/>
            <a:ext cx="3583019" cy="3463586"/>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pic>
        <p:nvPicPr>
          <p:cNvPr id="5"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725888" y="3884631"/>
            <a:ext cx="3714750" cy="15335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3386880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2736</TotalTime>
  <Words>2439</Words>
  <Application>Microsoft Office PowerPoint</Application>
  <PresentationFormat>Diavoorstelling (4:3)</PresentationFormat>
  <Paragraphs>253</Paragraphs>
  <Slides>36</Slides>
  <Notes>15</Notes>
  <HiddenSlides>0</HiddenSlides>
  <MMClips>0</MMClips>
  <ScaleCrop>false</ScaleCrop>
  <HeadingPairs>
    <vt:vector size="6" baseType="variant">
      <vt:variant>
        <vt:lpstr>Gebruikte lettertypen</vt:lpstr>
      </vt:variant>
      <vt:variant>
        <vt:i4>7</vt:i4>
      </vt:variant>
      <vt:variant>
        <vt:lpstr>Thema</vt:lpstr>
      </vt:variant>
      <vt:variant>
        <vt:i4>1</vt:i4>
      </vt:variant>
      <vt:variant>
        <vt:lpstr>Diatitels</vt:lpstr>
      </vt:variant>
      <vt:variant>
        <vt:i4>36</vt:i4>
      </vt:variant>
    </vt:vector>
  </HeadingPairs>
  <TitlesOfParts>
    <vt:vector size="44" baseType="lpstr">
      <vt:lpstr>Century Gothic</vt:lpstr>
      <vt:lpstr>Aharoni</vt:lpstr>
      <vt:lpstr>Wingdings</vt:lpstr>
      <vt:lpstr>Arial</vt:lpstr>
      <vt:lpstr>Playtime With Hot Toddies</vt:lpstr>
      <vt:lpstr>Arial Rounded MT Bold</vt:lpstr>
      <vt:lpstr>Calibri</vt:lpstr>
      <vt:lpstr>Office Theme</vt:lpstr>
      <vt:lpstr>PowerPoint-presentatie</vt:lpstr>
      <vt:lpstr>PowerPoint-presentatie</vt:lpstr>
      <vt:lpstr>Wat gaan we doen?</vt:lpstr>
      <vt:lpstr>PowerPoint-presentatie</vt:lpstr>
      <vt:lpstr>PowerPoint-presentatie</vt:lpstr>
      <vt:lpstr>Eiwitten</vt:lpstr>
      <vt:lpstr>Dierlijke eiwitten</vt:lpstr>
      <vt:lpstr>Plantaardige eiwitten</vt:lpstr>
      <vt:lpstr>Onze aarde en wereldbevolking </vt:lpstr>
      <vt:lpstr>Verdeling</vt:lpstr>
      <vt:lpstr>Verdeling</vt:lpstr>
      <vt:lpstr>Verdeling</vt:lpstr>
      <vt:lpstr>Voetafdruk</vt:lpstr>
      <vt:lpstr>Welke keuzes hebben hier allemaal me te maken?</vt:lpstr>
      <vt:lpstr>Voor 1 kilogram product</vt:lpstr>
      <vt:lpstr>Voetafdruk van de gemiddelde Nederlander</vt:lpstr>
      <vt:lpstr>Hoeveel aardbollen hebben we nodig?</vt:lpstr>
      <vt:lpstr>Wat kunnen we zelf doen?</vt:lpstr>
      <vt:lpstr>Kikkererwtenhummus proeven!</vt:lpstr>
      <vt:lpstr>QUIZ</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Zijn er nog vragen?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Administrator</dc:creator>
  <cp:lastModifiedBy>Postma, Cindy</cp:lastModifiedBy>
  <cp:revision>228</cp:revision>
  <dcterms:created xsi:type="dcterms:W3CDTF">2014-11-26T15:17:31Z</dcterms:created>
  <dcterms:modified xsi:type="dcterms:W3CDTF">2017-01-12T08:38:32Z</dcterms:modified>
</cp:coreProperties>
</file>