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57" r:id="rId6"/>
    <p:sldId id="261" r:id="rId7"/>
    <p:sldId id="263" r:id="rId8"/>
    <p:sldId id="266" r:id="rId9"/>
    <p:sldId id="270" r:id="rId10"/>
    <p:sldId id="265" r:id="rId11"/>
    <p:sldId id="267" r:id="rId12"/>
    <p:sldId id="268" r:id="rId13"/>
    <p:sldId id="269" r:id="rId14"/>
    <p:sldId id="271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D6F-9A37-4036-811C-88F261388682}" type="datetimeFigureOut">
              <a:rPr lang="nl-NL" smtClean="0"/>
              <a:pPr/>
              <a:t>18-1-2017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F6AE2-1D52-461D-B8E4-F84DBC0D16F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D6F-9A37-4036-811C-88F261388682}" type="datetimeFigureOut">
              <a:rPr lang="nl-NL" smtClean="0"/>
              <a:pPr/>
              <a:t>18-1-2017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F6AE2-1D52-461D-B8E4-F84DBC0D16F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D6F-9A37-4036-811C-88F261388682}" type="datetimeFigureOut">
              <a:rPr lang="nl-NL" smtClean="0"/>
              <a:pPr/>
              <a:t>18-1-2017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F6AE2-1D52-461D-B8E4-F84DBC0D16F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D6F-9A37-4036-811C-88F261388682}" type="datetimeFigureOut">
              <a:rPr lang="nl-NL" smtClean="0"/>
              <a:pPr/>
              <a:t>18-1-2017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F6AE2-1D52-461D-B8E4-F84DBC0D16F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D6F-9A37-4036-811C-88F261388682}" type="datetimeFigureOut">
              <a:rPr lang="nl-NL" smtClean="0"/>
              <a:pPr/>
              <a:t>18-1-2017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F6AE2-1D52-461D-B8E4-F84DBC0D16F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D6F-9A37-4036-811C-88F261388682}" type="datetimeFigureOut">
              <a:rPr lang="nl-NL" smtClean="0"/>
              <a:pPr/>
              <a:t>18-1-2017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F6AE2-1D52-461D-B8E4-F84DBC0D16F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D6F-9A37-4036-811C-88F261388682}" type="datetimeFigureOut">
              <a:rPr lang="nl-NL" smtClean="0"/>
              <a:pPr/>
              <a:t>18-1-2017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F6AE2-1D52-461D-B8E4-F84DBC0D16F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D6F-9A37-4036-811C-88F261388682}" type="datetimeFigureOut">
              <a:rPr lang="nl-NL" smtClean="0"/>
              <a:pPr/>
              <a:t>18-1-2017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F6AE2-1D52-461D-B8E4-F84DBC0D16F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D6F-9A37-4036-811C-88F261388682}" type="datetimeFigureOut">
              <a:rPr lang="nl-NL" smtClean="0"/>
              <a:pPr/>
              <a:t>18-1-2017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F6AE2-1D52-461D-B8E4-F84DBC0D16F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D6F-9A37-4036-811C-88F261388682}" type="datetimeFigureOut">
              <a:rPr lang="nl-NL" smtClean="0"/>
              <a:pPr/>
              <a:t>18-1-2017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F6AE2-1D52-461D-B8E4-F84DBC0D16F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D6F-9A37-4036-811C-88F261388682}" type="datetimeFigureOut">
              <a:rPr lang="nl-NL" smtClean="0"/>
              <a:pPr/>
              <a:t>18-1-2017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F6AE2-1D52-461D-B8E4-F84DBC0D16F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7A1D6F-9A37-4036-811C-88F261388682}" type="datetimeFigureOut">
              <a:rPr lang="nl-NL" smtClean="0"/>
              <a:pPr/>
              <a:t>18-1-2017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9F6AE2-1D52-461D-B8E4-F84DBC0D16F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6" Type="http://schemas.microsoft.com/office/2007/relationships/hdphoto" Target="../../word/media/hdphoto10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27" Type="http://schemas.microsoft.com/office/2007/relationships/hdphoto" Target="../../word/media/hdphoto10.wdp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2555776" y="548680"/>
            <a:ext cx="4202689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Verhoudingen </a:t>
            </a:r>
          </a:p>
          <a:p>
            <a:endParaRPr lang="nl-NL" dirty="0"/>
          </a:p>
          <a:p>
            <a:r>
              <a:rPr lang="nl-NL" dirty="0" smtClean="0"/>
              <a:t>Les 1 een deel van een gehele hoeveelheid</a:t>
            </a:r>
          </a:p>
          <a:p>
            <a:endParaRPr lang="nl-NL" dirty="0"/>
          </a:p>
          <a:p>
            <a:r>
              <a:rPr lang="nl-NL" dirty="0" smtClean="0"/>
              <a:t>In breuken </a:t>
            </a:r>
          </a:p>
          <a:p>
            <a:r>
              <a:rPr lang="nl-NL" dirty="0" smtClean="0"/>
              <a:t>In procenten </a:t>
            </a:r>
          </a:p>
          <a:p>
            <a:r>
              <a:rPr lang="nl-NL" dirty="0" smtClean="0"/>
              <a:t>In delen </a:t>
            </a:r>
          </a:p>
          <a:p>
            <a:r>
              <a:rPr lang="nl-NL" dirty="0" smtClean="0"/>
              <a:t> </a:t>
            </a:r>
          </a:p>
          <a:p>
            <a:endParaRPr lang="nl-NL" dirty="0" smtClean="0"/>
          </a:p>
          <a:p>
            <a:endParaRPr lang="nl-NL" dirty="0"/>
          </a:p>
        </p:txBody>
      </p:sp>
      <p:graphicFrame>
        <p:nvGraphicFramePr>
          <p:cNvPr id="3" name="Tabe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876746339"/>
              </p:ext>
            </p:extLst>
          </p:nvPr>
        </p:nvGraphicFramePr>
        <p:xfrm>
          <a:off x="1609120" y="3045242"/>
          <a:ext cx="609600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39040">
                <a:tc>
                  <a:txBody>
                    <a:bodyPr/>
                    <a:lstStyle/>
                    <a:p>
                      <a:r>
                        <a:rPr lang="nl-NL" dirty="0" smtClean="0"/>
                        <a:t>Het geheel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2" name="Tabe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648931497"/>
              </p:ext>
            </p:extLst>
          </p:nvPr>
        </p:nvGraphicFramePr>
        <p:xfrm>
          <a:off x="1609120" y="4220156"/>
          <a:ext cx="60960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xmlns="" val="3273497937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xmlns="" val="926573488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xmlns="" val="1035098096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xmlns="" val="27249227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deel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1/4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25%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0,25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583508969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2656"/>
            <a:ext cx="3419475" cy="315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4149080"/>
            <a:ext cx="3409950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kstvak 3"/>
          <p:cNvSpPr txBox="1"/>
          <p:nvPr/>
        </p:nvSpPr>
        <p:spPr>
          <a:xfrm>
            <a:off x="467544" y="3645024"/>
            <a:ext cx="40324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 smtClean="0"/>
              <a:t>Bij dit onderzoek werden 2500 mensen ondervraagd</a:t>
            </a:r>
            <a:endParaRPr lang="nl-NL" sz="14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404664"/>
            <a:ext cx="2247900" cy="576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 1"/>
          <p:cNvGraphicFramePr>
            <a:graphicFrameLocks noGrp="1"/>
          </p:cNvGraphicFramePr>
          <p:nvPr/>
        </p:nvGraphicFramePr>
        <p:xfrm>
          <a:off x="1524000" y="1397000"/>
          <a:ext cx="60960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Het geheel = 2500 mensen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4" name="Tekstvak 3"/>
          <p:cNvSpPr txBox="1"/>
          <p:nvPr/>
        </p:nvSpPr>
        <p:spPr>
          <a:xfrm>
            <a:off x="1979712" y="692696"/>
            <a:ext cx="3666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Een deel van het geheel (in breuken) </a:t>
            </a:r>
            <a:endParaRPr lang="nl-NL" dirty="0"/>
          </a:p>
        </p:txBody>
      </p:sp>
      <p:sp>
        <p:nvSpPr>
          <p:cNvPr id="5" name="Tekstvak 4"/>
          <p:cNvSpPr txBox="1"/>
          <p:nvPr/>
        </p:nvSpPr>
        <p:spPr>
          <a:xfrm>
            <a:off x="2051720" y="2204864"/>
            <a:ext cx="388375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3 van de 5 mensen is vrouw </a:t>
            </a:r>
          </a:p>
          <a:p>
            <a:r>
              <a:rPr lang="nl-NL" dirty="0" smtClean="0"/>
              <a:t>Wat is dan het geheel? Hoeveel delen? </a:t>
            </a:r>
          </a:p>
          <a:p>
            <a:r>
              <a:rPr lang="nl-NL" dirty="0" smtClean="0"/>
              <a:t>5/5 deel </a:t>
            </a:r>
            <a:r>
              <a:rPr lang="nl-NL" dirty="0" smtClean="0"/>
              <a:t>= 2500 mensen </a:t>
            </a:r>
          </a:p>
          <a:p>
            <a:r>
              <a:rPr lang="nl-NL" dirty="0" smtClean="0"/>
              <a:t>1/5 deel = 2500 mensen : 5 </a:t>
            </a:r>
            <a:endParaRPr lang="nl-NL" dirty="0"/>
          </a:p>
        </p:txBody>
      </p:sp>
      <p:graphicFrame>
        <p:nvGraphicFramePr>
          <p:cNvPr id="6" name="Tabel 5"/>
          <p:cNvGraphicFramePr>
            <a:graphicFrameLocks noGrp="1"/>
          </p:cNvGraphicFramePr>
          <p:nvPr/>
        </p:nvGraphicFramePr>
        <p:xfrm>
          <a:off x="1547664" y="4005064"/>
          <a:ext cx="609600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7" name="Tekstvak 6"/>
          <p:cNvSpPr txBox="1"/>
          <p:nvPr/>
        </p:nvSpPr>
        <p:spPr>
          <a:xfrm>
            <a:off x="2411760" y="4581128"/>
            <a:ext cx="21654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Wat is 1/5 deel ?</a:t>
            </a:r>
          </a:p>
          <a:p>
            <a:r>
              <a:rPr lang="nl-NL" dirty="0" smtClean="0"/>
              <a:t>Wat is dan 3/5 deel ?</a:t>
            </a:r>
            <a:endParaRPr lang="nl-NL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 3"/>
          <p:cNvGraphicFramePr>
            <a:graphicFrameLocks noGrp="1"/>
          </p:cNvGraphicFramePr>
          <p:nvPr/>
        </p:nvGraphicFramePr>
        <p:xfrm>
          <a:off x="1547664" y="2852936"/>
          <a:ext cx="60960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5" name="Tekstvak 4"/>
          <p:cNvSpPr txBox="1"/>
          <p:nvPr/>
        </p:nvSpPr>
        <p:spPr>
          <a:xfrm>
            <a:off x="2339752" y="1052736"/>
            <a:ext cx="380764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Een deel van het geheel (in procenten)</a:t>
            </a:r>
          </a:p>
          <a:p>
            <a:r>
              <a:rPr lang="nl-NL" dirty="0" smtClean="0"/>
              <a:t>Gedeeltes in procenten</a:t>
            </a:r>
          </a:p>
          <a:p>
            <a:r>
              <a:rPr lang="nl-NL" dirty="0" smtClean="0"/>
              <a:t>Het geheel (2500 mensen) is 100% </a:t>
            </a:r>
          </a:p>
          <a:p>
            <a:r>
              <a:rPr lang="nl-NL" dirty="0" smtClean="0"/>
              <a:t>Wat is dan 20% </a:t>
            </a:r>
          </a:p>
          <a:p>
            <a:r>
              <a:rPr lang="nl-NL" dirty="0" smtClean="0"/>
              <a:t>Wat is dan 40%</a:t>
            </a:r>
            <a:endParaRPr lang="nl-NL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 1"/>
          <p:cNvGraphicFramePr>
            <a:graphicFrameLocks noGrp="1"/>
          </p:cNvGraphicFramePr>
          <p:nvPr/>
        </p:nvGraphicFramePr>
        <p:xfrm>
          <a:off x="1259632" y="3501008"/>
          <a:ext cx="6264696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6469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298832">
                <a:tc>
                  <a:txBody>
                    <a:bodyPr/>
                    <a:lstStyle/>
                    <a:p>
                      <a:r>
                        <a:rPr lang="nl-NL" dirty="0" smtClean="0">
                          <a:solidFill>
                            <a:schemeClr val="bg1"/>
                          </a:solidFill>
                        </a:rPr>
                        <a:t>Het geheel = 2500 mensen                                                           175</a:t>
                      </a:r>
                      <a:endParaRPr lang="nl-NL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3" name="Tabel 2"/>
          <p:cNvGraphicFramePr>
            <a:graphicFrameLocks noGrp="1"/>
          </p:cNvGraphicFramePr>
          <p:nvPr/>
        </p:nvGraphicFramePr>
        <p:xfrm>
          <a:off x="1403648" y="548680"/>
          <a:ext cx="609600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47424">
                <a:tc>
                  <a:txBody>
                    <a:bodyPr/>
                    <a:lstStyle/>
                    <a:p>
                      <a:r>
                        <a:rPr lang="nl-NL" dirty="0" smtClean="0">
                          <a:solidFill>
                            <a:schemeClr val="bg1"/>
                          </a:solidFill>
                        </a:rPr>
                        <a:t>Het geheel = 2500 mensen (=100%)</a:t>
                      </a:r>
                      <a:endParaRPr lang="nl-NL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cxnSp>
        <p:nvCxnSpPr>
          <p:cNvPr id="5" name="Rechte verbindingslijn 4"/>
          <p:cNvCxnSpPr/>
          <p:nvPr/>
        </p:nvCxnSpPr>
        <p:spPr>
          <a:xfrm>
            <a:off x="7452320" y="476672"/>
            <a:ext cx="0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Rechte verbindingslijn 6"/>
          <p:cNvCxnSpPr/>
          <p:nvPr/>
        </p:nvCxnSpPr>
        <p:spPr>
          <a:xfrm>
            <a:off x="7452320" y="620688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kstvak 8"/>
          <p:cNvSpPr txBox="1"/>
          <p:nvPr/>
        </p:nvSpPr>
        <p:spPr>
          <a:xfrm>
            <a:off x="6228184" y="1052736"/>
            <a:ext cx="1601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19%	    1%</a:t>
            </a:r>
            <a:endParaRPr lang="nl-NL" dirty="0"/>
          </a:p>
        </p:txBody>
      </p:sp>
      <p:cxnSp>
        <p:nvCxnSpPr>
          <p:cNvPr id="11" name="Rechte verbindingslijn 10"/>
          <p:cNvCxnSpPr/>
          <p:nvPr/>
        </p:nvCxnSpPr>
        <p:spPr>
          <a:xfrm>
            <a:off x="6516216" y="548680"/>
            <a:ext cx="0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kstvak 11"/>
          <p:cNvSpPr txBox="1"/>
          <p:nvPr/>
        </p:nvSpPr>
        <p:spPr>
          <a:xfrm>
            <a:off x="1259632" y="1628800"/>
            <a:ext cx="2507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Hoeveel mensen is 19%?</a:t>
            </a:r>
            <a:endParaRPr lang="nl-NL" dirty="0"/>
          </a:p>
        </p:txBody>
      </p:sp>
      <p:sp>
        <p:nvSpPr>
          <p:cNvPr id="13" name="Tekstvak 12"/>
          <p:cNvSpPr txBox="1"/>
          <p:nvPr/>
        </p:nvSpPr>
        <p:spPr>
          <a:xfrm>
            <a:off x="1187624" y="4437112"/>
            <a:ext cx="71268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175 mensen van de 2500 mensen zijn blond.</a:t>
            </a:r>
          </a:p>
          <a:p>
            <a:r>
              <a:rPr lang="nl-NL" dirty="0" smtClean="0"/>
              <a:t>Hoeveel procent is dat van het geheel? Dus van het totaal aantal mensen?</a:t>
            </a:r>
            <a:endParaRPr lang="nl-NL" dirty="0"/>
          </a:p>
        </p:txBody>
      </p:sp>
      <p:sp>
        <p:nvSpPr>
          <p:cNvPr id="14" name="Tekstvak 13"/>
          <p:cNvSpPr txBox="1"/>
          <p:nvPr/>
        </p:nvSpPr>
        <p:spPr>
          <a:xfrm>
            <a:off x="1187624" y="0"/>
            <a:ext cx="58882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Een percentage van het geheel uitrekenen: bijvoorbeeld 19%</a:t>
            </a:r>
            <a:endParaRPr lang="nl-NL" dirty="0"/>
          </a:p>
        </p:txBody>
      </p:sp>
      <p:sp>
        <p:nvSpPr>
          <p:cNvPr id="15" name="Tekstvak 14"/>
          <p:cNvSpPr txBox="1"/>
          <p:nvPr/>
        </p:nvSpPr>
        <p:spPr>
          <a:xfrm>
            <a:off x="1187624" y="2492896"/>
            <a:ext cx="53333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Je weet het geheel en je weet een deel van het geheel.</a:t>
            </a:r>
          </a:p>
          <a:p>
            <a:r>
              <a:rPr lang="nl-NL" dirty="0" smtClean="0"/>
              <a:t>Hoeveel procent is het deel van het geheel? </a:t>
            </a:r>
            <a:endParaRPr lang="nl-NL" dirty="0"/>
          </a:p>
        </p:txBody>
      </p:sp>
      <p:cxnSp>
        <p:nvCxnSpPr>
          <p:cNvPr id="17" name="Rechte verbindingslijn 16"/>
          <p:cNvCxnSpPr/>
          <p:nvPr/>
        </p:nvCxnSpPr>
        <p:spPr>
          <a:xfrm>
            <a:off x="6804248" y="3429000"/>
            <a:ext cx="0" cy="5040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kstvak 17"/>
          <p:cNvSpPr txBox="1"/>
          <p:nvPr/>
        </p:nvSpPr>
        <p:spPr>
          <a:xfrm>
            <a:off x="6948264" y="4005064"/>
            <a:ext cx="625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= ?%</a:t>
            </a:r>
            <a:endParaRPr lang="nl-NL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C:\Users\SL9747~1.HOF\AppData\Local\Temp\x10sctmp22.png"/>
          <p:cNvPicPr/>
          <p:nvPr/>
        </p:nvPicPr>
        <p:blipFill rotWithShape="1">
          <a:blip r:embed="rId2" cstate="print">
            <a:extLst>
              <a:ext uri="{BEBA8EAE-BF5A-486C-A8C5-ECC9F3942E4B}">
                <a14:imgProps xmlns="" xmlns:wpc="http://schemas.microsoft.com/office/word/2010/wordprocessingCanvas" xmlns:cx="http://schemas.microsoft.com/office/drawing/2014/chartex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>
                  <a14:imgLayer r:embed="rId2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="" xmlns:wpc="http://schemas.microsoft.com/office/word/2010/wordprocessingCanvas" xmlns:cx="http://schemas.microsoft.com/office/drawing/2014/chartex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b="22541"/>
          <a:stretch/>
        </p:blipFill>
        <p:spPr bwMode="auto">
          <a:xfrm>
            <a:off x="827584" y="1268760"/>
            <a:ext cx="3672408" cy="31683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wpc="http://schemas.microsoft.com/office/word/2010/wordprocessingCanvas" xmlns:cx="http://schemas.microsoft.com/office/drawing/2014/chartex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/>
            </a:ext>
          </a:extLst>
        </p:spPr>
      </p:pic>
      <p:pic>
        <p:nvPicPr>
          <p:cNvPr id="3" name="Afbeelding 2" descr="C:\Users\SL9747~1.HOF\AppData\Local\Temp\x10sctmp22.png"/>
          <p:cNvPicPr/>
          <p:nvPr/>
        </p:nvPicPr>
        <p:blipFill rotWithShape="1">
          <a:blip r:embed="rId2" cstate="print">
            <a:extLst>
              <a:ext uri="{BEBA8EAE-BF5A-486C-A8C5-ECC9F3942E4B}">
                <a14:imgProps xmlns="" xmlns:wpc="http://schemas.microsoft.com/office/word/2010/wordprocessingCanvas" xmlns:cx="http://schemas.microsoft.com/office/drawing/2014/chartex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>
                  <a14:imgLayer r:embed="rId27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="" xmlns:wpc="http://schemas.microsoft.com/office/word/2010/wordprocessingCanvas" xmlns:cx="http://schemas.microsoft.com/office/drawing/2014/chartex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t="81967"/>
          <a:stretch/>
        </p:blipFill>
        <p:spPr bwMode="auto">
          <a:xfrm>
            <a:off x="899592" y="4797152"/>
            <a:ext cx="3096344" cy="79208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wpc="http://schemas.microsoft.com/office/word/2010/wordprocessingCanvas" xmlns:cx="http://schemas.microsoft.com/office/drawing/2014/chartex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/>
            </a:ext>
          </a:extLst>
        </p:spPr>
      </p:pic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4788024" y="1268760"/>
            <a:ext cx="4248472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Kijk in de tabel en reken uit. </a:t>
            </a:r>
            <a:br>
              <a:rPr kumimoji="0" lang="nl-N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</a:br>
            <a:r>
              <a:rPr kumimoji="0" lang="nl-N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Rond eventueel af op één decimaal.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nl-N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Van de hoeveelheid koolhydraten is het percentage suikers ………… %.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4788024" y="3212976"/>
            <a:ext cx="391135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Hoeveel procent van de dagelijkse energiebehoefte krijgt een vrouw binnen als ze twee sneetjes bruinbrood van 33 g eet? ………… %</a:t>
            </a:r>
            <a:endParaRPr kumimoji="0" lang="nl-NL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827584" y="188640"/>
            <a:ext cx="54602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Les 2: </a:t>
            </a:r>
            <a:r>
              <a:rPr lang="nl-NL" dirty="0" smtClean="0"/>
              <a:t>	</a:t>
            </a:r>
            <a:r>
              <a:rPr lang="nl-NL" dirty="0" smtClean="0"/>
              <a:t>Rekenen met procenten in dagelijkse situaties.</a:t>
            </a:r>
          </a:p>
          <a:p>
            <a:r>
              <a:rPr lang="nl-NL" dirty="0" smtClean="0"/>
              <a:t>	</a:t>
            </a:r>
            <a:r>
              <a:rPr lang="nl-NL" dirty="0" smtClean="0"/>
              <a:t>Rekenen met een nieuwe 100%</a:t>
            </a:r>
            <a:endParaRPr lang="nl-N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2204864"/>
            <a:ext cx="4648200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kstvak 2"/>
          <p:cNvSpPr txBox="1"/>
          <p:nvPr/>
        </p:nvSpPr>
        <p:spPr>
          <a:xfrm>
            <a:off x="2627784" y="404664"/>
            <a:ext cx="279339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Vouw je papier in 4 stroken </a:t>
            </a:r>
          </a:p>
          <a:p>
            <a:r>
              <a:rPr lang="nl-NL" dirty="0" smtClean="0"/>
              <a:t>Vouw 1 strook dubbel</a:t>
            </a:r>
          </a:p>
          <a:p>
            <a:r>
              <a:rPr lang="nl-NL" dirty="0" smtClean="0"/>
              <a:t>Vouw 1 strook in vieren</a:t>
            </a:r>
          </a:p>
          <a:p>
            <a:r>
              <a:rPr lang="nl-NL" dirty="0" smtClean="0"/>
              <a:t>Vouw 1 strook in achtsten</a:t>
            </a:r>
          </a:p>
          <a:p>
            <a:r>
              <a:rPr lang="nl-NL" dirty="0" smtClean="0"/>
              <a:t>Vouw 1 strook in </a:t>
            </a:r>
            <a:r>
              <a:rPr lang="nl-NL" dirty="0" err="1" smtClean="0"/>
              <a:t>drieen</a:t>
            </a:r>
            <a:endParaRPr lang="nl-NL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980728"/>
            <a:ext cx="48577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kstvak 2"/>
          <p:cNvSpPr txBox="1"/>
          <p:nvPr/>
        </p:nvSpPr>
        <p:spPr>
          <a:xfrm>
            <a:off x="1619672" y="5517232"/>
            <a:ext cx="61471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Zet 6000 liter op je schoolbord plankje. Dit is het geheel = 100%</a:t>
            </a:r>
          </a:p>
          <a:p>
            <a:r>
              <a:rPr lang="nl-NL" dirty="0" smtClean="0"/>
              <a:t>Kijk nu op je andere stroken hoeveel liter elk deel is. </a:t>
            </a:r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2483768" y="188640"/>
            <a:ext cx="3411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Een cirkeldiagram is ALTIJD 100%!!</a:t>
            </a:r>
            <a:endParaRPr lang="nl-NL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88640"/>
            <a:ext cx="4886325" cy="589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kstvak 2"/>
          <p:cNvSpPr txBox="1"/>
          <p:nvPr/>
        </p:nvSpPr>
        <p:spPr>
          <a:xfrm>
            <a:off x="539552" y="6309320"/>
            <a:ext cx="83106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Hoeveel procent zit er nog in de accu? Hoeveel minuten kan je de accu nog gebruiken?</a:t>
            </a:r>
            <a:endParaRPr lang="nl-NL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8263" y="147638"/>
            <a:ext cx="6467475" cy="656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88640"/>
            <a:ext cx="7038975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kstvak 2"/>
          <p:cNvSpPr txBox="1"/>
          <p:nvPr/>
        </p:nvSpPr>
        <p:spPr>
          <a:xfrm>
            <a:off x="179512" y="116632"/>
            <a:ext cx="16199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LESTOETS LES 1</a:t>
            </a:r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395536" y="6237312"/>
            <a:ext cx="5460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FFFF00"/>
                </a:solidFill>
              </a:rPr>
              <a:t>LET OP</a:t>
            </a:r>
            <a:r>
              <a:rPr lang="nl-NL" dirty="0" smtClean="0"/>
              <a:t>! Er is een verschil tussen 1 </a:t>
            </a:r>
            <a:r>
              <a:rPr lang="nl-NL" dirty="0" smtClean="0">
                <a:solidFill>
                  <a:srgbClr val="FFFF00"/>
                </a:solidFill>
              </a:rPr>
              <a:t>van de </a:t>
            </a:r>
            <a:r>
              <a:rPr lang="nl-NL" dirty="0" smtClean="0"/>
              <a:t>4 en 1 </a:t>
            </a:r>
            <a:r>
              <a:rPr lang="nl-NL" dirty="0" smtClean="0">
                <a:solidFill>
                  <a:srgbClr val="FFFF00"/>
                </a:solidFill>
              </a:rPr>
              <a:t>op de </a:t>
            </a:r>
            <a:r>
              <a:rPr lang="nl-NL" dirty="0" smtClean="0"/>
              <a:t>4</a:t>
            </a:r>
            <a:endParaRPr lang="nl-NL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908720"/>
            <a:ext cx="53340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908720"/>
            <a:ext cx="29908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kstvak 3"/>
          <p:cNvSpPr txBox="1"/>
          <p:nvPr/>
        </p:nvSpPr>
        <p:spPr>
          <a:xfrm>
            <a:off x="971600" y="404664"/>
            <a:ext cx="5394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Dit is een cirkeldiagram. Een cirkeldiagram is altijd ……%</a:t>
            </a:r>
            <a:endParaRPr lang="nl-NL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8640"/>
            <a:ext cx="5105400" cy="646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kstvak 2"/>
          <p:cNvSpPr txBox="1"/>
          <p:nvPr/>
        </p:nvSpPr>
        <p:spPr>
          <a:xfrm>
            <a:off x="5796136" y="332656"/>
            <a:ext cx="324036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Les 6 </a:t>
            </a:r>
          </a:p>
          <a:p>
            <a:endParaRPr lang="nl-NL" dirty="0" smtClean="0"/>
          </a:p>
          <a:p>
            <a:r>
              <a:rPr lang="nl-NL" dirty="0" smtClean="0"/>
              <a:t>Hoe bereken je een nieuwe prijs?</a:t>
            </a:r>
          </a:p>
          <a:p>
            <a:endParaRPr lang="nl-NL" dirty="0" smtClean="0"/>
          </a:p>
          <a:p>
            <a:r>
              <a:rPr lang="nl-NL" dirty="0" smtClean="0"/>
              <a:t>Hoe bereken je een oude prijs </a:t>
            </a:r>
          </a:p>
          <a:p>
            <a:endParaRPr lang="nl-NL" dirty="0" smtClean="0"/>
          </a:p>
          <a:p>
            <a:r>
              <a:rPr lang="nl-NL" dirty="0" smtClean="0"/>
              <a:t>Wat is de 100%?</a:t>
            </a:r>
          </a:p>
          <a:p>
            <a:endParaRPr lang="nl-NL" dirty="0" smtClean="0"/>
          </a:p>
          <a:p>
            <a:r>
              <a:rPr lang="nl-NL" dirty="0" smtClean="0"/>
              <a:t>Hoe ga je van de nieuwe prijs (die dus hoger is door de prijsverhoging)  terug naar de oude prijs?</a:t>
            </a:r>
          </a:p>
          <a:p>
            <a:endParaRPr lang="nl-NL" dirty="0" smtClean="0"/>
          </a:p>
          <a:p>
            <a:r>
              <a:rPr lang="nl-NL" dirty="0" smtClean="0"/>
              <a:t>Eerst terug naar 1% hoe doe je dat? </a:t>
            </a:r>
          </a:p>
          <a:p>
            <a:endParaRPr lang="nl-NL" dirty="0" smtClean="0"/>
          </a:p>
          <a:p>
            <a:r>
              <a:rPr lang="nl-NL" dirty="0" smtClean="0"/>
              <a:t>Denk aan de strook </a:t>
            </a:r>
            <a:endParaRPr lang="nl-NL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1763688" y="476672"/>
            <a:ext cx="5468613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Bespreken voorbeeld toetsvragen 3F niveau  </a:t>
            </a:r>
          </a:p>
          <a:p>
            <a:endParaRPr lang="nl-NL" dirty="0" smtClean="0"/>
          </a:p>
          <a:p>
            <a:r>
              <a:rPr lang="nl-NL" dirty="0" smtClean="0"/>
              <a:t>Les 1 : breuken procenten en decimalen </a:t>
            </a:r>
          </a:p>
          <a:p>
            <a:r>
              <a:rPr lang="nl-NL" dirty="0" smtClean="0"/>
              <a:t>Les 2 : rekenen met procenten in dagelijkse situaties</a:t>
            </a:r>
          </a:p>
          <a:p>
            <a:r>
              <a:rPr lang="nl-NL" dirty="0" smtClean="0"/>
              <a:t>Les 3 : verhoudingen </a:t>
            </a:r>
          </a:p>
          <a:p>
            <a:r>
              <a:rPr lang="nl-NL" dirty="0" smtClean="0"/>
              <a:t>Les 4 : rekenen met verhoudingen in dagelijkse situaties </a:t>
            </a:r>
          </a:p>
          <a:p>
            <a:r>
              <a:rPr lang="nl-NL" dirty="0" smtClean="0"/>
              <a:t> </a:t>
            </a:r>
            <a:endParaRPr lang="nl-NL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1460</TotalTime>
  <Words>423</Words>
  <Application>Microsoft Office PowerPoint</Application>
  <PresentationFormat>Diavoorstelling (4:3)</PresentationFormat>
  <Paragraphs>75</Paragraphs>
  <Slides>14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5" baseType="lpstr">
      <vt:lpstr>Office-thema</vt:lpstr>
      <vt:lpstr>Dia 1</vt:lpstr>
      <vt:lpstr>Dia 2</vt:lpstr>
      <vt:lpstr>Dia 3</vt:lpstr>
      <vt:lpstr>Dia 4</vt:lpstr>
      <vt:lpstr>Dia 5</vt:lpstr>
      <vt:lpstr>Dia 6</vt:lpstr>
      <vt:lpstr>Dia 7</vt:lpstr>
      <vt:lpstr>Dia 8</vt:lpstr>
      <vt:lpstr>Dia 9</vt:lpstr>
      <vt:lpstr>Dia 10</vt:lpstr>
      <vt:lpstr>Dia 11</vt:lpstr>
      <vt:lpstr>Dia 12</vt:lpstr>
      <vt:lpstr>Dia 13</vt:lpstr>
      <vt:lpstr>Dia 14</vt:lpstr>
    </vt:vector>
  </TitlesOfParts>
  <Company>Family Ray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Marga</dc:creator>
  <cp:lastModifiedBy>Marga</cp:lastModifiedBy>
  <cp:revision>20</cp:revision>
  <dcterms:created xsi:type="dcterms:W3CDTF">2017-01-08T18:02:03Z</dcterms:created>
  <dcterms:modified xsi:type="dcterms:W3CDTF">2017-01-18T13:41:11Z</dcterms:modified>
</cp:coreProperties>
</file>