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9" r:id="rId4"/>
    <p:sldId id="258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hoek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Afgeronde rechthoek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B8FD-30AC-449E-8816-226E96B902D7}" type="datetimeFigureOut">
              <a:rPr lang="nl-NL" smtClean="0"/>
              <a:pPr/>
              <a:t>6-2-2017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693D6F8-C6E6-4044-8562-9F2B9069FA63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B8FD-30AC-449E-8816-226E96B902D7}" type="datetimeFigureOut">
              <a:rPr lang="nl-NL" smtClean="0"/>
              <a:pPr/>
              <a:t>6-2-2017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D6F8-C6E6-4044-8562-9F2B9069FA6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B8FD-30AC-449E-8816-226E96B902D7}" type="datetimeFigureOut">
              <a:rPr lang="nl-NL" smtClean="0"/>
              <a:pPr/>
              <a:t>6-2-2017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D6F8-C6E6-4044-8562-9F2B9069FA6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B8FD-30AC-449E-8816-226E96B902D7}" type="datetimeFigureOut">
              <a:rPr lang="nl-NL" smtClean="0"/>
              <a:pPr/>
              <a:t>6-2-2017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D6F8-C6E6-4044-8562-9F2B9069FA63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Afgeronde rechthoek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B8FD-30AC-449E-8816-226E96B902D7}" type="datetimeFigureOut">
              <a:rPr lang="nl-NL" smtClean="0"/>
              <a:pPr/>
              <a:t>6-2-2017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nl-NL"/>
          </a:p>
        </p:txBody>
      </p:sp>
      <p:sp>
        <p:nvSpPr>
          <p:cNvPr id="7" name="Rechthoek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693D6F8-C6E6-4044-8562-9F2B9069FA6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B8FD-30AC-449E-8816-226E96B902D7}" type="datetimeFigureOut">
              <a:rPr lang="nl-NL" smtClean="0"/>
              <a:pPr/>
              <a:t>6-2-2017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D6F8-C6E6-4044-8562-9F2B9069FA63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B8FD-30AC-449E-8816-226E96B902D7}" type="datetimeFigureOut">
              <a:rPr lang="nl-NL" smtClean="0"/>
              <a:pPr/>
              <a:t>6-2-2017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D6F8-C6E6-4044-8562-9F2B9069FA63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B8FD-30AC-449E-8816-226E96B902D7}" type="datetimeFigureOut">
              <a:rPr lang="nl-NL" smtClean="0"/>
              <a:pPr/>
              <a:t>6-2-2017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D6F8-C6E6-4044-8562-9F2B9069FA6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B8FD-30AC-449E-8816-226E96B902D7}" type="datetimeFigureOut">
              <a:rPr lang="nl-NL" smtClean="0"/>
              <a:pPr/>
              <a:t>6-2-2017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D6F8-C6E6-4044-8562-9F2B9069FA6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Afgeronde rechthoek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B8FD-30AC-449E-8816-226E96B902D7}" type="datetimeFigureOut">
              <a:rPr lang="nl-NL" smtClean="0"/>
              <a:pPr/>
              <a:t>6-2-2017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D6F8-C6E6-4044-8562-9F2B9069FA63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B8FD-30AC-449E-8816-226E96B902D7}" type="datetimeFigureOut">
              <a:rPr lang="nl-NL" smtClean="0"/>
              <a:pPr/>
              <a:t>6-2-2017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693D6F8-C6E6-4044-8562-9F2B9069FA63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1" name="Rechthoek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hoek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Afgeronde rechthoek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BF6B8FD-30AC-449E-8816-226E96B902D7}" type="datetimeFigureOut">
              <a:rPr lang="nl-NL" smtClean="0"/>
              <a:pPr/>
              <a:t>6-2-2017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693D6F8-C6E6-4044-8562-9F2B9069FA6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maken.wikiwijs.nl/93589/Beroepsprestatie_2_4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Onderdeel van BP 2.4 begeleiden van kleine groepen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Observeren en begeleiden van kleine groepen 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Trainen executieve vaardigheden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Autisme spectrum stoornis/ADHD/ADD 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Is gericht op:</a:t>
            </a:r>
          </a:p>
          <a:p>
            <a:r>
              <a:rPr lang="nl-NL" dirty="0" smtClean="0"/>
              <a:t>Respons inhibitie: nadenken voordat je iets doet</a:t>
            </a:r>
          </a:p>
          <a:p>
            <a:r>
              <a:rPr lang="nl-NL" dirty="0" smtClean="0"/>
              <a:t>Emotieregulatie</a:t>
            </a:r>
          </a:p>
          <a:p>
            <a:r>
              <a:rPr lang="nl-NL" dirty="0" smtClean="0"/>
              <a:t>Taakinhibitie: op tijd en efficiënt beginnen </a:t>
            </a:r>
          </a:p>
          <a:p>
            <a:r>
              <a:rPr lang="nl-NL" dirty="0" smtClean="0"/>
              <a:t>Timemanagement: tijd verdelen</a:t>
            </a:r>
          </a:p>
          <a:p>
            <a:r>
              <a:rPr lang="nl-NL" dirty="0" smtClean="0"/>
              <a:t>Planning:  een plan maken </a:t>
            </a:r>
          </a:p>
          <a:p>
            <a:r>
              <a:rPr lang="nl-NL" dirty="0" smtClean="0"/>
              <a:t>Organisatie: informatie en materialen ordenen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Oefenen volgens het ABC model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A staat voor Antecedent. Gedrag veranderen door de omgeving aan te passen.</a:t>
            </a:r>
          </a:p>
          <a:p>
            <a:endParaRPr lang="nl-NL" dirty="0" smtClean="0"/>
          </a:p>
          <a:p>
            <a:r>
              <a:rPr lang="nl-NL" dirty="0" smtClean="0"/>
              <a:t>B staat voor </a:t>
            </a:r>
            <a:r>
              <a:rPr lang="nl-NL" dirty="0" err="1" smtClean="0"/>
              <a:t>Behavior</a:t>
            </a:r>
            <a:r>
              <a:rPr lang="nl-NL" dirty="0" smtClean="0"/>
              <a:t> (gedrag). Het gedrag zelf aanpassen.</a:t>
            </a:r>
          </a:p>
          <a:p>
            <a:endParaRPr lang="nl-NL" dirty="0" smtClean="0"/>
          </a:p>
          <a:p>
            <a:r>
              <a:rPr lang="nl-NL" dirty="0" smtClean="0"/>
              <a:t>C staat voor Consequenties. Gedrag veranderen door sancties en/of beloningen.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Omgeving aanpassen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Beperk de afleiding.</a:t>
            </a:r>
          </a:p>
          <a:p>
            <a:r>
              <a:rPr lang="nl-NL" dirty="0" smtClean="0"/>
              <a:t>Zorg voor ordeningssystemen. Maak een planning. Zorg voor geheugensteuntjes.</a:t>
            </a:r>
          </a:p>
          <a:p>
            <a:r>
              <a:rPr lang="nl-NL" dirty="0" smtClean="0"/>
              <a:t>Maak een activiteit of gebeurtenis minder complex. Je kunt een taak korter maken, een pauze inlassen of de stappen duidelijk uitleggen.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Gedragsverandering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Bepaal aan welk probleem je gaat werken.</a:t>
            </a:r>
          </a:p>
          <a:p>
            <a:r>
              <a:rPr lang="nl-NL" dirty="0" smtClean="0"/>
              <a:t>Formuleer samen met het kind een doel en tussendoelen.</a:t>
            </a:r>
          </a:p>
          <a:p>
            <a:r>
              <a:rPr lang="nl-NL" dirty="0" smtClean="0"/>
              <a:t>Beschrijf de stappen en verwerk ze in een lijst of checklist.</a:t>
            </a:r>
          </a:p>
          <a:p>
            <a:r>
              <a:rPr lang="nl-NL" dirty="0" smtClean="0"/>
              <a:t>Houd toezicht terwijl het kind de lijst afwerkt, bouw dit geleidelijk af.</a:t>
            </a:r>
          </a:p>
          <a:p>
            <a:endParaRPr lang="nl-NL" dirty="0"/>
          </a:p>
        </p:txBody>
      </p:sp>
      <p:sp>
        <p:nvSpPr>
          <p:cNvPr id="4098" name="AutoShape 2" descr="Afbeeldingsresultaat voor gedragsverander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4100" name="AutoShape 4" descr="Afbeeldingsresultaat voor gedragsverander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4102" name="Picture 6" descr="Afbeeldingsresultaat voor gedragsverander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3801042"/>
            <a:ext cx="2847206" cy="2372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Consequenties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Motiveer het kind om de vaardigheden te leren.</a:t>
            </a:r>
          </a:p>
          <a:p>
            <a:endParaRPr lang="nl-NL" dirty="0" smtClean="0"/>
          </a:p>
          <a:p>
            <a:r>
              <a:rPr lang="nl-NL" dirty="0" smtClean="0"/>
              <a:t>Geef complimenten </a:t>
            </a:r>
          </a:p>
          <a:p>
            <a:pPr>
              <a:buNone/>
            </a:pPr>
            <a:r>
              <a:rPr lang="nl-NL" dirty="0" smtClean="0"/>
              <a:t>het meest effectief direct na het gewenste gedrag. </a:t>
            </a:r>
          </a:p>
          <a:p>
            <a:pPr>
              <a:buNone/>
            </a:pPr>
            <a:endParaRPr lang="nl-NL" dirty="0" smtClean="0"/>
          </a:p>
          <a:p>
            <a:r>
              <a:rPr lang="nl-NL" dirty="0" smtClean="0"/>
              <a:t>Werk met een eventuele beloningskaart </a:t>
            </a:r>
          </a:p>
          <a:p>
            <a:endParaRPr lang="nl-NL" dirty="0"/>
          </a:p>
        </p:txBody>
      </p:sp>
      <p:sp>
        <p:nvSpPr>
          <p:cNvPr id="3074" name="AutoShape 2" descr="Afbeeldingsresultaat voor belone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3080" name="Picture 8" descr="Afbeeldingsresultaat voor belon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4221088"/>
            <a:ext cx="3619500" cy="2409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Nabespreken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Wat heb je geleerd vandaag? </a:t>
            </a:r>
          </a:p>
          <a:p>
            <a:endParaRPr lang="nl-NL" dirty="0" smtClean="0"/>
          </a:p>
          <a:p>
            <a:r>
              <a:rPr lang="nl-NL" dirty="0" smtClean="0"/>
              <a:t>Wat zou je graag met een kind willen oefenen, met betrekking tot zelfredzaamheid? </a:t>
            </a:r>
          </a:p>
          <a:p>
            <a:endParaRPr lang="nl-NL" dirty="0" smtClean="0"/>
          </a:p>
          <a:p>
            <a:r>
              <a:rPr lang="nl-NL" dirty="0" smtClean="0"/>
              <a:t>Hoe ga je dit aanpakken?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Afronden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Evalueren van de lessen </a:t>
            </a:r>
          </a:p>
          <a:p>
            <a:endParaRPr lang="nl-NL" dirty="0" smtClean="0"/>
          </a:p>
          <a:p>
            <a:r>
              <a:rPr lang="nl-NL" dirty="0" smtClean="0"/>
              <a:t>1 woord wat vond je van de lessen? </a:t>
            </a:r>
          </a:p>
          <a:p>
            <a:endParaRPr lang="nl-NL" dirty="0" smtClean="0"/>
          </a:p>
          <a:p>
            <a:r>
              <a:rPr lang="nl-NL" dirty="0" smtClean="0"/>
              <a:t>Ga naar </a:t>
            </a:r>
            <a:r>
              <a:rPr lang="nl-NL" dirty="0" err="1" smtClean="0"/>
              <a:t>b.socrative.com</a:t>
            </a:r>
            <a:r>
              <a:rPr lang="nl-NL" dirty="0" smtClean="0"/>
              <a:t>  </a:t>
            </a:r>
          </a:p>
          <a:p>
            <a:r>
              <a:rPr lang="nl-NL" dirty="0" err="1" smtClean="0"/>
              <a:t>Roomnumber</a:t>
            </a:r>
            <a:r>
              <a:rPr lang="nl-NL" dirty="0" smtClean="0"/>
              <a:t>: ELLES01 </a:t>
            </a:r>
          </a:p>
          <a:p>
            <a:endParaRPr lang="nl-NL" dirty="0" smtClean="0"/>
          </a:p>
          <a:p>
            <a:pPr>
              <a:buNone/>
            </a:pPr>
            <a:endParaRPr lang="nl-NL" dirty="0"/>
          </a:p>
        </p:txBody>
      </p:sp>
      <p:sp>
        <p:nvSpPr>
          <p:cNvPr id="1026" name="AutoShape 2" descr="Afbeeldingsresultaat voor bedank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028" name="AutoShape 4" descr="Afbeeldingsresultaat voor bedank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30" name="Picture 6" descr="Afbeeldingsresultaat voor bedank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4941168"/>
            <a:ext cx="4327823" cy="15342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Inhoud 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Welkom + AAR</a:t>
            </a:r>
            <a:endParaRPr lang="nl-NL" dirty="0" smtClean="0"/>
          </a:p>
          <a:p>
            <a:r>
              <a:rPr lang="nl-NL" dirty="0" smtClean="0"/>
              <a:t>Terugkoppelen vorige week</a:t>
            </a:r>
          </a:p>
          <a:p>
            <a:r>
              <a:rPr lang="nl-NL" dirty="0" smtClean="0"/>
              <a:t>Betekenis zelfredzaamheid </a:t>
            </a:r>
          </a:p>
          <a:p>
            <a:r>
              <a:rPr lang="nl-NL" dirty="0" smtClean="0"/>
              <a:t>Oefenen met zelfredzaamheid </a:t>
            </a:r>
          </a:p>
          <a:p>
            <a:r>
              <a:rPr lang="nl-NL" dirty="0" smtClean="0"/>
              <a:t>Executieve vaardigheden </a:t>
            </a:r>
          </a:p>
          <a:p>
            <a:r>
              <a:rPr lang="nl-NL" dirty="0" smtClean="0"/>
              <a:t>Nabespreken</a:t>
            </a:r>
          </a:p>
          <a:p>
            <a:r>
              <a:rPr lang="nl-NL" dirty="0" smtClean="0"/>
              <a:t>Afronden 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sz="quarter" idx="1"/>
          </p:nvPr>
        </p:nvGraphicFramePr>
        <p:xfrm>
          <a:off x="899592" y="980728"/>
          <a:ext cx="7416824" cy="4608513"/>
        </p:xfrm>
        <a:graphic>
          <a:graphicData uri="http://schemas.openxmlformats.org/drawingml/2006/table">
            <a:tbl>
              <a:tblPr/>
              <a:tblGrid>
                <a:gridCol w="1299024"/>
                <a:gridCol w="3991869"/>
                <a:gridCol w="2125931"/>
              </a:tblGrid>
              <a:tr h="3840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b="1" dirty="0">
                          <a:latin typeface="Calibri"/>
                          <a:ea typeface="Calibri"/>
                          <a:cs typeface="Times New Roman"/>
                        </a:rPr>
                        <a:t>Datum</a:t>
                      </a:r>
                      <a:endParaRPr lang="nl-NL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b="1">
                          <a:latin typeface="Calibri"/>
                          <a:ea typeface="Calibri"/>
                          <a:cs typeface="Times New Roman"/>
                        </a:rPr>
                        <a:t>Inhoud </a:t>
                      </a:r>
                      <a:endParaRPr lang="nl-NL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b="1" dirty="0">
                          <a:latin typeface="Calibri"/>
                          <a:ea typeface="Calibri"/>
                          <a:cs typeface="Times New Roman"/>
                        </a:rPr>
                        <a:t>Inleveren </a:t>
                      </a:r>
                      <a:endParaRPr lang="nl-NL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latin typeface="Calibri"/>
                          <a:ea typeface="Calibri"/>
                          <a:cs typeface="Times New Roman"/>
                        </a:rPr>
                        <a:t>24-01-17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latin typeface="Calibri"/>
                          <a:ea typeface="Calibri"/>
                          <a:cs typeface="Times New Roman"/>
                        </a:rPr>
                        <a:t>Uitleg B.P 2.4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latin typeface="Calibri"/>
                          <a:ea typeface="Calibri"/>
                          <a:cs typeface="Times New Roman"/>
                        </a:rPr>
                        <a:t>Informatie observeren en rapporteren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latin typeface="Calibri"/>
                          <a:ea typeface="Calibri"/>
                          <a:cs typeface="Times New Roman"/>
                        </a:rPr>
                        <a:t>Start maken O&amp;P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521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latin typeface="Calibri"/>
                          <a:ea typeface="Calibri"/>
                          <a:cs typeface="Times New Roman"/>
                        </a:rPr>
                        <a:t>31-01-17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latin typeface="Calibri"/>
                          <a:ea typeface="Calibri"/>
                          <a:cs typeface="Times New Roman"/>
                        </a:rPr>
                        <a:t>informatie open observatie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latin typeface="Calibri"/>
                          <a:ea typeface="Calibri"/>
                          <a:cs typeface="Times New Roman"/>
                        </a:rPr>
                        <a:t>informatie begeleiden van kleine groepen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latin typeface="Calibri"/>
                          <a:ea typeface="Calibri"/>
                          <a:cs typeface="Times New Roman"/>
                        </a:rPr>
                        <a:t>afmaken O&amp;P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latin typeface="Calibri"/>
                          <a:ea typeface="Calibri"/>
                          <a:cs typeface="Times New Roman"/>
                        </a:rPr>
                        <a:t>Eerste kans O&amp;P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680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latin typeface="Calibri"/>
                          <a:ea typeface="Calibri"/>
                          <a:cs typeface="Times New Roman"/>
                        </a:rPr>
                        <a:t>07-02-17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latin typeface="Calibri"/>
                          <a:ea typeface="Calibri"/>
                          <a:cs typeface="Times New Roman"/>
                        </a:rPr>
                        <a:t>Informatie zelfredzaamheid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latin typeface="Calibri"/>
                          <a:ea typeface="Calibri"/>
                          <a:cs typeface="Times New Roman"/>
                        </a:rPr>
                        <a:t>Eventueel aanpassen O&amp;P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latin typeface="Calibri"/>
                          <a:ea typeface="Calibri"/>
                          <a:cs typeface="Times New Roman"/>
                        </a:rPr>
                        <a:t>Tweede kans O&amp;P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840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0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latin typeface="Calibri"/>
                          <a:ea typeface="Calibri"/>
                          <a:cs typeface="Times New Roman"/>
                        </a:rPr>
                        <a:t>04-04-17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latin typeface="Calibri"/>
                          <a:ea typeface="Calibri"/>
                          <a:cs typeface="Times New Roman"/>
                        </a:rPr>
                        <a:t>Eerste kans B.P 2.4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0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latin typeface="Calibri"/>
                          <a:ea typeface="Calibri"/>
                          <a:cs typeface="Times New Roman"/>
                        </a:rPr>
                        <a:t>18-04-17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latin typeface="Calibri"/>
                          <a:ea typeface="Calibri"/>
                          <a:cs typeface="Times New Roman"/>
                        </a:rPr>
                        <a:t>Tweede kans B.P. 2.4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Terugkoppeling 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Waar hebben we het vorige week over gehad? </a:t>
            </a:r>
          </a:p>
          <a:p>
            <a:endParaRPr lang="nl-NL" dirty="0" smtClean="0"/>
          </a:p>
          <a:p>
            <a:r>
              <a:rPr lang="nl-NL" dirty="0" smtClean="0"/>
              <a:t>Continu observatie </a:t>
            </a:r>
          </a:p>
          <a:p>
            <a:endParaRPr lang="nl-NL" dirty="0" smtClean="0"/>
          </a:p>
          <a:p>
            <a:r>
              <a:rPr lang="nl-NL" dirty="0" smtClean="0"/>
              <a:t>Autisme, ADHD, faalangst, dyslexie en dyscalculie </a:t>
            </a:r>
          </a:p>
          <a:p>
            <a:endParaRPr lang="nl-NL" dirty="0" smtClean="0"/>
          </a:p>
          <a:p>
            <a:r>
              <a:rPr lang="nl-NL" dirty="0" smtClean="0"/>
              <a:t>Wat te doen bij onderdeel B; begeleiden van groepje leerlingen op gedrag of leerresultaat?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Lesdoelen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De student </a:t>
            </a:r>
            <a:r>
              <a:rPr lang="nl-NL" dirty="0" smtClean="0"/>
              <a:t>kan uitleggen wat zelfredzaamheid is  </a:t>
            </a:r>
          </a:p>
          <a:p>
            <a:r>
              <a:rPr lang="nl-NL" dirty="0" smtClean="0"/>
              <a:t>De </a:t>
            </a:r>
            <a:r>
              <a:rPr lang="nl-NL" dirty="0" smtClean="0"/>
              <a:t>student kan benoemen wat hij/zij moet doen bij onderdeel C </a:t>
            </a:r>
            <a:endParaRPr lang="nl-NL" dirty="0" smtClean="0"/>
          </a:p>
          <a:p>
            <a:r>
              <a:rPr lang="nl-NL" dirty="0" smtClean="0"/>
              <a:t>De </a:t>
            </a:r>
            <a:r>
              <a:rPr lang="nl-NL" dirty="0" smtClean="0"/>
              <a:t>student kan aangeven hoe je zelfredzaamheid kan bevorderen gericht op verzorgende taken.   </a:t>
            </a:r>
          </a:p>
          <a:p>
            <a:r>
              <a:rPr lang="nl-NL" dirty="0" smtClean="0"/>
              <a:t>De </a:t>
            </a:r>
            <a:r>
              <a:rPr lang="nl-NL" dirty="0" smtClean="0"/>
              <a:t>student kan uitleggen wat executieve vaardigheden zijn </a:t>
            </a:r>
          </a:p>
          <a:p>
            <a:r>
              <a:rPr lang="nl-NL" dirty="0" smtClean="0"/>
              <a:t>De </a:t>
            </a:r>
            <a:r>
              <a:rPr lang="nl-NL" dirty="0" smtClean="0"/>
              <a:t>student kan voorbeelden geven hoe je executieve vaardigheden kan trainen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Zelfredzaamheid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Wat is zelfredzaamheid? </a:t>
            </a:r>
          </a:p>
          <a:p>
            <a:pPr>
              <a:buNone/>
            </a:pPr>
            <a:r>
              <a:rPr lang="nl-NL" dirty="0" smtClean="0"/>
              <a:t>    Zelfredzaamheid is het vermogen van iemand om voor </a:t>
            </a:r>
            <a:r>
              <a:rPr lang="nl-NL" dirty="0" smtClean="0"/>
              <a:t>zich zelf te </a:t>
            </a:r>
            <a:r>
              <a:rPr lang="nl-NL" dirty="0" smtClean="0"/>
              <a:t>zorgen. Men kan eigen problemen oplossen en gaat zelfstandig door het leven, ofwel weet zichzelf te redden.</a:t>
            </a:r>
          </a:p>
          <a:p>
            <a:pPr>
              <a:buNone/>
            </a:pPr>
            <a:endParaRPr lang="nl-NL" dirty="0" smtClean="0"/>
          </a:p>
          <a:p>
            <a:r>
              <a:rPr lang="nl-NL" dirty="0" smtClean="0"/>
              <a:t>Zelfsturing en zelfstandigheid </a:t>
            </a:r>
          </a:p>
          <a:p>
            <a:endParaRPr lang="nl-NL" dirty="0" smtClean="0"/>
          </a:p>
          <a:p>
            <a:endParaRPr lang="nl-NL" dirty="0" smtClean="0"/>
          </a:p>
        </p:txBody>
      </p:sp>
      <p:pic>
        <p:nvPicPr>
          <p:cNvPr id="11266" name="Picture 2" descr="Afbeeldingsresultaat voor zelfredzaamhei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3933056"/>
            <a:ext cx="1924050" cy="2286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Uitleg opdracht C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Begeleiden van een leerling om de zelfredzaamheid te stimuleren </a:t>
            </a:r>
          </a:p>
          <a:p>
            <a:r>
              <a:rPr lang="nl-NL" u="sng" dirty="0" smtClean="0">
                <a:hlinkClick r:id="rId2"/>
              </a:rPr>
              <a:t>http://maken.wikiwijs.nl/93589/Beroepsprestatie_2_4</a:t>
            </a:r>
            <a:r>
              <a:rPr lang="nl-NL" dirty="0" smtClean="0"/>
              <a:t>)</a:t>
            </a:r>
          </a:p>
          <a:p>
            <a:endParaRPr lang="nl-NL" dirty="0" smtClean="0"/>
          </a:p>
          <a:p>
            <a:r>
              <a:rPr lang="nl-NL" dirty="0" smtClean="0"/>
              <a:t>Begeleiden van een leerling met beperking</a:t>
            </a:r>
          </a:p>
          <a:p>
            <a:r>
              <a:rPr lang="nl-NL" dirty="0" smtClean="0"/>
              <a:t>Ten aanzien van de verzorging </a:t>
            </a:r>
          </a:p>
          <a:p>
            <a:r>
              <a:rPr lang="nl-NL" dirty="0" smtClean="0"/>
              <a:t>Stimuleren zelfredzaamheid </a:t>
            </a:r>
          </a:p>
          <a:p>
            <a:endParaRPr lang="nl-NL" dirty="0" smtClean="0"/>
          </a:p>
          <a:p>
            <a:r>
              <a:rPr lang="nl-NL" dirty="0" smtClean="0"/>
              <a:t>Welke ideeën komen in jullie op?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 met verzorgende taken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Stappen plan om zelfstandig de jas aan te trekken 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Handen wassen </a:t>
            </a:r>
          </a:p>
          <a:p>
            <a:r>
              <a:rPr lang="nl-NL" dirty="0" smtClean="0"/>
              <a:t>Tas in pakken </a:t>
            </a:r>
          </a:p>
          <a:p>
            <a:r>
              <a:rPr lang="nl-NL" dirty="0" smtClean="0"/>
              <a:t>Tafel schoon achter laten </a:t>
            </a:r>
          </a:p>
          <a:p>
            <a:r>
              <a:rPr lang="nl-NL" dirty="0" smtClean="0"/>
              <a:t>Hoe leer je een kind werken met een stappenplan/pictogrammen?</a:t>
            </a:r>
          </a:p>
        </p:txBody>
      </p:sp>
      <p:pic>
        <p:nvPicPr>
          <p:cNvPr id="4" name="Afbeelding 3" descr="Afbeeldingsresultaat voor jas aandoen stappenpla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060848"/>
            <a:ext cx="5760720" cy="1855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Oefenen met zelfredzaamheid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Wat kan je nog meer oefenen met zelfredzaamheid, zonder de verzorgende kant? </a:t>
            </a:r>
          </a:p>
          <a:p>
            <a:endParaRPr lang="nl-NL" dirty="0" smtClean="0"/>
          </a:p>
          <a:p>
            <a:r>
              <a:rPr lang="nl-NL" dirty="0" smtClean="0"/>
              <a:t>Tafel opruimen</a:t>
            </a:r>
          </a:p>
          <a:p>
            <a:r>
              <a:rPr lang="nl-NL" dirty="0" smtClean="0"/>
              <a:t>Wat moet je pakken voor bijvoorbeeld rekenen? </a:t>
            </a:r>
          </a:p>
          <a:p>
            <a:r>
              <a:rPr lang="nl-NL" dirty="0" smtClean="0"/>
              <a:t>Hoe werk ik netjes in mijn schrift</a:t>
            </a:r>
          </a:p>
          <a:p>
            <a:endParaRPr lang="nl-NL" dirty="0" smtClean="0"/>
          </a:p>
          <a:p>
            <a:r>
              <a:rPr lang="nl-NL" dirty="0" smtClean="0"/>
              <a:t>Wat zijn executieve vaardigheden? </a:t>
            </a:r>
          </a:p>
          <a:p>
            <a:pPr>
              <a:buNone/>
            </a:pPr>
            <a:r>
              <a:rPr lang="nl-NL" dirty="0" smtClean="0"/>
              <a:t>    Het zijn de functies in je brein die het mogelijk maken dat je rationele beslissingen neemt, impulsen beheerst en kunt focussen op wat belangrijk is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mogen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ermogen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Vermogen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467</TotalTime>
  <Words>567</Words>
  <Application>Microsoft Office PowerPoint</Application>
  <PresentationFormat>Diavoorstelling (4:3)</PresentationFormat>
  <Paragraphs>125</Paragraphs>
  <Slides>16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7" baseType="lpstr">
      <vt:lpstr>Vermogen</vt:lpstr>
      <vt:lpstr>Observeren en begeleiden van kleine groepen  </vt:lpstr>
      <vt:lpstr>Inhoud  </vt:lpstr>
      <vt:lpstr>Dia 3</vt:lpstr>
      <vt:lpstr>Terugkoppeling  </vt:lpstr>
      <vt:lpstr>Lesdoelen </vt:lpstr>
      <vt:lpstr>Zelfredzaamheid </vt:lpstr>
      <vt:lpstr>Uitleg opdracht C </vt:lpstr>
      <vt:lpstr>Oefen met verzorgende taken </vt:lpstr>
      <vt:lpstr>Oefenen met zelfredzaamheid </vt:lpstr>
      <vt:lpstr>Trainen executieve vaardigheden </vt:lpstr>
      <vt:lpstr>Oefenen volgens het ABC model </vt:lpstr>
      <vt:lpstr>Omgeving aanpassen</vt:lpstr>
      <vt:lpstr>Gedragsverandering </vt:lpstr>
      <vt:lpstr>Consequenties </vt:lpstr>
      <vt:lpstr>Nabespreken </vt:lpstr>
      <vt:lpstr>Afronden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Observeren en rapporteren</dc:title>
  <dc:creator>Elles Kunst</dc:creator>
  <cp:lastModifiedBy>Elles Kunst</cp:lastModifiedBy>
  <cp:revision>9</cp:revision>
  <dcterms:created xsi:type="dcterms:W3CDTF">2017-01-07T14:30:51Z</dcterms:created>
  <dcterms:modified xsi:type="dcterms:W3CDTF">2017-02-06T21:01:05Z</dcterms:modified>
</cp:coreProperties>
</file>