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76" r:id="rId3"/>
    <p:sldId id="277" r:id="rId4"/>
    <p:sldId id="278" r:id="rId5"/>
    <p:sldId id="279" r:id="rId6"/>
    <p:sldId id="280" r:id="rId7"/>
    <p:sldId id="257" r:id="rId8"/>
    <p:sldId id="281" r:id="rId9"/>
    <p:sldId id="274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8"/>
    <p:sldId id="267" r:id="rId19"/>
    <p:sldId id="268" r:id="rId20"/>
    <p:sldId id="269" r:id="rId21"/>
    <p:sldId id="270" r:id="rId22"/>
    <p:sldId id="271" r:id="rId23"/>
    <p:sldId id="273" r:id="rId24"/>
    <p:sldId id="275" r:id="rId25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4590" autoAdjust="0"/>
  </p:normalViewPr>
  <p:slideViewPr>
    <p:cSldViewPr>
      <p:cViewPr varScale="1">
        <p:scale>
          <a:sx n="64" d="100"/>
          <a:sy n="64" d="100"/>
        </p:scale>
        <p:origin x="-1470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hoekige driehoek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el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17" name="Ondertitel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nl-NL" smtClean="0"/>
              <a:t>Klik om de ondertitelstijl van het model te bewerken</a:t>
            </a:r>
            <a:endParaRPr kumimoji="0" lang="en-US"/>
          </a:p>
        </p:txBody>
      </p:sp>
      <p:grpSp>
        <p:nvGrpSpPr>
          <p:cNvPr id="2" name="Groe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Vrije v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Vrije v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Vrije v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Rechte verbindingslijn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Tijdelijke aanduiding voor datum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CB2536ED-C6F3-414B-A1BD-F899E492B78F}" type="datetimeFigureOut">
              <a:rPr lang="nl-NL" smtClean="0"/>
              <a:t>5-10-2016</a:t>
            </a:fld>
            <a:endParaRPr lang="nl-NL"/>
          </a:p>
        </p:txBody>
      </p:sp>
      <p:sp>
        <p:nvSpPr>
          <p:cNvPr id="19" name="Tijdelijke aanduiding voor voettekst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nl-NL"/>
          </a:p>
        </p:txBody>
      </p:sp>
      <p:sp>
        <p:nvSpPr>
          <p:cNvPr id="27" name="Tijdelijke aanduiding voor dianumm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ECF71C25-0D9E-4074-BC83-8B2E33BAFEE2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B2536ED-C6F3-414B-A1BD-F899E492B78F}" type="datetimeFigureOut">
              <a:rPr lang="nl-NL" smtClean="0"/>
              <a:t>5-10-2016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CF71C25-0D9E-4074-BC83-8B2E33BAFEE2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B2536ED-C6F3-414B-A1BD-F899E492B78F}" type="datetimeFigureOut">
              <a:rPr lang="nl-NL" smtClean="0"/>
              <a:t>5-10-2016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CF71C25-0D9E-4074-BC83-8B2E33BAFEE2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B2536ED-C6F3-414B-A1BD-F899E492B78F}" type="datetimeFigureOut">
              <a:rPr lang="nl-NL" smtClean="0"/>
              <a:t>5-10-2016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CF71C25-0D9E-4074-BC83-8B2E33BAFEE2}" type="slidenum">
              <a:rPr lang="nl-NL" smtClean="0"/>
              <a:t>‹nr.›</a:t>
            </a:fld>
            <a:endParaRPr lang="nl-NL"/>
          </a:p>
        </p:txBody>
      </p:sp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B2536ED-C6F3-414B-A1BD-F899E492B78F}" type="datetimeFigureOut">
              <a:rPr lang="nl-NL" smtClean="0"/>
              <a:t>5-10-2016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CF71C25-0D9E-4074-BC83-8B2E33BAFEE2}" type="slidenum">
              <a:rPr lang="nl-NL" smtClean="0"/>
              <a:t>‹nr.›</a:t>
            </a:fld>
            <a:endParaRPr lang="nl-NL"/>
          </a:p>
        </p:txBody>
      </p:sp>
      <p:sp>
        <p:nvSpPr>
          <p:cNvPr id="7" name="Punthaak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Punthaak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B2536ED-C6F3-414B-A1BD-F899E492B78F}" type="datetimeFigureOut">
              <a:rPr lang="nl-NL" smtClean="0"/>
              <a:t>5-10-2016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CF71C25-0D9E-4074-BC83-8B2E33BAFEE2}" type="slidenum">
              <a:rPr lang="nl-NL" smtClean="0"/>
              <a:t>‹nr.›</a:t>
            </a:fld>
            <a:endParaRPr lang="nl-NL"/>
          </a:p>
        </p:txBody>
      </p:sp>
      <p:sp>
        <p:nvSpPr>
          <p:cNvPr id="8" name="Titel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Vergelijking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5" name="Tijdelijke aanduiding voor inhoud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B2536ED-C6F3-414B-A1BD-F899E492B78F}" type="datetimeFigureOut">
              <a:rPr lang="nl-NL" smtClean="0"/>
              <a:t>5-10-2016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CF71C25-0D9E-4074-BC83-8B2E33BAFEE2}" type="slidenum">
              <a:rPr lang="nl-NL" smtClean="0"/>
              <a:t>‹nr.›</a:t>
            </a:fld>
            <a:endParaRPr lang="nl-N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B2536ED-C6F3-414B-A1BD-F899E492B78F}" type="datetimeFigureOut">
              <a:rPr lang="nl-NL" smtClean="0"/>
              <a:t>5-10-2016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CF71C25-0D9E-4074-BC83-8B2E33BAFEE2}" type="slidenum">
              <a:rPr lang="nl-NL" smtClean="0"/>
              <a:t>‹nr.›</a:t>
            </a:fld>
            <a:endParaRPr lang="nl-NL"/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B2536ED-C6F3-414B-A1BD-F899E492B78F}" type="datetimeFigureOut">
              <a:rPr lang="nl-NL" smtClean="0"/>
              <a:t>5-10-2016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CF71C25-0D9E-4074-BC83-8B2E33BAFEE2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CB2536ED-C6F3-414B-A1BD-F899E492B78F}" type="datetimeFigureOut">
              <a:rPr lang="nl-NL" smtClean="0"/>
              <a:t>5-10-2016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CF71C25-0D9E-4074-BC83-8B2E33BAFEE2}" type="slidenum">
              <a:rPr lang="nl-NL" smtClean="0"/>
              <a:t>‹nr.›</a:t>
            </a:fld>
            <a:endParaRPr lang="nl-N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nl-NL" smtClean="0"/>
              <a:t>Klik op het pictogram als u een afbeelding wilt toevoegen</a:t>
            </a:r>
            <a:endParaRPr kumimoji="0" lang="en-US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CB2536ED-C6F3-414B-A1BD-F899E492B78F}" type="datetimeFigureOut">
              <a:rPr lang="nl-NL" smtClean="0"/>
              <a:t>5-10-2016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ECF71C25-0D9E-4074-BC83-8B2E33BAFEE2}" type="slidenum">
              <a:rPr lang="nl-NL" smtClean="0"/>
              <a:t>‹nr.›</a:t>
            </a:fld>
            <a:endParaRPr lang="nl-NL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8" name="Vrije v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Vrije v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echthoekige driehoek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Rechte verbindingslijn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Punthaak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Punthaak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Vrije v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Vrije v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echthoekige driehoek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Rechte verbindingslijn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jdelijke aanduiding voor titel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0" name="Tijdelijke aanduiding voor tekst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  <a:p>
            <a:pPr lvl="1" eaLnBrk="1" latinLnBrk="0" hangingPunct="1"/>
            <a:r>
              <a:rPr kumimoji="0" lang="nl-NL" smtClean="0"/>
              <a:t>Tweede niveau</a:t>
            </a:r>
          </a:p>
          <a:p>
            <a:pPr lvl="2" eaLnBrk="1" latinLnBrk="0" hangingPunct="1"/>
            <a:r>
              <a:rPr kumimoji="0" lang="nl-NL" smtClean="0"/>
              <a:t>Derde niveau</a:t>
            </a:r>
          </a:p>
          <a:p>
            <a:pPr lvl="3" eaLnBrk="1" latinLnBrk="0" hangingPunct="1"/>
            <a:r>
              <a:rPr kumimoji="0" lang="nl-NL" smtClean="0"/>
              <a:t>Vierde niveau</a:t>
            </a:r>
          </a:p>
          <a:p>
            <a:pPr lvl="4" eaLnBrk="1" latinLnBrk="0" hangingPunct="1"/>
            <a:r>
              <a:rPr kumimoji="0" lang="nl-NL" smtClean="0"/>
              <a:t>Vijfde niveau</a:t>
            </a:r>
            <a:endParaRPr kumimoji="0" lang="en-US"/>
          </a:p>
        </p:txBody>
      </p:sp>
      <p:sp>
        <p:nvSpPr>
          <p:cNvPr id="10" name="Tijdelijke aanduiding voor datum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CB2536ED-C6F3-414B-A1BD-F899E492B78F}" type="datetimeFigureOut">
              <a:rPr lang="nl-NL" smtClean="0"/>
              <a:t>5-10-2016</a:t>
            </a:fld>
            <a:endParaRPr lang="nl-NL"/>
          </a:p>
        </p:txBody>
      </p:sp>
      <p:sp>
        <p:nvSpPr>
          <p:cNvPr id="22" name="Tijdelijke aanduiding voor voettekst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nl-NL"/>
          </a:p>
        </p:txBody>
      </p:sp>
      <p:sp>
        <p:nvSpPr>
          <p:cNvPr id="18" name="Tijdelijke aanduiding voor dianumm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ECF71C25-0D9E-4074-BC83-8B2E33BAFEE2}" type="slidenum">
              <a:rPr lang="nl-NL" smtClean="0"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11560" y="476673"/>
            <a:ext cx="7846640" cy="1944216"/>
          </a:xfrm>
        </p:spPr>
        <p:txBody>
          <a:bodyPr>
            <a:normAutofit fontScale="90000"/>
          </a:bodyPr>
          <a:lstStyle/>
          <a:p>
            <a:pPr algn="ctr"/>
            <a:r>
              <a:rPr lang="nl-NL" dirty="0" smtClean="0"/>
              <a:t>H 5 Afwijkingen en doorbraak van de gebitselementen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2924944"/>
            <a:ext cx="6400800" cy="2713856"/>
          </a:xfrm>
        </p:spPr>
        <p:txBody>
          <a:bodyPr>
            <a:normAutofit/>
          </a:bodyPr>
          <a:lstStyle/>
          <a:p>
            <a:r>
              <a:rPr lang="nl-NL" sz="2400" dirty="0" smtClean="0"/>
              <a:t>6 maanden</a:t>
            </a:r>
            <a:endParaRPr lang="nl-NL" sz="2400" dirty="0"/>
          </a:p>
          <a:p>
            <a:r>
              <a:rPr lang="nl-NL" sz="2400" dirty="0" smtClean="0"/>
              <a:t> Doorbraak van de</a:t>
            </a:r>
          </a:p>
          <a:p>
            <a:r>
              <a:rPr lang="nl-NL" sz="2400" dirty="0" smtClean="0"/>
              <a:t> onder </a:t>
            </a:r>
            <a:r>
              <a:rPr lang="nl-NL" sz="2400" dirty="0" err="1" smtClean="0"/>
              <a:t>incisieven</a:t>
            </a:r>
            <a:r>
              <a:rPr lang="nl-NL" sz="2400" dirty="0" smtClean="0"/>
              <a:t> </a:t>
            </a:r>
            <a:endParaRPr lang="nl-NL" sz="2400" dirty="0"/>
          </a:p>
        </p:txBody>
      </p:sp>
      <p:pic>
        <p:nvPicPr>
          <p:cNvPr id="1026" name="Picture 2" descr="\\npc.root\redirect$\g.vankleef\Desktop\tandje2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2786790"/>
            <a:ext cx="3385451" cy="21543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22757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145435"/>
          </a:xfrm>
        </p:spPr>
        <p:txBody>
          <a:bodyPr/>
          <a:lstStyle/>
          <a:p>
            <a:r>
              <a:rPr lang="nl-NL" sz="3200" dirty="0" smtClean="0"/>
              <a:t>Compleet tot een jaar of 5-6.</a:t>
            </a:r>
          </a:p>
          <a:p>
            <a:r>
              <a:rPr lang="nl-NL" sz="3200" dirty="0" smtClean="0"/>
              <a:t>Binnen in beide kaken bevinden zich de blijvende elementen die nog in aanleg zijn en zich steeds verder ontwikkelen</a:t>
            </a:r>
          </a:p>
          <a:p>
            <a:r>
              <a:rPr lang="nl-NL" sz="3200" dirty="0" smtClean="0"/>
              <a:t>De ontwikkeling van het blijvend gebit is een continue proces dat vele jaren in beslag neemt</a:t>
            </a:r>
          </a:p>
          <a:p>
            <a:endParaRPr lang="nl-NL" dirty="0"/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527674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967317" y="1556792"/>
            <a:ext cx="7133075" cy="4248472"/>
          </a:xfrm>
        </p:spPr>
        <p:txBody>
          <a:bodyPr>
            <a:normAutofit/>
          </a:bodyPr>
          <a:lstStyle/>
          <a:p>
            <a:r>
              <a:rPr lang="nl-NL" dirty="0" smtClean="0"/>
              <a:t>Als het kind 6 jaar oud is breken de 1</a:t>
            </a:r>
            <a:r>
              <a:rPr lang="nl-NL" baseline="30000" dirty="0" smtClean="0"/>
              <a:t>e</a:t>
            </a:r>
            <a:r>
              <a:rPr lang="nl-NL" dirty="0" smtClean="0"/>
              <a:t> blijvende gebitselementen (M1)door in de onderkaak. Deze wissel je dus niet! </a:t>
            </a:r>
            <a:r>
              <a:rPr lang="nl-NL" dirty="0"/>
              <a:t>A</a:t>
            </a:r>
            <a:r>
              <a:rPr lang="nl-NL" dirty="0" smtClean="0"/>
              <a:t>chter de 2</a:t>
            </a:r>
            <a:r>
              <a:rPr lang="nl-NL" baseline="30000" dirty="0" smtClean="0"/>
              <a:t>e</a:t>
            </a:r>
            <a:r>
              <a:rPr lang="nl-NL" dirty="0" smtClean="0"/>
              <a:t>  melkmolaar door</a:t>
            </a:r>
          </a:p>
          <a:p>
            <a:r>
              <a:rPr lang="nl-NL" b="1" dirty="0" smtClean="0"/>
              <a:t>Het wisselen gebeurt in 2 fasen</a:t>
            </a:r>
          </a:p>
          <a:p>
            <a:r>
              <a:rPr lang="nl-NL" dirty="0" smtClean="0"/>
              <a:t>In de 1</a:t>
            </a:r>
            <a:r>
              <a:rPr lang="nl-NL" baseline="30000" dirty="0" smtClean="0"/>
              <a:t>e</a:t>
            </a:r>
            <a:r>
              <a:rPr lang="nl-NL" dirty="0" smtClean="0"/>
              <a:t> wisselfase wisselen de centrale </a:t>
            </a:r>
            <a:r>
              <a:rPr lang="nl-NL" dirty="0" err="1" smtClean="0"/>
              <a:t>incisieven</a:t>
            </a:r>
            <a:r>
              <a:rPr lang="nl-NL" dirty="0" smtClean="0"/>
              <a:t> als 1e</a:t>
            </a:r>
          </a:p>
          <a:p>
            <a:endParaRPr lang="nl-NL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43490" y="476672"/>
            <a:ext cx="7024744" cy="936104"/>
          </a:xfrm>
        </p:spPr>
        <p:txBody>
          <a:bodyPr/>
          <a:lstStyle/>
          <a:p>
            <a:r>
              <a:rPr lang="nl-NL" dirty="0" smtClean="0"/>
              <a:t>1</a:t>
            </a:r>
            <a:r>
              <a:rPr lang="nl-NL" baseline="30000" dirty="0" smtClean="0"/>
              <a:t>e</a:t>
            </a:r>
            <a:r>
              <a:rPr lang="nl-NL" dirty="0" smtClean="0"/>
              <a:t> wisselfase</a:t>
            </a:r>
            <a:endParaRPr lang="nl-NL" dirty="0"/>
          </a:p>
        </p:txBody>
      </p:sp>
      <p:pic>
        <p:nvPicPr>
          <p:cNvPr id="4098" name="Picture 2" descr="\\npc.root\redirect$\g.vankleef\Desktop\melkgebit_365x243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4365104"/>
            <a:ext cx="3456384" cy="23010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61389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44078" y="836712"/>
            <a:ext cx="8229600" cy="6264696"/>
          </a:xfrm>
        </p:spPr>
        <p:txBody>
          <a:bodyPr>
            <a:normAutofit/>
          </a:bodyPr>
          <a:lstStyle/>
          <a:p>
            <a:pPr marL="109728" indent="0">
              <a:buNone/>
            </a:pPr>
            <a:r>
              <a:rPr lang="nl-NL" sz="2800" dirty="0" smtClean="0"/>
              <a:t>Daarna:</a:t>
            </a:r>
          </a:p>
          <a:p>
            <a:r>
              <a:rPr lang="nl-NL" sz="2800" dirty="0" smtClean="0"/>
              <a:t>de centrale </a:t>
            </a:r>
            <a:r>
              <a:rPr lang="nl-NL" sz="2800" dirty="0" err="1" smtClean="0"/>
              <a:t>incisieven</a:t>
            </a:r>
            <a:r>
              <a:rPr lang="nl-NL" sz="2800" dirty="0" smtClean="0"/>
              <a:t> in de BK rond </a:t>
            </a:r>
            <a:r>
              <a:rPr lang="nl-NL" sz="2800" b="1" dirty="0" smtClean="0"/>
              <a:t>7</a:t>
            </a:r>
            <a:r>
              <a:rPr lang="nl-NL" sz="2800" b="1" baseline="30000" dirty="0" smtClean="0"/>
              <a:t>e</a:t>
            </a:r>
            <a:r>
              <a:rPr lang="nl-NL" sz="2800" dirty="0" smtClean="0"/>
              <a:t> levensjaar.</a:t>
            </a:r>
          </a:p>
          <a:p>
            <a:r>
              <a:rPr lang="nl-NL" sz="2800" dirty="0"/>
              <a:t>H</a:t>
            </a:r>
            <a:r>
              <a:rPr lang="nl-NL" sz="2800" dirty="0" smtClean="0"/>
              <a:t>etzelfde levensjaar wisselen ook de </a:t>
            </a:r>
            <a:r>
              <a:rPr lang="nl-NL" sz="2800" b="1" dirty="0" smtClean="0"/>
              <a:t>laterale </a:t>
            </a:r>
            <a:r>
              <a:rPr lang="nl-NL" sz="2800" b="1" dirty="0" err="1" smtClean="0"/>
              <a:t>incisieven</a:t>
            </a:r>
            <a:r>
              <a:rPr lang="nl-NL" sz="2800" b="1" dirty="0" smtClean="0"/>
              <a:t> </a:t>
            </a:r>
            <a:r>
              <a:rPr lang="nl-NL" sz="2800" dirty="0" smtClean="0"/>
              <a:t>in de onderkaak.</a:t>
            </a:r>
          </a:p>
          <a:p>
            <a:r>
              <a:rPr lang="nl-NL" sz="2800" dirty="0" smtClean="0"/>
              <a:t>Op </a:t>
            </a:r>
            <a:r>
              <a:rPr lang="nl-NL" sz="2800" b="1" dirty="0" smtClean="0"/>
              <a:t>8</a:t>
            </a:r>
            <a:r>
              <a:rPr lang="nl-NL" sz="2800" dirty="0" smtClean="0"/>
              <a:t> jarige leeftijd zijn de laterale </a:t>
            </a:r>
            <a:r>
              <a:rPr lang="nl-NL" sz="2800" dirty="0" err="1" smtClean="0"/>
              <a:t>incisieven</a:t>
            </a:r>
            <a:r>
              <a:rPr lang="nl-NL" sz="2800" dirty="0" smtClean="0"/>
              <a:t> in de bovenkaak aan het wisselen.</a:t>
            </a:r>
            <a:endParaRPr lang="nl-NL" sz="2800" dirty="0"/>
          </a:p>
        </p:txBody>
      </p:sp>
      <p:pic>
        <p:nvPicPr>
          <p:cNvPr id="5122" name="Picture 2" descr="\\npc.root\redirect$\g.vankleef\Desktop\kinderen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4653136"/>
            <a:ext cx="7488832" cy="1872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31435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67544" y="1052736"/>
            <a:ext cx="8229600" cy="5688033"/>
          </a:xfrm>
        </p:spPr>
        <p:txBody>
          <a:bodyPr>
            <a:normAutofit/>
          </a:bodyPr>
          <a:lstStyle/>
          <a:p>
            <a:r>
              <a:rPr lang="nl-NL" sz="2800" dirty="0" smtClean="0"/>
              <a:t>Na deze wisseling volgt er een rustperiode.</a:t>
            </a:r>
          </a:p>
          <a:p>
            <a:r>
              <a:rPr lang="nl-NL" sz="2800" b="1" dirty="0" smtClean="0"/>
              <a:t>Duur rustfase is ongeveer </a:t>
            </a:r>
            <a:r>
              <a:rPr lang="nl-NL" sz="2800" b="1" dirty="0" smtClean="0"/>
              <a:t>2/3 jaar </a:t>
            </a:r>
            <a:endParaRPr lang="nl-NL" sz="2800" dirty="0" smtClean="0"/>
          </a:p>
          <a:p>
            <a:r>
              <a:rPr lang="nl-NL" sz="2800" dirty="0" smtClean="0"/>
              <a:t>Er zijn nog een aantal melkelementen aanwezig (melk </a:t>
            </a:r>
            <a:r>
              <a:rPr lang="nl-NL" sz="2800" dirty="0" err="1" smtClean="0"/>
              <a:t>cuspidaten</a:t>
            </a:r>
            <a:r>
              <a:rPr lang="nl-NL" sz="2800" dirty="0" smtClean="0"/>
              <a:t> en melk molaren)</a:t>
            </a:r>
          </a:p>
          <a:p>
            <a:r>
              <a:rPr lang="nl-NL" sz="2800" b="1" dirty="0" smtClean="0"/>
              <a:t>Slijtage</a:t>
            </a:r>
            <a:r>
              <a:rPr lang="nl-NL" sz="2800" dirty="0" smtClean="0"/>
              <a:t>: melkelementen zijn minder verkalkt, dus minder hard en slijten sneller</a:t>
            </a:r>
          </a:p>
          <a:p>
            <a:r>
              <a:rPr lang="nl-NL" sz="2800" dirty="0"/>
              <a:t>E</a:t>
            </a:r>
            <a:r>
              <a:rPr lang="nl-NL" sz="2800" dirty="0" smtClean="0"/>
              <a:t>inde van de rustfase zijn de knobbels van de melkelementen </a:t>
            </a:r>
          </a:p>
          <a:p>
            <a:pPr marL="109728" indent="0">
              <a:buNone/>
            </a:pPr>
            <a:r>
              <a:rPr lang="nl-NL" sz="2800" dirty="0"/>
              <a:t> </a:t>
            </a:r>
            <a:r>
              <a:rPr lang="nl-NL" sz="2800" dirty="0" smtClean="0"/>
              <a:t> dan ook vrijwel </a:t>
            </a:r>
          </a:p>
          <a:p>
            <a:pPr marL="109728" indent="0">
              <a:buNone/>
            </a:pPr>
            <a:r>
              <a:rPr lang="nl-NL" sz="2800" dirty="0"/>
              <a:t> </a:t>
            </a:r>
            <a:r>
              <a:rPr lang="nl-NL" sz="2800" dirty="0" smtClean="0"/>
              <a:t>  verdwenen</a:t>
            </a:r>
            <a:endParaRPr lang="nl-NL" sz="2800" dirty="0"/>
          </a:p>
        </p:txBody>
      </p:sp>
      <p:pic>
        <p:nvPicPr>
          <p:cNvPr id="6148" name="Picture 4" descr="\\npc.root\redirect$\g.vankleef\Desktop\erosie_klein[1]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19334" y="5021943"/>
            <a:ext cx="2611077" cy="18360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kstvak 1"/>
          <p:cNvSpPr txBox="1"/>
          <p:nvPr/>
        </p:nvSpPr>
        <p:spPr>
          <a:xfrm>
            <a:off x="683568" y="398908"/>
            <a:ext cx="59766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600" b="1" dirty="0" smtClean="0"/>
              <a:t>De rustfase</a:t>
            </a:r>
            <a:endParaRPr lang="nl-NL" sz="3600" b="1" dirty="0"/>
          </a:p>
        </p:txBody>
      </p:sp>
    </p:spTree>
    <p:extLst>
      <p:ext uri="{BB962C8B-B14F-4D97-AF65-F5344CB8AC3E}">
        <p14:creationId xmlns:p14="http://schemas.microsoft.com/office/powerpoint/2010/main" val="2351499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649491"/>
          </a:xfrm>
        </p:spPr>
        <p:txBody>
          <a:bodyPr>
            <a:normAutofit fontScale="92500" lnSpcReduction="10000"/>
          </a:bodyPr>
          <a:lstStyle/>
          <a:p>
            <a:r>
              <a:rPr lang="nl-NL" dirty="0" smtClean="0"/>
              <a:t>Zie je dat In de mondholte, nee hierna weinig zichtbaar</a:t>
            </a:r>
          </a:p>
          <a:p>
            <a:r>
              <a:rPr lang="nl-NL" dirty="0" smtClean="0"/>
              <a:t>Binnenin de kaken gaat de wortelvorming door</a:t>
            </a:r>
          </a:p>
          <a:p>
            <a:r>
              <a:rPr lang="nl-NL" dirty="0" smtClean="0"/>
              <a:t>Wortels van de melkelementen worden korter omdat het blijvende element eronder </a:t>
            </a:r>
            <a:r>
              <a:rPr lang="nl-NL" dirty="0" smtClean="0"/>
              <a:t>zit </a:t>
            </a:r>
            <a:r>
              <a:rPr lang="nl-NL" dirty="0" smtClean="0"/>
              <a:t>en de wortels van de blijvende elementen worden langer</a:t>
            </a:r>
          </a:p>
          <a:p>
            <a:endParaRPr lang="nl-NL" dirty="0"/>
          </a:p>
          <a:p>
            <a:endParaRPr lang="nl-NL" dirty="0" smtClean="0"/>
          </a:p>
          <a:p>
            <a:endParaRPr lang="nl-NL" dirty="0" smtClean="0"/>
          </a:p>
          <a:p>
            <a:endParaRPr lang="nl-NL" dirty="0"/>
          </a:p>
          <a:p>
            <a:pPr marL="68580" indent="0">
              <a:buNone/>
            </a:pPr>
            <a:endParaRPr lang="nl-NL" dirty="0" smtClean="0"/>
          </a:p>
          <a:p>
            <a:r>
              <a:rPr lang="nl-NL" dirty="0" smtClean="0"/>
              <a:t>Melkelementen gaan los zitten en vallen eruit</a:t>
            </a:r>
          </a:p>
          <a:p>
            <a:r>
              <a:rPr lang="nl-NL" dirty="0"/>
              <a:t>D</a:t>
            </a:r>
            <a:r>
              <a:rPr lang="nl-NL" dirty="0" smtClean="0"/>
              <a:t>e 2</a:t>
            </a:r>
            <a:r>
              <a:rPr lang="nl-NL" baseline="30000" dirty="0" smtClean="0"/>
              <a:t>e</a:t>
            </a:r>
            <a:r>
              <a:rPr lang="nl-NL" dirty="0" smtClean="0"/>
              <a:t> wisselfase breekt aan.</a:t>
            </a:r>
          </a:p>
          <a:p>
            <a:endParaRPr lang="nl-NL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76613" y="2690813"/>
            <a:ext cx="3787675" cy="23390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92624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043492" y="1556792"/>
            <a:ext cx="7920996" cy="4275837"/>
          </a:xfrm>
        </p:spPr>
        <p:txBody>
          <a:bodyPr>
            <a:normAutofit/>
          </a:bodyPr>
          <a:lstStyle/>
          <a:p>
            <a:r>
              <a:rPr lang="nl-NL" dirty="0" smtClean="0"/>
              <a:t>Ongeveer rond10 </a:t>
            </a:r>
            <a:r>
              <a:rPr lang="nl-NL" dirty="0" smtClean="0"/>
              <a:t>jaar </a:t>
            </a:r>
            <a:r>
              <a:rPr lang="nl-NL" dirty="0" smtClean="0"/>
              <a:t>(einde rustfase)</a:t>
            </a:r>
            <a:endParaRPr lang="nl-NL" dirty="0" smtClean="0"/>
          </a:p>
          <a:p>
            <a:pPr marL="109728" indent="0">
              <a:buNone/>
            </a:pPr>
            <a:endParaRPr lang="nl-NL" dirty="0" smtClean="0"/>
          </a:p>
          <a:p>
            <a:r>
              <a:rPr lang="nl-NL" sz="2800" dirty="0" smtClean="0"/>
              <a:t>Wisselvolgorde</a:t>
            </a:r>
            <a:r>
              <a:rPr lang="nl-NL" dirty="0" smtClean="0"/>
              <a:t> in de </a:t>
            </a:r>
            <a:r>
              <a:rPr lang="nl-NL" dirty="0" smtClean="0">
                <a:solidFill>
                  <a:srgbClr val="FF0000"/>
                </a:solidFill>
              </a:rPr>
              <a:t>onderkaak </a:t>
            </a:r>
            <a:r>
              <a:rPr lang="nl-NL" dirty="0" smtClean="0"/>
              <a:t>is:</a:t>
            </a:r>
          </a:p>
          <a:p>
            <a:pPr marL="109728" indent="0">
              <a:buNone/>
            </a:pPr>
            <a:r>
              <a:rPr lang="nl-NL" dirty="0" err="1" smtClean="0">
                <a:solidFill>
                  <a:srgbClr val="FF0000"/>
                </a:solidFill>
              </a:rPr>
              <a:t>cuspidaat</a:t>
            </a:r>
            <a:r>
              <a:rPr lang="nl-NL" dirty="0" smtClean="0">
                <a:solidFill>
                  <a:srgbClr val="FF0000"/>
                </a:solidFill>
              </a:rPr>
              <a:t>, 1</a:t>
            </a:r>
            <a:r>
              <a:rPr lang="nl-NL" baseline="30000" dirty="0" smtClean="0">
                <a:solidFill>
                  <a:srgbClr val="FF0000"/>
                </a:solidFill>
              </a:rPr>
              <a:t>e</a:t>
            </a:r>
            <a:r>
              <a:rPr lang="nl-NL" dirty="0" smtClean="0">
                <a:solidFill>
                  <a:srgbClr val="FF0000"/>
                </a:solidFill>
              </a:rPr>
              <a:t> premolaar, 2</a:t>
            </a:r>
            <a:r>
              <a:rPr lang="nl-NL" baseline="30000" dirty="0" smtClean="0">
                <a:solidFill>
                  <a:srgbClr val="FF0000"/>
                </a:solidFill>
              </a:rPr>
              <a:t>e</a:t>
            </a:r>
            <a:r>
              <a:rPr lang="nl-NL" dirty="0" smtClean="0">
                <a:solidFill>
                  <a:srgbClr val="FF0000"/>
                </a:solidFill>
              </a:rPr>
              <a:t> premolaar</a:t>
            </a:r>
          </a:p>
          <a:p>
            <a:pPr marL="109728" indent="0">
              <a:buNone/>
            </a:pPr>
            <a:endParaRPr lang="nl-NL" dirty="0" smtClean="0">
              <a:solidFill>
                <a:srgbClr val="FF0000"/>
              </a:solidFill>
            </a:endParaRPr>
          </a:p>
          <a:p>
            <a:r>
              <a:rPr lang="nl-NL" dirty="0" smtClean="0"/>
              <a:t>In de </a:t>
            </a:r>
            <a:r>
              <a:rPr lang="nl-NL" dirty="0" smtClean="0">
                <a:solidFill>
                  <a:srgbClr val="FF0000"/>
                </a:solidFill>
              </a:rPr>
              <a:t>bovenkaak</a:t>
            </a:r>
            <a:r>
              <a:rPr lang="nl-NL" dirty="0" smtClean="0">
                <a:solidFill>
                  <a:schemeClr val="tx2"/>
                </a:solidFill>
              </a:rPr>
              <a:t> </a:t>
            </a:r>
            <a:r>
              <a:rPr lang="nl-NL" dirty="0" smtClean="0"/>
              <a:t>is de volgorde :</a:t>
            </a:r>
          </a:p>
          <a:p>
            <a:pPr marL="109728" indent="0">
              <a:buNone/>
            </a:pPr>
            <a:r>
              <a:rPr lang="nl-NL" dirty="0" smtClean="0">
                <a:solidFill>
                  <a:srgbClr val="FF0000"/>
                </a:solidFill>
              </a:rPr>
              <a:t> 1</a:t>
            </a:r>
            <a:r>
              <a:rPr lang="nl-NL" baseline="30000" dirty="0" smtClean="0">
                <a:solidFill>
                  <a:srgbClr val="FF0000"/>
                </a:solidFill>
              </a:rPr>
              <a:t>e</a:t>
            </a:r>
            <a:r>
              <a:rPr lang="nl-NL" dirty="0" smtClean="0">
                <a:solidFill>
                  <a:srgbClr val="FF0000"/>
                </a:solidFill>
              </a:rPr>
              <a:t> premolaar, 2</a:t>
            </a:r>
            <a:r>
              <a:rPr lang="nl-NL" baseline="30000" dirty="0" smtClean="0">
                <a:solidFill>
                  <a:srgbClr val="FF0000"/>
                </a:solidFill>
              </a:rPr>
              <a:t>e</a:t>
            </a:r>
            <a:r>
              <a:rPr lang="nl-NL" dirty="0" smtClean="0">
                <a:solidFill>
                  <a:srgbClr val="FF0000"/>
                </a:solidFill>
              </a:rPr>
              <a:t> premolaar en </a:t>
            </a:r>
            <a:r>
              <a:rPr lang="nl-NL" dirty="0" err="1" smtClean="0">
                <a:solidFill>
                  <a:srgbClr val="FF0000"/>
                </a:solidFill>
              </a:rPr>
              <a:t>cuspidaat</a:t>
            </a:r>
            <a:endParaRPr lang="nl-NL" dirty="0" smtClean="0">
              <a:solidFill>
                <a:srgbClr val="FF0000"/>
              </a:solidFill>
            </a:endParaRPr>
          </a:p>
          <a:p>
            <a:pPr marL="109728" indent="0">
              <a:buNone/>
            </a:pPr>
            <a:endParaRPr lang="nl-NL" dirty="0" smtClean="0">
              <a:solidFill>
                <a:srgbClr val="FF0000"/>
              </a:solidFill>
            </a:endParaRPr>
          </a:p>
          <a:p>
            <a:r>
              <a:rPr lang="nl-NL" dirty="0"/>
              <a:t>1</a:t>
            </a:r>
            <a:r>
              <a:rPr lang="nl-NL" dirty="0" smtClean="0"/>
              <a:t>2 jarige leeftijd breekt de 2</a:t>
            </a:r>
            <a:r>
              <a:rPr lang="nl-NL" baseline="30000" dirty="0" smtClean="0"/>
              <a:t>e</a:t>
            </a:r>
            <a:r>
              <a:rPr lang="nl-NL" dirty="0" smtClean="0"/>
              <a:t> molaar door</a:t>
            </a:r>
            <a:endParaRPr lang="nl-NL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43490" y="620688"/>
            <a:ext cx="7024744" cy="936104"/>
          </a:xfrm>
        </p:spPr>
        <p:txBody>
          <a:bodyPr/>
          <a:lstStyle/>
          <a:p>
            <a:r>
              <a:rPr lang="nl-NL" dirty="0" smtClean="0"/>
              <a:t>De 2</a:t>
            </a:r>
            <a:r>
              <a:rPr lang="nl-NL" baseline="30000" dirty="0" smtClean="0"/>
              <a:t>e</a:t>
            </a:r>
            <a:r>
              <a:rPr lang="nl-NL" dirty="0" smtClean="0"/>
              <a:t> wisselfase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23611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ijdelijke aanduiding voor inhoud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27540937"/>
              </p:ext>
            </p:extLst>
          </p:nvPr>
        </p:nvGraphicFramePr>
        <p:xfrm>
          <a:off x="251520" y="3573016"/>
          <a:ext cx="8640960" cy="160018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80120"/>
                <a:gridCol w="1080120"/>
                <a:gridCol w="1080120"/>
                <a:gridCol w="1080120"/>
                <a:gridCol w="1080120"/>
                <a:gridCol w="1080120"/>
                <a:gridCol w="1080120"/>
                <a:gridCol w="1080120"/>
              </a:tblGrid>
              <a:tr h="480053">
                <a:tc>
                  <a:txBody>
                    <a:bodyPr/>
                    <a:lstStyle/>
                    <a:p>
                      <a:r>
                        <a:rPr lang="nl-NL" dirty="0" smtClean="0"/>
                        <a:t>Leeftijd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6</a:t>
                      </a:r>
                      <a:r>
                        <a:rPr lang="nl-NL" baseline="0" dirty="0" smtClean="0"/>
                        <a:t> jaar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7jaar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8jaar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9jaar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10-11 </a:t>
                      </a:r>
                      <a:r>
                        <a:rPr lang="nl-NL" dirty="0" err="1" smtClean="0"/>
                        <a:t>jr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12 jaar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18 jaar</a:t>
                      </a:r>
                      <a:endParaRPr lang="nl-NL" dirty="0"/>
                    </a:p>
                  </a:txBody>
                  <a:tcPr/>
                </a:tc>
              </a:tr>
              <a:tr h="480053">
                <a:tc>
                  <a:txBody>
                    <a:bodyPr/>
                    <a:lstStyle/>
                    <a:p>
                      <a:r>
                        <a:rPr lang="nl-NL" dirty="0" smtClean="0"/>
                        <a:t>Boven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M1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I1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I2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-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P1,P2,C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M2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M3</a:t>
                      </a:r>
                      <a:endParaRPr lang="nl-NL" dirty="0"/>
                    </a:p>
                  </a:txBody>
                  <a:tcPr/>
                </a:tc>
              </a:tr>
              <a:tr h="480053">
                <a:tc>
                  <a:txBody>
                    <a:bodyPr/>
                    <a:lstStyle/>
                    <a:p>
                      <a:r>
                        <a:rPr lang="nl-NL" dirty="0" smtClean="0"/>
                        <a:t>Onder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M1,I1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I2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-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-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C,P1,P2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M2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M3</a:t>
                      </a:r>
                      <a:endParaRPr lang="nl-NL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27584" y="476672"/>
            <a:ext cx="7168760" cy="2342064"/>
          </a:xfrm>
        </p:spPr>
        <p:txBody>
          <a:bodyPr>
            <a:normAutofit fontScale="90000"/>
          </a:bodyPr>
          <a:lstStyle/>
          <a:p>
            <a:r>
              <a:rPr lang="nl-NL" dirty="0" smtClean="0"/>
              <a:t/>
            </a:r>
            <a:br>
              <a:rPr lang="nl-NL" dirty="0" smtClean="0"/>
            </a:br>
            <a:r>
              <a:rPr lang="nl-NL" dirty="0" smtClean="0"/>
              <a:t>Schematisch overzicht van de doorbraak van blijvende elementen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9570591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043492" y="1412776"/>
            <a:ext cx="7920996" cy="4419853"/>
          </a:xfrm>
        </p:spPr>
        <p:txBody>
          <a:bodyPr>
            <a:normAutofit/>
          </a:bodyPr>
          <a:lstStyle/>
          <a:p>
            <a:pPr marL="109728" indent="0">
              <a:buNone/>
            </a:pPr>
            <a:r>
              <a:rPr lang="nl-NL" dirty="0" smtClean="0"/>
              <a:t>Melkelement vervangen? Doorbreken van:</a:t>
            </a:r>
          </a:p>
          <a:p>
            <a:pPr marL="109728" indent="0">
              <a:buNone/>
            </a:pPr>
            <a:endParaRPr lang="nl-NL" dirty="0" smtClean="0"/>
          </a:p>
          <a:p>
            <a:r>
              <a:rPr lang="nl-NL" dirty="0" smtClean="0"/>
              <a:t>12 jarige leeftijd </a:t>
            </a:r>
            <a:r>
              <a:rPr lang="nl-NL" dirty="0" smtClean="0"/>
              <a:t>breken rond de </a:t>
            </a:r>
            <a:r>
              <a:rPr lang="nl-NL" dirty="0" smtClean="0">
                <a:solidFill>
                  <a:srgbClr val="FF0000"/>
                </a:solidFill>
              </a:rPr>
              <a:t>2</a:t>
            </a:r>
            <a:r>
              <a:rPr lang="nl-NL" baseline="30000" dirty="0" smtClean="0">
                <a:solidFill>
                  <a:srgbClr val="FF0000"/>
                </a:solidFill>
              </a:rPr>
              <a:t>e</a:t>
            </a:r>
            <a:r>
              <a:rPr lang="nl-NL" dirty="0" smtClean="0">
                <a:solidFill>
                  <a:srgbClr val="FF0000"/>
                </a:solidFill>
              </a:rPr>
              <a:t> </a:t>
            </a:r>
            <a:r>
              <a:rPr lang="nl-NL" dirty="0" smtClean="0">
                <a:solidFill>
                  <a:srgbClr val="FF0000"/>
                </a:solidFill>
              </a:rPr>
              <a:t>molaren</a:t>
            </a:r>
            <a:r>
              <a:rPr lang="nl-NL" dirty="0" smtClean="0"/>
              <a:t> </a:t>
            </a:r>
          </a:p>
          <a:p>
            <a:r>
              <a:rPr lang="nl-NL" dirty="0" smtClean="0"/>
              <a:t>18 jarige leeftijd komen </a:t>
            </a:r>
            <a:r>
              <a:rPr lang="nl-NL" dirty="0" smtClean="0"/>
              <a:t>rond de </a:t>
            </a:r>
            <a:r>
              <a:rPr lang="nl-NL" dirty="0" smtClean="0">
                <a:solidFill>
                  <a:srgbClr val="FF0000"/>
                </a:solidFill>
              </a:rPr>
              <a:t>3</a:t>
            </a:r>
            <a:r>
              <a:rPr lang="nl-NL" baseline="30000" dirty="0" smtClean="0">
                <a:solidFill>
                  <a:srgbClr val="FF0000"/>
                </a:solidFill>
              </a:rPr>
              <a:t>e</a:t>
            </a:r>
            <a:r>
              <a:rPr lang="nl-NL" dirty="0" smtClean="0">
                <a:solidFill>
                  <a:srgbClr val="FF0000"/>
                </a:solidFill>
              </a:rPr>
              <a:t> molaren</a:t>
            </a:r>
          </a:p>
          <a:p>
            <a:endParaRPr lang="nl-NL" dirty="0">
              <a:solidFill>
                <a:srgbClr val="FF0000"/>
              </a:solidFill>
            </a:endParaRPr>
          </a:p>
          <a:p>
            <a:pPr marL="109728" indent="0">
              <a:buNone/>
            </a:pPr>
            <a:r>
              <a:rPr lang="nl-NL" dirty="0" smtClean="0"/>
              <a:t>De 3</a:t>
            </a:r>
            <a:r>
              <a:rPr lang="nl-NL" baseline="30000" dirty="0" smtClean="0"/>
              <a:t>e</a:t>
            </a:r>
            <a:r>
              <a:rPr lang="nl-NL" dirty="0" smtClean="0"/>
              <a:t>  molaren worden vaak verwijderd i.v.m. ruimtegebrek of bij klachten.</a:t>
            </a:r>
            <a:endParaRPr lang="nl-NL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43490" y="476672"/>
            <a:ext cx="7024744" cy="864096"/>
          </a:xfrm>
        </p:spPr>
        <p:txBody>
          <a:bodyPr/>
          <a:lstStyle/>
          <a:p>
            <a:pPr algn="ctr"/>
            <a:r>
              <a:rPr lang="nl-NL" dirty="0" smtClean="0"/>
              <a:t>Het blijvend gebit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316550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\\npc.root\redirect$\g.vankleef\Desktop\wisdom-tooth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9214" y="1196752"/>
            <a:ext cx="3810000" cy="3943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\\npc.root\redirect$\g.vankleef\Desktop\pericoronitis[1]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3927" y="1484784"/>
            <a:ext cx="3332807" cy="30924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36244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115616" y="1484784"/>
            <a:ext cx="8028384" cy="4059813"/>
          </a:xfrm>
        </p:spPr>
        <p:txBody>
          <a:bodyPr>
            <a:noAutofit/>
          </a:bodyPr>
          <a:lstStyle/>
          <a:p>
            <a:pPr marL="109728" indent="0">
              <a:buNone/>
            </a:pPr>
            <a:r>
              <a:rPr lang="nl-NL" sz="2800" dirty="0" smtClean="0"/>
              <a:t>Nee!</a:t>
            </a:r>
          </a:p>
          <a:p>
            <a:r>
              <a:rPr lang="nl-NL" sz="2800" dirty="0" smtClean="0"/>
              <a:t>Wortelvorming is pas na enkele jaren na doorbraak afgerond d.m.v. het sluiten van de wortelpunt</a:t>
            </a:r>
          </a:p>
          <a:p>
            <a:r>
              <a:rPr lang="nl-NL" sz="2800" dirty="0"/>
              <a:t>C</a:t>
            </a:r>
            <a:r>
              <a:rPr lang="nl-NL" sz="2800" dirty="0" smtClean="0"/>
              <a:t>ompleet volgroeid tussen de 16-18 </a:t>
            </a:r>
            <a:r>
              <a:rPr lang="nl-NL" sz="2800" dirty="0" smtClean="0"/>
              <a:t>jaar </a:t>
            </a:r>
            <a:endParaRPr lang="nl-NL" sz="2800" dirty="0" smtClean="0"/>
          </a:p>
          <a:p>
            <a:pPr marL="109728" indent="0">
              <a:buNone/>
            </a:pPr>
            <a:r>
              <a:rPr lang="nl-NL" sz="2800" dirty="0" smtClean="0"/>
              <a:t>(met uitzondering van de verstandkiezen)</a:t>
            </a:r>
            <a:endParaRPr lang="nl-NL" sz="2800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Ontwikkeling elementen ten einde?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643576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 smtClean="0"/>
          </a:p>
          <a:p>
            <a:r>
              <a:rPr lang="nl-NL" dirty="0" smtClean="0"/>
              <a:t>Op de plaats van de tandlijst komen de elementen, het huidweefsel verdikt zich</a:t>
            </a:r>
          </a:p>
          <a:p>
            <a:r>
              <a:rPr lang="nl-NL" dirty="0" smtClean="0"/>
              <a:t>Embryo </a:t>
            </a:r>
            <a:r>
              <a:rPr lang="nl-NL" b="1" dirty="0" smtClean="0"/>
              <a:t>6 weken </a:t>
            </a:r>
            <a:r>
              <a:rPr lang="nl-NL" dirty="0" smtClean="0"/>
              <a:t>aanleg 20 kiemen voor het melkgebit</a:t>
            </a:r>
          </a:p>
          <a:p>
            <a:r>
              <a:rPr lang="nl-NL" dirty="0" smtClean="0"/>
              <a:t>Embryo </a:t>
            </a:r>
            <a:r>
              <a:rPr lang="nl-NL" b="1" dirty="0" smtClean="0"/>
              <a:t>3 maanden </a:t>
            </a:r>
            <a:r>
              <a:rPr lang="nl-NL" dirty="0" smtClean="0"/>
              <a:t>aanleg 32 kiemen voor het  blijvende gebit, deze blijven in </a:t>
            </a:r>
            <a:r>
              <a:rPr lang="nl-NL" u="sng" dirty="0" smtClean="0"/>
              <a:t>rusttoestand</a:t>
            </a:r>
            <a:r>
              <a:rPr lang="nl-NL" dirty="0" smtClean="0"/>
              <a:t> tot het kind 5/6 jaar oud is</a:t>
            </a:r>
          </a:p>
          <a:p>
            <a:endParaRPr lang="nl-NL" dirty="0" smtClean="0"/>
          </a:p>
          <a:p>
            <a:endParaRPr lang="nl-NL" dirty="0" smtClean="0"/>
          </a:p>
          <a:p>
            <a:endParaRPr lang="nl-NL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Edentaat</a:t>
            </a:r>
            <a:r>
              <a:rPr lang="nl-NL" dirty="0" smtClean="0"/>
              <a:t> geboren?</a:t>
            </a:r>
            <a:endParaRPr lang="nl-NL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77575" y="116632"/>
            <a:ext cx="1512168" cy="1452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54466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23528" y="1052736"/>
            <a:ext cx="8373144" cy="4779893"/>
          </a:xfrm>
        </p:spPr>
        <p:txBody>
          <a:bodyPr>
            <a:normAutofit fontScale="92500" lnSpcReduction="20000"/>
          </a:bodyPr>
          <a:lstStyle/>
          <a:p>
            <a:r>
              <a:rPr lang="nl-NL" dirty="0" smtClean="0"/>
              <a:t>Blijvende elementen zijn vaak aan de grote kant </a:t>
            </a:r>
          </a:p>
          <a:p>
            <a:r>
              <a:rPr lang="nl-NL" dirty="0" smtClean="0"/>
              <a:t>Glazuur wordt niet bijgemaakt, de kroon van een tand of kies kan niet </a:t>
            </a:r>
            <a:r>
              <a:rPr lang="nl-NL" dirty="0" smtClean="0"/>
              <a:t>groeien</a:t>
            </a:r>
            <a:endParaRPr lang="nl-NL" dirty="0" smtClean="0"/>
          </a:p>
          <a:p>
            <a:r>
              <a:rPr lang="nl-NL" dirty="0" smtClean="0"/>
              <a:t>Kaken groeien wel! </a:t>
            </a:r>
            <a:r>
              <a:rPr lang="nl-NL" dirty="0" smtClean="0"/>
              <a:t>Aangezicht</a:t>
            </a:r>
            <a:endParaRPr lang="nl-NL" dirty="0" smtClean="0"/>
          </a:p>
          <a:p>
            <a:r>
              <a:rPr lang="nl-NL" dirty="0"/>
              <a:t>D</a:t>
            </a:r>
            <a:r>
              <a:rPr lang="nl-NL" dirty="0" smtClean="0"/>
              <a:t>aarom lijken de tanden bij kinderen in de 1</a:t>
            </a:r>
            <a:r>
              <a:rPr lang="nl-NL" baseline="30000" dirty="0" smtClean="0"/>
              <a:t>e</a:t>
            </a:r>
            <a:r>
              <a:rPr lang="nl-NL" dirty="0" smtClean="0"/>
              <a:t> wisselfase veel te groot (slagtanden effect)</a:t>
            </a:r>
          </a:p>
          <a:p>
            <a:endParaRPr lang="nl-NL" dirty="0" smtClean="0"/>
          </a:p>
          <a:p>
            <a:endParaRPr lang="nl-NL" dirty="0"/>
          </a:p>
          <a:p>
            <a:endParaRPr lang="nl-NL" dirty="0" smtClean="0"/>
          </a:p>
          <a:p>
            <a:endParaRPr lang="nl-NL" dirty="0" smtClean="0"/>
          </a:p>
          <a:p>
            <a:r>
              <a:rPr lang="nl-NL" dirty="0" smtClean="0"/>
              <a:t>Wanneer het gezicht volgroeid is passen de elementen mooi (harmonisch</a:t>
            </a:r>
            <a:r>
              <a:rPr lang="nl-NL" dirty="0" smtClean="0"/>
              <a:t>) bij </a:t>
            </a:r>
            <a:r>
              <a:rPr lang="nl-NL" dirty="0" smtClean="0"/>
              <a:t>het gelaat </a:t>
            </a:r>
            <a:r>
              <a:rPr lang="nl-NL" dirty="0" smtClean="0"/>
              <a:t>(aangezicht)</a:t>
            </a:r>
            <a:endParaRPr lang="nl-NL" dirty="0"/>
          </a:p>
          <a:p>
            <a:endParaRPr lang="nl-NL" dirty="0"/>
          </a:p>
        </p:txBody>
      </p:sp>
      <p:pic>
        <p:nvPicPr>
          <p:cNvPr id="2" name="Picture 2" descr="C:\Users\j.vandenberg\AppData\Local\Microsoft\Windows\Temporary Internet Files\Content.IE5\0G2CAPQQ\Lightmatter_elephanttrunk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3350618"/>
            <a:ext cx="1620768" cy="10784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3350618"/>
            <a:ext cx="1827437" cy="12160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50311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043608" y="1556792"/>
            <a:ext cx="6777201" cy="4275837"/>
          </a:xfrm>
        </p:spPr>
        <p:txBody>
          <a:bodyPr>
            <a:normAutofit fontScale="92500"/>
          </a:bodyPr>
          <a:lstStyle/>
          <a:p>
            <a:r>
              <a:rPr lang="nl-NL" dirty="0" smtClean="0"/>
              <a:t>Melk elementen zijn </a:t>
            </a:r>
            <a:r>
              <a:rPr lang="nl-NL" u="sng" dirty="0" smtClean="0"/>
              <a:t>witter</a:t>
            </a:r>
            <a:r>
              <a:rPr lang="nl-NL" dirty="0" smtClean="0"/>
              <a:t> van kleur dan blijvende </a:t>
            </a:r>
            <a:r>
              <a:rPr lang="nl-NL" dirty="0" smtClean="0"/>
              <a:t>elementen</a:t>
            </a:r>
            <a:endParaRPr lang="nl-NL" dirty="0" smtClean="0"/>
          </a:p>
          <a:p>
            <a:r>
              <a:rPr lang="nl-NL" dirty="0" smtClean="0"/>
              <a:t>Melkelementen breken door vanaf 6 maanden en blijvende  elementen vanaf 6 jaar.</a:t>
            </a:r>
          </a:p>
          <a:p>
            <a:r>
              <a:rPr lang="nl-NL" dirty="0" smtClean="0"/>
              <a:t>Omdat de blijvende elementen langer de tijd hebben om te </a:t>
            </a:r>
            <a:r>
              <a:rPr lang="nl-NL" b="1" dirty="0" smtClean="0"/>
              <a:t>verkalken</a:t>
            </a:r>
            <a:r>
              <a:rPr lang="nl-NL" dirty="0" smtClean="0"/>
              <a:t> zijn ze donkerder (geler) van kleur</a:t>
            </a:r>
          </a:p>
          <a:p>
            <a:r>
              <a:rPr lang="nl-NL" dirty="0" smtClean="0"/>
              <a:t>Door de geringe verkalking zijn melkelementen ook </a:t>
            </a:r>
            <a:r>
              <a:rPr lang="nl-NL" u="sng" dirty="0" smtClean="0"/>
              <a:t>minder </a:t>
            </a:r>
            <a:r>
              <a:rPr lang="nl-NL" u="sng" dirty="0" smtClean="0"/>
              <a:t>slijtvast</a:t>
            </a:r>
            <a:endParaRPr lang="nl-NL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43490" y="764704"/>
            <a:ext cx="7024744" cy="936104"/>
          </a:xfrm>
        </p:spPr>
        <p:txBody>
          <a:bodyPr>
            <a:normAutofit/>
          </a:bodyPr>
          <a:lstStyle/>
          <a:p>
            <a:r>
              <a:rPr lang="nl-NL" dirty="0" smtClean="0"/>
              <a:t>Kleur van de elementen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127207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043492" y="1196752"/>
            <a:ext cx="7776980" cy="4635877"/>
          </a:xfrm>
        </p:spPr>
        <p:txBody>
          <a:bodyPr>
            <a:normAutofit fontScale="92500"/>
          </a:bodyPr>
          <a:lstStyle/>
          <a:p>
            <a:r>
              <a:rPr lang="nl-NL" dirty="0" smtClean="0"/>
              <a:t>Wanneer een blijvende tand of kies verloren gaat wordt deze niet vervangen. Er wordt dan gezocht naar een andere tandheelkundige oplossing om het ontbrekende element aan te </a:t>
            </a:r>
            <a:r>
              <a:rPr lang="nl-NL" dirty="0" smtClean="0"/>
              <a:t>vullen</a:t>
            </a:r>
            <a:endParaRPr lang="nl-NL" dirty="0" smtClean="0"/>
          </a:p>
          <a:p>
            <a:endParaRPr lang="nl-NL" dirty="0"/>
          </a:p>
          <a:p>
            <a:r>
              <a:rPr lang="nl-NL" dirty="0" smtClean="0"/>
              <a:t>Soms zijn mensen alle tanden en kiezen </a:t>
            </a:r>
            <a:r>
              <a:rPr lang="nl-NL" dirty="0" smtClean="0"/>
              <a:t>kwijt</a:t>
            </a:r>
          </a:p>
          <a:p>
            <a:r>
              <a:rPr lang="nl-NL" dirty="0" smtClean="0"/>
              <a:t>Dit </a:t>
            </a:r>
            <a:r>
              <a:rPr lang="nl-NL" dirty="0" smtClean="0"/>
              <a:t>noem je </a:t>
            </a:r>
            <a:r>
              <a:rPr lang="nl-NL" b="1" dirty="0" err="1" smtClean="0"/>
              <a:t>Edentaat</a:t>
            </a:r>
            <a:r>
              <a:rPr lang="nl-NL" dirty="0" smtClean="0"/>
              <a:t> </a:t>
            </a:r>
          </a:p>
          <a:p>
            <a:endParaRPr lang="nl-NL" dirty="0" smtClean="0"/>
          </a:p>
          <a:p>
            <a:r>
              <a:rPr lang="nl-NL" dirty="0" smtClean="0"/>
              <a:t>Om deze mensen goed te laten functioneren maakt de tandarts vaak een kunstgebit</a:t>
            </a:r>
          </a:p>
          <a:p>
            <a:endParaRPr lang="nl-NL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43608" y="620688"/>
            <a:ext cx="7024744" cy="601136"/>
          </a:xfrm>
        </p:spPr>
        <p:txBody>
          <a:bodyPr>
            <a:normAutofit fontScale="90000"/>
          </a:bodyPr>
          <a:lstStyle/>
          <a:p>
            <a:r>
              <a:rPr lang="nl-NL" dirty="0" err="1" smtClean="0"/>
              <a:t>Edentate</a:t>
            </a:r>
            <a:r>
              <a:rPr lang="nl-NL" dirty="0" smtClean="0"/>
              <a:t> fase</a:t>
            </a:r>
            <a:endParaRPr lang="nl-NL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3500" y="4005064"/>
            <a:ext cx="1143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6862" y="5384767"/>
            <a:ext cx="1140847" cy="9807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34299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\\npc.root\redirect$\g.vankleef\Desktop\overwor2[1]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4953" y="548680"/>
            <a:ext cx="4320480" cy="25284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54712" y="3789781"/>
            <a:ext cx="2620963" cy="1743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65611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Bestudeer de begrippenlijst</a:t>
            </a:r>
          </a:p>
          <a:p>
            <a:r>
              <a:rPr lang="nl-NL" dirty="0" smtClean="0"/>
              <a:t>Puntsgewijze samenvatting</a:t>
            </a:r>
          </a:p>
          <a:p>
            <a:r>
              <a:rPr lang="nl-NL" smtClean="0"/>
              <a:t>Maak de vragen</a:t>
            </a:r>
            <a:endParaRPr lang="nl-NL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395537" y="274638"/>
            <a:ext cx="27228766" cy="1498178"/>
          </a:xfrm>
        </p:spPr>
        <p:txBody>
          <a:bodyPr/>
          <a:lstStyle/>
          <a:p>
            <a:r>
              <a:rPr lang="nl-NL" dirty="0" smtClean="0"/>
              <a:t>Huiswerk</a:t>
            </a:r>
            <a:endParaRPr lang="nl-NL" dirty="0"/>
          </a:p>
        </p:txBody>
      </p:sp>
      <p:pic>
        <p:nvPicPr>
          <p:cNvPr id="4098" name="Picture 2" descr="C:\Users\j.vandenberg\AppData\Local\Microsoft\Windows\Temporary Internet Files\Content.IE5\0G2CAPQQ\huiswerk-maken-13554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3412" y="2389187"/>
            <a:ext cx="2242963" cy="2242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78737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>
          <a:xfrm>
            <a:off x="323528" y="1556792"/>
            <a:ext cx="8661648" cy="4525963"/>
          </a:xfrm>
        </p:spPr>
        <p:txBody>
          <a:bodyPr/>
          <a:lstStyle/>
          <a:p>
            <a:r>
              <a:rPr lang="nl-NL" b="1" dirty="0" err="1" smtClean="0"/>
              <a:t>Ameloblasten</a:t>
            </a:r>
            <a:r>
              <a:rPr lang="nl-NL" dirty="0" smtClean="0"/>
              <a:t> vormen glazuur aan buitenzijde</a:t>
            </a:r>
          </a:p>
          <a:p>
            <a:r>
              <a:rPr lang="nl-NL" b="1" dirty="0" err="1" smtClean="0"/>
              <a:t>Odontoblasten</a:t>
            </a:r>
            <a:r>
              <a:rPr lang="nl-NL" dirty="0" smtClean="0"/>
              <a:t> vormen dentine aan de binnenzijde</a:t>
            </a:r>
          </a:p>
          <a:p>
            <a:endParaRPr lang="nl-NL" dirty="0"/>
          </a:p>
          <a:p>
            <a:pPr algn="ctr"/>
            <a:r>
              <a:rPr lang="nl-NL" dirty="0" smtClean="0"/>
              <a:t>6 maanden vormt de kroon al flink</a:t>
            </a:r>
          </a:p>
          <a:p>
            <a:pPr marL="109728" indent="0" algn="ctr">
              <a:buNone/>
            </a:pPr>
            <a:r>
              <a:rPr lang="nl-NL" dirty="0"/>
              <a:t> </a:t>
            </a:r>
            <a:r>
              <a:rPr lang="nl-NL" dirty="0" smtClean="0"/>
              <a:t> uit de </a:t>
            </a:r>
            <a:r>
              <a:rPr lang="nl-NL" b="1" dirty="0" smtClean="0"/>
              <a:t>schede van </a:t>
            </a:r>
            <a:r>
              <a:rPr lang="nl-NL" b="1" dirty="0" err="1" smtClean="0"/>
              <a:t>Hertwig</a:t>
            </a:r>
            <a:r>
              <a:rPr lang="nl-NL" b="1" dirty="0" smtClean="0"/>
              <a:t> (het glazuur orgaan)</a:t>
            </a:r>
          </a:p>
          <a:p>
            <a:pPr marL="109728" indent="0" algn="ctr">
              <a:buNone/>
            </a:pPr>
            <a:r>
              <a:rPr lang="nl-NL" dirty="0"/>
              <a:t> </a:t>
            </a:r>
            <a:r>
              <a:rPr lang="nl-NL" dirty="0" smtClean="0"/>
              <a:t> dan begint de </a:t>
            </a:r>
            <a:r>
              <a:rPr lang="nl-NL" u="sng" dirty="0" smtClean="0"/>
              <a:t>wortelvorming</a:t>
            </a:r>
          </a:p>
          <a:p>
            <a:endParaRPr lang="nl-NL" dirty="0" smtClean="0"/>
          </a:p>
          <a:p>
            <a:endParaRPr lang="nl-NL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Glazuurvorming: </a:t>
            </a:r>
            <a:br>
              <a:rPr lang="nl-NL" dirty="0" smtClean="0"/>
            </a:br>
            <a:r>
              <a:rPr lang="nl-NL" dirty="0" smtClean="0"/>
              <a:t>de kerkklok of </a:t>
            </a:r>
            <a:r>
              <a:rPr lang="nl-NL" dirty="0" err="1" smtClean="0"/>
              <a:t>tandklok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757136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>
          <a:xfrm>
            <a:off x="457200" y="1481328"/>
            <a:ext cx="8507288" cy="4525963"/>
          </a:xfrm>
        </p:spPr>
        <p:txBody>
          <a:bodyPr>
            <a:normAutofit fontScale="92500" lnSpcReduction="20000"/>
          </a:bodyPr>
          <a:lstStyle/>
          <a:p>
            <a:r>
              <a:rPr lang="nl-NL" dirty="0" smtClean="0"/>
              <a:t>Onder het glazuurorgaan: </a:t>
            </a:r>
          </a:p>
          <a:p>
            <a:pPr marL="109728" indent="0">
              <a:buNone/>
            </a:pPr>
            <a:r>
              <a:rPr lang="nl-NL" dirty="0"/>
              <a:t> </a:t>
            </a:r>
            <a:r>
              <a:rPr lang="nl-NL" dirty="0" smtClean="0"/>
              <a:t>komt een dichte groep bindweefselcellen </a:t>
            </a:r>
          </a:p>
          <a:p>
            <a:pPr marL="109728" indent="0">
              <a:buNone/>
            </a:pPr>
            <a:r>
              <a:rPr lang="nl-NL" dirty="0"/>
              <a:t> </a:t>
            </a:r>
            <a:r>
              <a:rPr lang="nl-NL" dirty="0" smtClean="0"/>
              <a:t>dit heet de </a:t>
            </a:r>
            <a:r>
              <a:rPr lang="nl-NL" b="1" dirty="0" smtClean="0"/>
              <a:t>tandpapil</a:t>
            </a:r>
          </a:p>
          <a:p>
            <a:pPr marL="109728" indent="0">
              <a:buNone/>
            </a:pPr>
            <a:endParaRPr lang="nl-NL" b="1" dirty="0" smtClean="0"/>
          </a:p>
          <a:p>
            <a:r>
              <a:rPr lang="nl-NL" dirty="0" smtClean="0"/>
              <a:t>Hierin ontwikkelen zich  dentine cellen de </a:t>
            </a:r>
            <a:r>
              <a:rPr lang="nl-NL" b="1" dirty="0" err="1" smtClean="0"/>
              <a:t>odontoblasten</a:t>
            </a:r>
            <a:r>
              <a:rPr lang="nl-NL" b="1" dirty="0" smtClean="0"/>
              <a:t> </a:t>
            </a:r>
            <a:r>
              <a:rPr lang="nl-NL" dirty="0" smtClean="0"/>
              <a:t>en </a:t>
            </a:r>
            <a:r>
              <a:rPr lang="nl-NL" dirty="0"/>
              <a:t>de </a:t>
            </a:r>
            <a:r>
              <a:rPr lang="nl-NL" b="1" dirty="0" err="1"/>
              <a:t>pulpa</a:t>
            </a:r>
            <a:r>
              <a:rPr lang="nl-NL" dirty="0"/>
              <a:t> </a:t>
            </a:r>
            <a:endParaRPr lang="nl-NL" b="1" dirty="0" smtClean="0"/>
          </a:p>
          <a:p>
            <a:endParaRPr lang="nl-NL" dirty="0" smtClean="0"/>
          </a:p>
          <a:p>
            <a:r>
              <a:rPr lang="nl-NL" b="1" dirty="0" err="1" smtClean="0"/>
              <a:t>Ameloblasten</a:t>
            </a:r>
            <a:r>
              <a:rPr lang="nl-NL" dirty="0" smtClean="0"/>
              <a:t> sterft af</a:t>
            </a:r>
          </a:p>
          <a:p>
            <a:r>
              <a:rPr lang="nl-NL" b="1" dirty="0" err="1" smtClean="0"/>
              <a:t>Odontoblasten</a:t>
            </a:r>
            <a:r>
              <a:rPr lang="nl-NL" dirty="0" smtClean="0"/>
              <a:t> vormt zich door, steeds dikker</a:t>
            </a:r>
          </a:p>
          <a:p>
            <a:pPr marL="109728" indent="0">
              <a:buNone/>
            </a:pPr>
            <a:r>
              <a:rPr lang="nl-NL" dirty="0" smtClean="0"/>
              <a:t>   Ze trekken zich terug  in de </a:t>
            </a:r>
            <a:r>
              <a:rPr lang="nl-NL" b="1" dirty="0" smtClean="0"/>
              <a:t>tandpapil</a:t>
            </a:r>
            <a:r>
              <a:rPr lang="nl-NL" dirty="0" smtClean="0"/>
              <a:t> en dunne </a:t>
            </a:r>
          </a:p>
          <a:p>
            <a:pPr marL="109728" indent="0">
              <a:buNone/>
            </a:pPr>
            <a:r>
              <a:rPr lang="nl-NL" dirty="0"/>
              <a:t> </a:t>
            </a:r>
            <a:r>
              <a:rPr lang="nl-NL" dirty="0" smtClean="0"/>
              <a:t>  uitlopers blijven achter van de </a:t>
            </a:r>
            <a:r>
              <a:rPr lang="nl-NL" dirty="0" err="1" smtClean="0"/>
              <a:t>ondontoblasten</a:t>
            </a:r>
            <a:r>
              <a:rPr lang="nl-NL" dirty="0" smtClean="0"/>
              <a:t> </a:t>
            </a:r>
          </a:p>
          <a:p>
            <a:pPr marL="109728" indent="0">
              <a:buNone/>
            </a:pPr>
            <a:r>
              <a:rPr lang="nl-NL" dirty="0"/>
              <a:t> </a:t>
            </a:r>
            <a:r>
              <a:rPr lang="nl-NL" dirty="0" smtClean="0"/>
              <a:t>  in het dentine: </a:t>
            </a:r>
            <a:r>
              <a:rPr lang="nl-NL" b="1" dirty="0" smtClean="0"/>
              <a:t>kanaaltjes van </a:t>
            </a:r>
            <a:r>
              <a:rPr lang="nl-NL" b="1" dirty="0" err="1" smtClean="0"/>
              <a:t>Thomes</a:t>
            </a:r>
            <a:endParaRPr lang="nl-NL" b="1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Dentine vorming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325212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b="1" dirty="0" smtClean="0"/>
              <a:t>8 maanden </a:t>
            </a:r>
            <a:r>
              <a:rPr lang="nl-NL" dirty="0" smtClean="0"/>
              <a:t>is de kroon bijna afgevormd</a:t>
            </a:r>
          </a:p>
          <a:p>
            <a:pPr marL="109728" indent="0">
              <a:buNone/>
            </a:pPr>
            <a:endParaRPr lang="nl-NL" dirty="0" smtClean="0"/>
          </a:p>
          <a:p>
            <a:r>
              <a:rPr lang="nl-NL" b="1" dirty="0" smtClean="0"/>
              <a:t>Radix </a:t>
            </a:r>
            <a:r>
              <a:rPr lang="nl-NL" dirty="0" smtClean="0"/>
              <a:t>(wortel) is </a:t>
            </a:r>
            <a:r>
              <a:rPr lang="nl-NL" u="sng" dirty="0" smtClean="0"/>
              <a:t>niet erg ver </a:t>
            </a:r>
            <a:r>
              <a:rPr lang="nl-NL" dirty="0" smtClean="0"/>
              <a:t>gevormd</a:t>
            </a: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Afgevormd?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997193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Lees pag. 29 zelfstandig</a:t>
            </a:r>
          </a:p>
          <a:p>
            <a:r>
              <a:rPr lang="nl-NL" dirty="0" smtClean="0"/>
              <a:t>Herhaling </a:t>
            </a:r>
            <a:endParaRPr lang="nl-NL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Wortelvorming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798898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602627"/>
          </a:xfrm>
        </p:spPr>
        <p:txBody>
          <a:bodyPr/>
          <a:lstStyle/>
          <a:p>
            <a:pPr marL="0" indent="0">
              <a:buNone/>
            </a:pPr>
            <a:r>
              <a:rPr lang="nl-NL" dirty="0" smtClean="0"/>
              <a:t>Na de geboorte: varieert</a:t>
            </a:r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r>
              <a:rPr lang="nl-NL" sz="2200" dirty="0" smtClean="0"/>
              <a:t>6 maanden onder </a:t>
            </a:r>
            <a:r>
              <a:rPr lang="nl-NL" sz="2200" dirty="0" err="1" smtClean="0"/>
              <a:t>incisieven</a:t>
            </a:r>
            <a:endParaRPr lang="nl-NL" sz="2200" dirty="0" smtClean="0"/>
          </a:p>
          <a:p>
            <a:pPr marL="0" indent="0">
              <a:buNone/>
            </a:pPr>
            <a:r>
              <a:rPr lang="nl-NL" sz="2200" dirty="0" smtClean="0"/>
              <a:t>8 maanden boven </a:t>
            </a:r>
            <a:r>
              <a:rPr lang="nl-NL" sz="2200" dirty="0" err="1" smtClean="0"/>
              <a:t>incisieven</a:t>
            </a:r>
            <a:endParaRPr lang="nl-NL" sz="2200" dirty="0" smtClean="0"/>
          </a:p>
          <a:p>
            <a:pPr marL="0" indent="0">
              <a:buNone/>
            </a:pPr>
            <a:r>
              <a:rPr lang="nl-NL" sz="2200" dirty="0" smtClean="0"/>
              <a:t>12 maanden 2</a:t>
            </a:r>
            <a:r>
              <a:rPr lang="nl-NL" sz="2200" baseline="30000" dirty="0" smtClean="0"/>
              <a:t>e</a:t>
            </a:r>
            <a:r>
              <a:rPr lang="nl-NL" sz="2200" dirty="0" smtClean="0"/>
              <a:t> doorbraak (laterale)</a:t>
            </a:r>
            <a:r>
              <a:rPr lang="nl-NL" sz="2200" dirty="0" err="1" smtClean="0"/>
              <a:t>incisieven</a:t>
            </a:r>
            <a:endParaRPr lang="nl-NL" sz="2200" dirty="0" smtClean="0"/>
          </a:p>
          <a:p>
            <a:pPr marL="0" indent="0">
              <a:buNone/>
            </a:pPr>
            <a:r>
              <a:rPr lang="nl-NL" sz="2200" dirty="0" smtClean="0"/>
              <a:t>16 maanden 1</a:t>
            </a:r>
            <a:r>
              <a:rPr lang="nl-NL" sz="2200" baseline="30000" dirty="0" smtClean="0"/>
              <a:t>e</a:t>
            </a:r>
            <a:r>
              <a:rPr lang="nl-NL" sz="2200" dirty="0" smtClean="0"/>
              <a:t> melkmolaar</a:t>
            </a:r>
          </a:p>
          <a:p>
            <a:pPr marL="0" indent="0">
              <a:buNone/>
            </a:pPr>
            <a:r>
              <a:rPr lang="nl-NL" sz="2200" dirty="0" smtClean="0"/>
              <a:t>20 maanden melk </a:t>
            </a:r>
            <a:r>
              <a:rPr lang="nl-NL" sz="2200" dirty="0" err="1" smtClean="0"/>
              <a:t>cuspidaten</a:t>
            </a:r>
            <a:r>
              <a:rPr lang="nl-NL" sz="2200" dirty="0" smtClean="0"/>
              <a:t> OK /BK</a:t>
            </a:r>
          </a:p>
          <a:p>
            <a:pPr marL="0" indent="0">
              <a:buNone/>
            </a:pPr>
            <a:r>
              <a:rPr lang="nl-NL" sz="2200" dirty="0" smtClean="0"/>
              <a:t>24 maanden 2e melkmolaren</a:t>
            </a:r>
            <a:endParaRPr lang="nl-NL" sz="22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3861048"/>
            <a:ext cx="3022848" cy="20059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24989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4072" y="347178"/>
            <a:ext cx="7976399" cy="56021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5717991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ijdelijke aanduiding voor inhoud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5915038"/>
              </p:ext>
            </p:extLst>
          </p:nvPr>
        </p:nvGraphicFramePr>
        <p:xfrm>
          <a:off x="611560" y="2348880"/>
          <a:ext cx="7992887" cy="201622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41841"/>
                <a:gridCol w="1141841"/>
                <a:gridCol w="1141841"/>
                <a:gridCol w="1141841"/>
                <a:gridCol w="1141841"/>
                <a:gridCol w="1141841"/>
                <a:gridCol w="1141841"/>
              </a:tblGrid>
              <a:tr h="672075">
                <a:tc>
                  <a:txBody>
                    <a:bodyPr/>
                    <a:lstStyle/>
                    <a:p>
                      <a:r>
                        <a:rPr lang="nl-NL" dirty="0" smtClean="0"/>
                        <a:t>Leeftijd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6mnd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8mnd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12mnd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16mnd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20mnd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24mnd</a:t>
                      </a:r>
                      <a:endParaRPr lang="nl-NL" dirty="0"/>
                    </a:p>
                  </a:txBody>
                  <a:tcPr/>
                </a:tc>
              </a:tr>
              <a:tr h="672075">
                <a:tc>
                  <a:txBody>
                    <a:bodyPr/>
                    <a:lstStyle/>
                    <a:p>
                      <a:r>
                        <a:rPr lang="nl-NL" dirty="0" smtClean="0"/>
                        <a:t>Boven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-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i1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i2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m1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c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m2</a:t>
                      </a:r>
                      <a:endParaRPr lang="nl-NL" dirty="0"/>
                    </a:p>
                  </a:txBody>
                  <a:tcPr/>
                </a:tc>
              </a:tr>
              <a:tr h="672075">
                <a:tc>
                  <a:txBody>
                    <a:bodyPr/>
                    <a:lstStyle/>
                    <a:p>
                      <a:r>
                        <a:rPr lang="nl-NL" dirty="0" smtClean="0"/>
                        <a:t>Onder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i1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-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i2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m1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c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m2</a:t>
                      </a:r>
                      <a:endParaRPr lang="nl-NL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Schematisch overzicht van de doorbraak van het melkgebit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341161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">
  <a:themeElements>
    <a:clrScheme name="Concours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Concours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215</TotalTime>
  <Words>819</Words>
  <Application>Microsoft Office PowerPoint</Application>
  <PresentationFormat>Diavoorstelling (4:3)</PresentationFormat>
  <Paragraphs>167</Paragraphs>
  <Slides>24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24</vt:i4>
      </vt:variant>
    </vt:vector>
  </HeadingPairs>
  <TitlesOfParts>
    <vt:vector size="25" baseType="lpstr">
      <vt:lpstr>Concours</vt:lpstr>
      <vt:lpstr>H 5 Afwijkingen en doorbraak van de gebitselementen</vt:lpstr>
      <vt:lpstr>Edentaat geboren?</vt:lpstr>
      <vt:lpstr>Glazuurvorming:  de kerkklok of tandklok</vt:lpstr>
      <vt:lpstr>Dentine vorming</vt:lpstr>
      <vt:lpstr>Afgevormd?</vt:lpstr>
      <vt:lpstr>Wortelvorming</vt:lpstr>
      <vt:lpstr>PowerPoint-presentatie</vt:lpstr>
      <vt:lpstr>PowerPoint-presentatie</vt:lpstr>
      <vt:lpstr>Schematisch overzicht van de doorbraak van het melkgebit</vt:lpstr>
      <vt:lpstr>PowerPoint-presentatie</vt:lpstr>
      <vt:lpstr>1e wisselfase</vt:lpstr>
      <vt:lpstr>PowerPoint-presentatie</vt:lpstr>
      <vt:lpstr>PowerPoint-presentatie</vt:lpstr>
      <vt:lpstr>PowerPoint-presentatie</vt:lpstr>
      <vt:lpstr>De 2e wisselfase</vt:lpstr>
      <vt:lpstr> Schematisch overzicht van de doorbraak van blijvende elementen</vt:lpstr>
      <vt:lpstr>Het blijvend gebit</vt:lpstr>
      <vt:lpstr>PowerPoint-presentatie</vt:lpstr>
      <vt:lpstr>Ontwikkeling elementen ten einde?</vt:lpstr>
      <vt:lpstr>PowerPoint-presentatie</vt:lpstr>
      <vt:lpstr>Kleur van de elementen</vt:lpstr>
      <vt:lpstr>Edentate fase</vt:lpstr>
      <vt:lpstr>PowerPoint-presentatie</vt:lpstr>
      <vt:lpstr>Huiswerk</vt:lpstr>
    </vt:vector>
  </TitlesOfParts>
  <Company>Noorderpoort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Doorbraak melkgebit</dc:title>
  <dc:creator>gebruiker</dc:creator>
  <cp:lastModifiedBy>Sprenger-van den Berg,J.</cp:lastModifiedBy>
  <cp:revision>27</cp:revision>
  <dcterms:created xsi:type="dcterms:W3CDTF">2011-10-05T19:05:42Z</dcterms:created>
  <dcterms:modified xsi:type="dcterms:W3CDTF">2016-10-05T08:52:25Z</dcterms:modified>
</cp:coreProperties>
</file>