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7" r:id="rId4"/>
    <p:sldId id="258" r:id="rId5"/>
    <p:sldId id="264" r:id="rId6"/>
    <p:sldId id="263" r:id="rId7"/>
    <p:sldId id="265" r:id="rId8"/>
    <p:sldId id="266" r:id="rId9"/>
    <p:sldId id="259" r:id="rId10"/>
    <p:sldId id="260" r:id="rId11"/>
    <p:sldId id="261" r:id="rId12"/>
    <p:sldId id="262" r:id="rId13"/>
    <p:sldId id="267" r:id="rId14"/>
    <p:sldId id="269" r:id="rId15"/>
    <p:sldId id="270" r:id="rId16"/>
    <p:sldId id="271" r:id="rId17"/>
    <p:sldId id="272" r:id="rId18"/>
    <p:sldId id="268" r:id="rId19"/>
    <p:sldId id="273" r:id="rId20"/>
    <p:sldId id="274" r:id="rId21"/>
    <p:sldId id="275" r:id="rId22"/>
    <p:sldId id="276" r:id="rId23"/>
    <p:sldId id="277" r:id="rId24"/>
    <p:sldId id="281" r:id="rId25"/>
    <p:sldId id="278" r:id="rId26"/>
    <p:sldId id="280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86396" autoAdjust="0"/>
  </p:normalViewPr>
  <p:slideViewPr>
    <p:cSldViewPr>
      <p:cViewPr varScale="1">
        <p:scale>
          <a:sx n="88" d="100"/>
          <a:sy n="88" d="100"/>
        </p:scale>
        <p:origin x="123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2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32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4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4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59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6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42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0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8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41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70D0AA-A564-40E6-BDF9-FE3371FD07B4}" type="datetimeFigureOut">
              <a:rPr lang="en-US" smtClean="0"/>
              <a:pPr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1D2430-FB11-4C87-BF1D-6F488A17F237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22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000" dirty="0" smtClean="0"/>
              <a:t>NEW INTERFACE </a:t>
            </a:r>
          </a:p>
          <a:p>
            <a:pPr algn="ctr"/>
            <a:r>
              <a:rPr lang="nl-NL" sz="2000" dirty="0" smtClean="0"/>
              <a:t>UNIT 3 : GRAMMAR</a:t>
            </a:r>
            <a:endParaRPr lang="nl-NL" sz="2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"/>
            <a:ext cx="9289031" cy="496013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0648"/>
            <a:ext cx="2669782" cy="1224136"/>
          </a:xfrm>
          <a:prstGeom prst="rect">
            <a:avLst/>
          </a:prstGeom>
        </p:spPr>
      </p:pic>
      <p:sp>
        <p:nvSpPr>
          <p:cNvPr id="10" name="Rectangle 9"/>
          <p:cNvSpPr>
            <a:spLocks noGrp="1"/>
          </p:cNvSpPr>
          <p:nvPr>
            <p:ph type="ctrTitle"/>
          </p:nvPr>
        </p:nvSpPr>
        <p:spPr>
          <a:xfrm>
            <a:off x="342900" y="4960136"/>
            <a:ext cx="5829300" cy="1781231"/>
          </a:xfrm>
        </p:spPr>
        <p:txBody>
          <a:bodyPr>
            <a:normAutofit/>
          </a:bodyPr>
          <a:lstStyle/>
          <a:p>
            <a:pPr algn="l"/>
            <a:r>
              <a:rPr lang="nl-NL" sz="2000" dirty="0" smtClean="0">
                <a:latin typeface="+mn-lt"/>
              </a:rPr>
              <a:t>Present </a:t>
            </a:r>
            <a:r>
              <a:rPr lang="nl-NL" sz="2000" dirty="0" err="1" smtClean="0">
                <a:latin typeface="+mn-lt"/>
              </a:rPr>
              <a:t>and</a:t>
            </a:r>
            <a:r>
              <a:rPr lang="nl-NL" sz="2000" dirty="0" smtClean="0">
                <a:latin typeface="+mn-lt"/>
              </a:rPr>
              <a:t> past: present </a:t>
            </a:r>
            <a:r>
              <a:rPr lang="nl-NL" sz="2000" dirty="0" err="1" smtClean="0">
                <a:latin typeface="+mn-lt"/>
              </a:rPr>
              <a:t>simple</a:t>
            </a:r>
            <a:r>
              <a:rPr lang="nl-NL" sz="2000" dirty="0" smtClean="0">
                <a:latin typeface="+mn-lt"/>
              </a:rPr>
              <a:t> – present </a:t>
            </a:r>
            <a:r>
              <a:rPr lang="nl-NL" sz="2000" dirty="0" err="1" smtClean="0">
                <a:latin typeface="+mn-lt"/>
              </a:rPr>
              <a:t>continuous</a:t>
            </a:r>
            <a:r>
              <a:rPr lang="nl-NL" sz="2000" dirty="0" smtClean="0">
                <a:latin typeface="+mn-lt"/>
              </a:rPr>
              <a:t> – past </a:t>
            </a:r>
            <a:r>
              <a:rPr lang="nl-NL" sz="2000" dirty="0" err="1" smtClean="0">
                <a:latin typeface="+mn-lt"/>
              </a:rPr>
              <a:t>simple</a:t>
            </a:r>
            <a:r>
              <a:rPr lang="nl-NL" sz="2000" dirty="0" smtClean="0">
                <a:latin typeface="+mn-lt"/>
              </a:rPr>
              <a:t> – past </a:t>
            </a:r>
            <a:r>
              <a:rPr lang="nl-NL" sz="2000" dirty="0" err="1" smtClean="0">
                <a:latin typeface="+mn-lt"/>
              </a:rPr>
              <a:t>continuous</a:t>
            </a:r>
            <a:r>
              <a:rPr lang="nl-NL" sz="2000" dirty="0" smtClean="0">
                <a:latin typeface="+mn-lt"/>
              </a:rPr>
              <a:t>   ,   MY – mine – of mine   ,   </a:t>
            </a:r>
            <a:r>
              <a:rPr lang="nl-NL" sz="2000" dirty="0" err="1" smtClean="0">
                <a:latin typeface="+mn-lt"/>
              </a:rPr>
              <a:t>some</a:t>
            </a:r>
            <a:r>
              <a:rPr lang="nl-NL" sz="2000" dirty="0" smtClean="0">
                <a:latin typeface="+mn-lt"/>
              </a:rPr>
              <a:t> – </a:t>
            </a:r>
            <a:r>
              <a:rPr lang="nl-NL" sz="2000" dirty="0" err="1" smtClean="0">
                <a:latin typeface="+mn-lt"/>
              </a:rPr>
              <a:t>any</a:t>
            </a:r>
            <a:r>
              <a:rPr lang="nl-NL" sz="2000" dirty="0" smtClean="0">
                <a:latin typeface="+mn-lt"/>
              </a:rPr>
              <a:t> </a:t>
            </a:r>
            <a:endParaRPr lang="nl-NL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692336" cy="1499616"/>
          </a:xfrm>
        </p:spPr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Present </a:t>
            </a:r>
            <a:r>
              <a:rPr lang="nl-NL" dirty="0" err="1" smtClean="0">
                <a:solidFill>
                  <a:schemeClr val="accent1"/>
                </a:solidFill>
              </a:rPr>
              <a:t>Continuous</a:t>
            </a:r>
            <a:endParaRPr lang="nl-NL" dirty="0">
              <a:solidFill>
                <a:schemeClr val="accent1"/>
              </a:solidFill>
            </a:endParaRPr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6087467"/>
              </p:ext>
            </p:extLst>
          </p:nvPr>
        </p:nvGraphicFramePr>
        <p:xfrm>
          <a:off x="827584" y="3068960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val="1133921918"/>
                    </a:ext>
                  </a:extLst>
                </a:gridCol>
                <a:gridCol w="3905424">
                  <a:extLst>
                    <a:ext uri="{9D8B030D-6E8A-4147-A177-3AD203B41FA5}">
                      <a16:colId xmlns:a16="http://schemas.microsoft.com/office/drawing/2014/main" val="33723196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315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I’m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not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ben niet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630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aren’t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Je bent niet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099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 </a:t>
                      </a:r>
                      <a:r>
                        <a:rPr lang="nl-NL" dirty="0" err="1" smtClean="0"/>
                        <a:t>isn’t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is niet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65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isn’t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Zij is niet aan het werken.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003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It </a:t>
                      </a:r>
                      <a:r>
                        <a:rPr lang="nl-NL" dirty="0" err="1" smtClean="0"/>
                        <a:t>isn’t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Het is niet aan het werken.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305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aren’t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zijn niet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6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aren’t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zijn niet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94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aren’t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</a:t>
                      </a:r>
                      <a:r>
                        <a:rPr lang="nl-NL" baseline="0" dirty="0" smtClean="0"/>
                        <a:t> zijn niet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293007"/>
                  </a:ext>
                </a:extLst>
              </a:tr>
            </a:tbl>
          </a:graphicData>
        </a:graphic>
      </p:graphicFrame>
      <p:sp>
        <p:nvSpPr>
          <p:cNvPr id="4" name="Tekstvak 3"/>
          <p:cNvSpPr txBox="1"/>
          <p:nvPr/>
        </p:nvSpPr>
        <p:spPr>
          <a:xfrm>
            <a:off x="779915" y="1772816"/>
            <a:ext cx="72900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Je kunt de Present </a:t>
            </a:r>
            <a:r>
              <a:rPr lang="nl-NL" dirty="0" err="1"/>
              <a:t>Continuous</a:t>
            </a:r>
            <a:r>
              <a:rPr lang="nl-NL" dirty="0"/>
              <a:t> natuurlijk ook </a:t>
            </a:r>
            <a:r>
              <a:rPr lang="nl-NL" dirty="0">
                <a:solidFill>
                  <a:schemeClr val="accent1"/>
                </a:solidFill>
              </a:rPr>
              <a:t>ontkennend</a:t>
            </a:r>
            <a:r>
              <a:rPr lang="nl-NL" dirty="0"/>
              <a:t> maken. Daarmee geef je aan dat iemand op dit moment niet iets aan het doen is. Je doet dit door het woordje </a:t>
            </a:r>
            <a:r>
              <a:rPr lang="nl-NL" dirty="0">
                <a:solidFill>
                  <a:schemeClr val="accent1"/>
                </a:solidFill>
              </a:rPr>
              <a:t>‘</a:t>
            </a:r>
            <a:r>
              <a:rPr lang="nl-NL" dirty="0" err="1">
                <a:solidFill>
                  <a:schemeClr val="accent1"/>
                </a:solidFill>
              </a:rPr>
              <a:t>not</a:t>
            </a:r>
            <a:r>
              <a:rPr lang="nl-NL" dirty="0">
                <a:solidFill>
                  <a:schemeClr val="accent1"/>
                </a:solidFill>
              </a:rPr>
              <a:t>’ </a:t>
            </a:r>
            <a:r>
              <a:rPr lang="nl-NL" dirty="0"/>
              <a:t>toe te voegen.</a:t>
            </a:r>
            <a:r>
              <a:rPr lang="nl-NL" dirty="0">
                <a:solidFill>
                  <a:srgbClr val="FF0000"/>
                </a:solidFill>
              </a:rPr>
              <a:t/>
            </a:r>
            <a:br>
              <a:rPr lang="nl-NL" dirty="0">
                <a:solidFill>
                  <a:srgbClr val="FF0000"/>
                </a:solidFill>
              </a:rPr>
            </a:br>
            <a:r>
              <a:rPr lang="nl-NL" u="sng" dirty="0">
                <a:solidFill>
                  <a:schemeClr val="accent1"/>
                </a:solidFill>
              </a:rPr>
              <a:t>Engelsen gebruiken bijna altijd de korte vorm!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92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692336" cy="1499616"/>
          </a:xfrm>
        </p:spPr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>
                <a:solidFill>
                  <a:schemeClr val="accent1"/>
                </a:solidFill>
              </a:rPr>
              <a:t>present </a:t>
            </a:r>
            <a:r>
              <a:rPr lang="nl-NL" dirty="0" err="1">
                <a:solidFill>
                  <a:schemeClr val="accent1"/>
                </a:solidFill>
              </a:rPr>
              <a:t>continuous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4" y="1772816"/>
            <a:ext cx="7290055" cy="4239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Je kunt de Present </a:t>
            </a:r>
            <a:r>
              <a:rPr lang="nl-NL" dirty="0" err="1" smtClean="0"/>
              <a:t>Continuous</a:t>
            </a:r>
            <a:r>
              <a:rPr lang="nl-NL" dirty="0" smtClean="0"/>
              <a:t> natuurlijk ook </a:t>
            </a:r>
            <a:r>
              <a:rPr lang="nl-NL" dirty="0" smtClean="0">
                <a:solidFill>
                  <a:schemeClr val="accent1"/>
                </a:solidFill>
              </a:rPr>
              <a:t>vragend</a:t>
            </a:r>
            <a:r>
              <a:rPr lang="nl-NL" dirty="0" smtClean="0"/>
              <a:t> maken. Dan vraag je of iemand op dat moment iets aan het doen is. Je doet dit door de volgorde te veranderen: Je begint met de vorm van ‘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’.</a:t>
            </a:r>
            <a:endParaRPr lang="nl-N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u="sng" dirty="0" smtClean="0">
                <a:solidFill>
                  <a:schemeClr val="accent1"/>
                </a:solidFill>
              </a:rPr>
              <a:t>In vraagzinnen gebruik je nooit de korte vorm!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014368"/>
              </p:ext>
            </p:extLst>
          </p:nvPr>
        </p:nvGraphicFramePr>
        <p:xfrm>
          <a:off x="768093" y="3259792"/>
          <a:ext cx="729005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8341">
                  <a:extLst>
                    <a:ext uri="{9D8B030D-6E8A-4147-A177-3AD203B41FA5}">
                      <a16:colId xmlns:a16="http://schemas.microsoft.com/office/drawing/2014/main" val="3029625852"/>
                    </a:ext>
                  </a:extLst>
                </a:gridCol>
                <a:gridCol w="4071714">
                  <a:extLst>
                    <a:ext uri="{9D8B030D-6E8A-4147-A177-3AD203B41FA5}">
                      <a16:colId xmlns:a16="http://schemas.microsoft.com/office/drawing/2014/main" val="13501296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7180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Am I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Ben</a:t>
                      </a:r>
                      <a:r>
                        <a:rPr lang="nl-NL" baseline="0" dirty="0" smtClean="0"/>
                        <a:t> ik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913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Are 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Ben</a:t>
                      </a:r>
                      <a:r>
                        <a:rPr lang="nl-NL" baseline="0" dirty="0" smtClean="0"/>
                        <a:t> je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792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Is</a:t>
                      </a:r>
                      <a:r>
                        <a:rPr lang="nl-NL" baseline="0" dirty="0" smtClean="0"/>
                        <a:t> he </a:t>
                      </a:r>
                      <a:r>
                        <a:rPr lang="nl-NL" baseline="0" dirty="0" err="1" smtClean="0"/>
                        <a:t>w</a:t>
                      </a:r>
                      <a:r>
                        <a:rPr lang="nl-NL" dirty="0" err="1" smtClean="0"/>
                        <a:t>orking</a:t>
                      </a:r>
                      <a:r>
                        <a:rPr lang="nl-NL" dirty="0" smtClean="0"/>
                        <a:t>?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Is hij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66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Is </a:t>
                      </a: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Is</a:t>
                      </a:r>
                      <a:r>
                        <a:rPr lang="nl-NL" baseline="0" dirty="0" smtClean="0"/>
                        <a:t> zij aan het werken?</a:t>
                      </a:r>
                      <a:endParaRPr lang="nl-N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462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Is </a:t>
                      </a:r>
                      <a:r>
                        <a:rPr lang="nl-NL" dirty="0" err="1" smtClean="0"/>
                        <a:t>it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Is</a:t>
                      </a:r>
                      <a:r>
                        <a:rPr lang="nl-NL" baseline="0" dirty="0" smtClean="0"/>
                        <a:t> het aan het werken?</a:t>
                      </a:r>
                      <a:endParaRPr lang="nl-N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61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Are we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Zijn</a:t>
                      </a:r>
                      <a:r>
                        <a:rPr lang="nl-NL" baseline="0" dirty="0" smtClean="0"/>
                        <a:t> wij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8942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Are 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Zijn</a:t>
                      </a:r>
                      <a:r>
                        <a:rPr lang="nl-NL" baseline="0" dirty="0" smtClean="0"/>
                        <a:t> jullie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096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Are 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Zijn</a:t>
                      </a:r>
                      <a:r>
                        <a:rPr lang="nl-NL" baseline="0" dirty="0" smtClean="0"/>
                        <a:t> zij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258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25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PAST: </a:t>
            </a:r>
            <a:r>
              <a:rPr lang="nl-NL" dirty="0" smtClean="0">
                <a:solidFill>
                  <a:schemeClr val="accent1"/>
                </a:solidFill>
              </a:rPr>
              <a:t>PAST SIMPLE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gebruikt de Past Simple om aan te geven dat iets </a:t>
            </a:r>
            <a:r>
              <a:rPr lang="nl-NL" u="sng" dirty="0"/>
              <a:t>in het verleden is gebeurd en is afgelopen.</a:t>
            </a:r>
          </a:p>
          <a:p>
            <a:pPr marL="0" indent="0">
              <a:buNone/>
            </a:pPr>
            <a:r>
              <a:rPr lang="nl-NL" i="1" dirty="0"/>
              <a:t>We </a:t>
            </a:r>
            <a:r>
              <a:rPr lang="nl-NL" i="1" dirty="0" err="1">
                <a:solidFill>
                  <a:schemeClr val="accent1"/>
                </a:solidFill>
              </a:rPr>
              <a:t>watched</a:t>
            </a:r>
            <a:r>
              <a:rPr lang="nl-NL" i="1" dirty="0">
                <a:solidFill>
                  <a:schemeClr val="accent1"/>
                </a:solidFill>
              </a:rPr>
              <a:t> </a:t>
            </a:r>
            <a:r>
              <a:rPr lang="nl-NL" i="1" dirty="0" err="1"/>
              <a:t>the</a:t>
            </a:r>
            <a:r>
              <a:rPr lang="nl-NL" i="1" dirty="0"/>
              <a:t> Game of </a:t>
            </a:r>
            <a:r>
              <a:rPr lang="nl-NL" i="1" dirty="0" err="1"/>
              <a:t>Thrones</a:t>
            </a:r>
            <a:r>
              <a:rPr lang="nl-NL" i="1" dirty="0"/>
              <a:t> </a:t>
            </a:r>
            <a:r>
              <a:rPr lang="nl-NL" i="1" dirty="0" err="1"/>
              <a:t>season</a:t>
            </a:r>
            <a:r>
              <a:rPr lang="nl-NL" i="1" dirty="0"/>
              <a:t> finale </a:t>
            </a:r>
            <a:r>
              <a:rPr lang="nl-NL" i="1" dirty="0" err="1"/>
              <a:t>yesterday</a:t>
            </a:r>
            <a:r>
              <a:rPr lang="nl-NL" i="1" dirty="0"/>
              <a:t>, </a:t>
            </a:r>
            <a:r>
              <a:rPr lang="nl-NL" i="1" dirty="0" err="1"/>
              <a:t>it</a:t>
            </a:r>
            <a:r>
              <a:rPr lang="nl-NL" i="1" dirty="0"/>
              <a:t> </a:t>
            </a:r>
            <a:r>
              <a:rPr lang="nl-NL" i="1" dirty="0">
                <a:solidFill>
                  <a:schemeClr val="accent1"/>
                </a:solidFill>
              </a:rPr>
              <a:t>was</a:t>
            </a:r>
            <a:r>
              <a:rPr lang="nl-NL" i="1" dirty="0"/>
              <a:t> </a:t>
            </a:r>
            <a:r>
              <a:rPr lang="nl-NL" i="1" dirty="0" err="1"/>
              <a:t>amazing</a:t>
            </a:r>
            <a:r>
              <a:rPr lang="nl-NL" i="1" dirty="0"/>
              <a:t>!</a:t>
            </a:r>
            <a:br>
              <a:rPr lang="nl-NL" i="1" dirty="0"/>
            </a:br>
            <a:endParaRPr lang="nl-NL" i="1" dirty="0"/>
          </a:p>
          <a:p>
            <a:pPr marL="0" indent="0">
              <a:buNone/>
            </a:pPr>
            <a:r>
              <a:rPr lang="nl-NL" dirty="0"/>
              <a:t>Je vormt het werkwoord voor alle personen/onderwerpen als volgt: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Regelmatige werkwoorden: </a:t>
            </a:r>
            <a:r>
              <a:rPr lang="nl-NL" dirty="0">
                <a:solidFill>
                  <a:schemeClr val="accent1"/>
                </a:solidFill>
              </a:rPr>
              <a:t>hele werkwoord + </a:t>
            </a:r>
            <a:r>
              <a:rPr lang="nl-NL" dirty="0" err="1">
                <a:solidFill>
                  <a:schemeClr val="accent1"/>
                </a:solidFill>
              </a:rPr>
              <a:t>ed</a:t>
            </a:r>
            <a:endParaRPr lang="nl-NL" dirty="0">
              <a:solidFill>
                <a:schemeClr val="accent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 Onregelmatige werkwoorden: </a:t>
            </a:r>
            <a:r>
              <a:rPr lang="nl-NL" dirty="0">
                <a:solidFill>
                  <a:schemeClr val="accent1"/>
                </a:solidFill>
              </a:rPr>
              <a:t>eigen vorm </a:t>
            </a:r>
            <a:br>
              <a:rPr lang="nl-NL" dirty="0">
                <a:solidFill>
                  <a:schemeClr val="accent1"/>
                </a:solidFill>
              </a:rPr>
            </a:br>
            <a:r>
              <a:rPr lang="nl-NL" dirty="0"/>
              <a:t/>
            </a:r>
            <a:br>
              <a:rPr lang="nl-NL" dirty="0"/>
            </a:br>
            <a:r>
              <a:rPr lang="nl-NL" u="sng" dirty="0">
                <a:solidFill>
                  <a:schemeClr val="accent1"/>
                </a:solidFill>
              </a:rPr>
              <a:t>Deze onregelmatige werkwoorden moet je dus uit je hoofd leren!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387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PAST: </a:t>
            </a:r>
            <a:r>
              <a:rPr lang="nl-NL" dirty="0" smtClean="0">
                <a:solidFill>
                  <a:schemeClr val="accent1"/>
                </a:solidFill>
              </a:rPr>
              <a:t>PAST SIMPLE</a:t>
            </a:r>
            <a:endParaRPr lang="nl-NL" dirty="0">
              <a:solidFill>
                <a:schemeClr val="accent1"/>
              </a:solidFill>
            </a:endParaRPr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2039025"/>
              </p:ext>
            </p:extLst>
          </p:nvPr>
        </p:nvGraphicFramePr>
        <p:xfrm>
          <a:off x="768350" y="2492896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I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You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He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She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It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werkte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We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werkten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You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werkten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They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worked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768096" y="2084832"/>
            <a:ext cx="729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(Regelmatige) Bevestigende zinnen: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129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PAST: </a:t>
            </a:r>
            <a:r>
              <a:rPr lang="nl-NL" dirty="0" smtClean="0">
                <a:solidFill>
                  <a:schemeClr val="accent1"/>
                </a:solidFill>
              </a:rPr>
              <a:t>PAST SIMPLE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827584" y="2204864"/>
            <a:ext cx="748883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Je kunt zinnen natuurlijk ook </a:t>
            </a:r>
            <a:r>
              <a:rPr lang="nl-NL" sz="2000" dirty="0">
                <a:solidFill>
                  <a:schemeClr val="accent1"/>
                </a:solidFill>
              </a:rPr>
              <a:t>ontkennend</a:t>
            </a:r>
            <a:r>
              <a:rPr lang="nl-NL" sz="2000" dirty="0"/>
              <a:t> en </a:t>
            </a:r>
            <a:r>
              <a:rPr lang="nl-NL" sz="2000" dirty="0">
                <a:solidFill>
                  <a:schemeClr val="accent1"/>
                </a:solidFill>
              </a:rPr>
              <a:t>vragend</a:t>
            </a:r>
            <a:r>
              <a:rPr lang="nl-NL" sz="2000" dirty="0"/>
              <a:t> maken in de Past Simple! Net als in de tegenwoordige tijd, Present Simple, hebben we een </a:t>
            </a:r>
            <a:r>
              <a:rPr lang="nl-NL" sz="2000" dirty="0">
                <a:solidFill>
                  <a:schemeClr val="accent1"/>
                </a:solidFill>
              </a:rPr>
              <a:t>hulpwerkwoord </a:t>
            </a:r>
            <a:r>
              <a:rPr lang="nl-NL" sz="2000" dirty="0"/>
              <a:t>nodig</a:t>
            </a:r>
            <a:r>
              <a:rPr lang="nl-NL" sz="2000" dirty="0" smtClean="0"/>
              <a:t>.</a:t>
            </a:r>
          </a:p>
          <a:p>
            <a:endParaRPr lang="nl-NL" sz="2000" dirty="0"/>
          </a:p>
          <a:p>
            <a:r>
              <a:rPr lang="nl-NL" sz="2000" dirty="0"/>
              <a:t>In de Past Simple is dat: </a:t>
            </a:r>
            <a:r>
              <a:rPr lang="nl-NL" sz="2000" dirty="0" err="1">
                <a:solidFill>
                  <a:schemeClr val="accent1"/>
                </a:solidFill>
              </a:rPr>
              <a:t>did</a:t>
            </a:r>
            <a:r>
              <a:rPr lang="nl-NL" sz="2000" dirty="0"/>
              <a:t> (vragen) of </a:t>
            </a:r>
            <a:r>
              <a:rPr lang="nl-NL" sz="2000" dirty="0" err="1">
                <a:solidFill>
                  <a:schemeClr val="accent1"/>
                </a:solidFill>
              </a:rPr>
              <a:t>didn’t</a:t>
            </a:r>
            <a:r>
              <a:rPr lang="nl-NL" sz="2000" dirty="0"/>
              <a:t> (ontkenningen). </a:t>
            </a:r>
            <a:endParaRPr lang="nl-NL" sz="2000" dirty="0" smtClean="0"/>
          </a:p>
          <a:p>
            <a:endParaRPr lang="nl-NL" sz="2000" dirty="0"/>
          </a:p>
          <a:p>
            <a:r>
              <a:rPr lang="nl-NL" sz="2000" dirty="0"/>
              <a:t>Na het hulpwerkwoord komt </a:t>
            </a:r>
            <a:r>
              <a:rPr lang="nl-NL" sz="2000" u="sng" dirty="0"/>
              <a:t>ALTIJD</a:t>
            </a:r>
            <a:r>
              <a:rPr lang="nl-NL" sz="2000" dirty="0"/>
              <a:t> het hele werkwoord</a:t>
            </a:r>
            <a:r>
              <a:rPr lang="nl-NL" sz="2000" dirty="0" smtClean="0"/>
              <a:t>!</a:t>
            </a:r>
          </a:p>
          <a:p>
            <a:endParaRPr lang="nl-NL" sz="2000" dirty="0"/>
          </a:p>
          <a:p>
            <a:r>
              <a:rPr lang="nl-NL" sz="2000" i="1" dirty="0" err="1">
                <a:solidFill>
                  <a:schemeClr val="accent1"/>
                </a:solidFill>
              </a:rPr>
              <a:t>Did</a:t>
            </a:r>
            <a:r>
              <a:rPr lang="nl-NL" sz="2000" i="1" dirty="0">
                <a:solidFill>
                  <a:schemeClr val="accent1"/>
                </a:solidFill>
              </a:rPr>
              <a:t> </a:t>
            </a:r>
            <a:r>
              <a:rPr lang="nl-NL" sz="2000" i="1" dirty="0" err="1"/>
              <a:t>you</a:t>
            </a:r>
            <a:r>
              <a:rPr lang="nl-NL" sz="2000" i="1" dirty="0">
                <a:solidFill>
                  <a:schemeClr val="accent1"/>
                </a:solidFill>
              </a:rPr>
              <a:t> </a:t>
            </a:r>
            <a:r>
              <a:rPr lang="nl-NL" sz="2000" i="1" dirty="0" err="1">
                <a:solidFill>
                  <a:schemeClr val="accent1"/>
                </a:solidFill>
              </a:rPr>
              <a:t>see</a:t>
            </a:r>
            <a:r>
              <a:rPr lang="nl-NL" sz="2000" i="1" dirty="0">
                <a:solidFill>
                  <a:schemeClr val="accent1"/>
                </a:solidFill>
              </a:rPr>
              <a:t> </a:t>
            </a:r>
            <a:r>
              <a:rPr lang="nl-NL" sz="2000" i="1" dirty="0" err="1"/>
              <a:t>the</a:t>
            </a:r>
            <a:r>
              <a:rPr lang="nl-NL" sz="2000" i="1" dirty="0"/>
              <a:t> game last </a:t>
            </a:r>
            <a:r>
              <a:rPr lang="nl-NL" sz="2000" i="1" dirty="0" err="1"/>
              <a:t>night</a:t>
            </a:r>
            <a:r>
              <a:rPr lang="nl-NL" sz="2000" i="1" dirty="0"/>
              <a:t>?</a:t>
            </a:r>
            <a:br>
              <a:rPr lang="nl-NL" sz="2000" i="1" dirty="0"/>
            </a:br>
            <a:r>
              <a:rPr lang="nl-NL" sz="2000" i="1" dirty="0"/>
              <a:t>No, we </a:t>
            </a:r>
            <a:r>
              <a:rPr lang="nl-NL" sz="2000" i="1" dirty="0" err="1">
                <a:solidFill>
                  <a:schemeClr val="accent1"/>
                </a:solidFill>
              </a:rPr>
              <a:t>didn’t</a:t>
            </a:r>
            <a:r>
              <a:rPr lang="nl-NL" sz="2000" i="1" dirty="0">
                <a:solidFill>
                  <a:schemeClr val="accent1"/>
                </a:solidFill>
              </a:rPr>
              <a:t> </a:t>
            </a:r>
            <a:r>
              <a:rPr lang="nl-NL" sz="2000" i="1" dirty="0" err="1">
                <a:solidFill>
                  <a:schemeClr val="accent1"/>
                </a:solidFill>
              </a:rPr>
              <a:t>watch</a:t>
            </a:r>
            <a:r>
              <a:rPr lang="nl-NL" sz="2000" i="1" dirty="0">
                <a:solidFill>
                  <a:schemeClr val="accent1"/>
                </a:solidFill>
              </a:rPr>
              <a:t> </a:t>
            </a:r>
            <a:r>
              <a:rPr lang="nl-NL" sz="2000" i="1" dirty="0" err="1"/>
              <a:t>the</a:t>
            </a:r>
            <a:r>
              <a:rPr lang="nl-NL" sz="2000" i="1" dirty="0"/>
              <a:t> </a:t>
            </a:r>
            <a:r>
              <a:rPr lang="nl-NL" sz="2000" i="1" dirty="0" err="1"/>
              <a:t>football</a:t>
            </a:r>
            <a:r>
              <a:rPr lang="nl-NL" sz="2000" i="1" dirty="0"/>
              <a:t> match last </a:t>
            </a:r>
            <a:r>
              <a:rPr lang="nl-NL" sz="2000" i="1" dirty="0" err="1"/>
              <a:t>night</a:t>
            </a:r>
            <a:r>
              <a:rPr lang="nl-NL" sz="2000" i="1" dirty="0"/>
              <a:t>.</a:t>
            </a:r>
            <a:endParaRPr lang="nl-NL" sz="2000" i="1" u="sng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505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</a:t>
            </a:r>
            <a:r>
              <a:rPr lang="nl-NL" dirty="0" err="1" smtClean="0"/>
              <a:t>PASt</a:t>
            </a:r>
            <a:r>
              <a:rPr lang="nl-NL" dirty="0" smtClean="0"/>
              <a:t>: </a:t>
            </a:r>
            <a:r>
              <a:rPr lang="nl-NL" dirty="0" smtClean="0">
                <a:solidFill>
                  <a:schemeClr val="accent1"/>
                </a:solidFill>
              </a:rPr>
              <a:t>PAST SIMPLE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213952"/>
            <a:ext cx="7290055" cy="4023360"/>
          </a:xfrm>
        </p:spPr>
        <p:txBody>
          <a:bodyPr/>
          <a:lstStyle/>
          <a:p>
            <a:r>
              <a:rPr lang="nl-NL" dirty="0" smtClean="0"/>
              <a:t>Ontkenningen: 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7178137"/>
              </p:ext>
            </p:extLst>
          </p:nvPr>
        </p:nvGraphicFramePr>
        <p:xfrm>
          <a:off x="755576" y="2611720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It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werkte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werkten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werkten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didn’t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225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</a:t>
            </a:r>
            <a:r>
              <a:rPr lang="nl-NL" dirty="0" err="1" smtClean="0"/>
              <a:t>PASt</a:t>
            </a:r>
            <a:r>
              <a:rPr lang="nl-NL" dirty="0" smtClean="0"/>
              <a:t>: </a:t>
            </a:r>
            <a:r>
              <a:rPr lang="nl-NL" dirty="0" smtClean="0">
                <a:solidFill>
                  <a:schemeClr val="accent1"/>
                </a:solidFill>
              </a:rPr>
              <a:t>PAST SIMPLE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213952"/>
            <a:ext cx="7290055" cy="4023360"/>
          </a:xfrm>
        </p:spPr>
        <p:txBody>
          <a:bodyPr/>
          <a:lstStyle/>
          <a:p>
            <a:r>
              <a:rPr lang="nl-NL" dirty="0" smtClean="0"/>
              <a:t>Vraagzinnen: </a:t>
            </a:r>
            <a:endParaRPr lang="nl-NL" dirty="0"/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226962"/>
              </p:ext>
            </p:extLst>
          </p:nvPr>
        </p:nvGraphicFramePr>
        <p:xfrm>
          <a:off x="768350" y="2636912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dirty="0" smtClean="0"/>
                        <a:t> I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</a:t>
                      </a:r>
                      <a:r>
                        <a:rPr lang="nl-NL" baseline="0" dirty="0" smtClean="0"/>
                        <a:t> ik?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jij?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he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hij?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she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it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 het?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we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Werkten wij?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Werkten jullie?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Werkten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27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PAST: </a:t>
            </a:r>
            <a:r>
              <a:rPr lang="nl-NL" dirty="0" smtClean="0">
                <a:solidFill>
                  <a:schemeClr val="accent1"/>
                </a:solidFill>
              </a:rPr>
              <a:t>PAST CONTINUOUS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683569" y="2276872"/>
            <a:ext cx="7374582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Je gebruikt de Past </a:t>
            </a:r>
            <a:r>
              <a:rPr lang="nl-NL" dirty="0" err="1" smtClean="0"/>
              <a:t>Continuous</a:t>
            </a:r>
            <a:r>
              <a:rPr lang="nl-NL" dirty="0" smtClean="0"/>
              <a:t> om aan te geven dat er </a:t>
            </a:r>
            <a:r>
              <a:rPr lang="nl-NL" i="1" dirty="0" smtClean="0">
                <a:solidFill>
                  <a:schemeClr val="accent1"/>
                </a:solidFill>
              </a:rPr>
              <a:t>iets in het verleden bezig / aan de gang was.</a:t>
            </a:r>
          </a:p>
          <a:p>
            <a:r>
              <a:rPr lang="nl-NL" dirty="0" smtClean="0"/>
              <a:t>Je gebruikt de Past </a:t>
            </a:r>
            <a:r>
              <a:rPr lang="nl-NL" dirty="0" err="1" smtClean="0"/>
              <a:t>Continuous</a:t>
            </a:r>
            <a:r>
              <a:rPr lang="nl-NL" dirty="0" smtClean="0"/>
              <a:t> bijna altijd in combinatie met de Past Simple. Je geeft hiermee aan dat de actie in de Past </a:t>
            </a:r>
            <a:r>
              <a:rPr lang="nl-NL" dirty="0" err="1" smtClean="0"/>
              <a:t>Continuous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accent1"/>
                </a:solidFill>
              </a:rPr>
              <a:t>langer </a:t>
            </a:r>
            <a:r>
              <a:rPr lang="nl-NL" dirty="0" smtClean="0"/>
              <a:t>duurde (en werd onderbroken):</a:t>
            </a:r>
            <a:endParaRPr lang="nl-NL" dirty="0" smtClean="0"/>
          </a:p>
          <a:p>
            <a:r>
              <a:rPr lang="nl-NL" i="1" dirty="0" smtClean="0"/>
              <a:t>He was </a:t>
            </a:r>
            <a:r>
              <a:rPr lang="nl-NL" i="1" dirty="0" err="1" smtClean="0"/>
              <a:t>riding</a:t>
            </a:r>
            <a:r>
              <a:rPr lang="nl-NL" i="1" dirty="0" smtClean="0"/>
              <a:t> his bike </a:t>
            </a:r>
            <a:r>
              <a:rPr lang="nl-NL" i="1" dirty="0" err="1" smtClean="0"/>
              <a:t>when</a:t>
            </a:r>
            <a:r>
              <a:rPr lang="nl-NL" i="1" dirty="0" smtClean="0"/>
              <a:t> a </a:t>
            </a:r>
            <a:r>
              <a:rPr lang="nl-NL" i="1" dirty="0" err="1" smtClean="0"/>
              <a:t>car</a:t>
            </a:r>
            <a:r>
              <a:rPr lang="nl-NL" i="1" dirty="0" smtClean="0"/>
              <a:t> </a:t>
            </a:r>
            <a:r>
              <a:rPr lang="nl-NL" i="1" dirty="0" err="1" smtClean="0"/>
              <a:t>came</a:t>
            </a:r>
            <a:r>
              <a:rPr lang="nl-NL" i="1" dirty="0" smtClean="0"/>
              <a:t> </a:t>
            </a:r>
            <a:r>
              <a:rPr lang="nl-NL" i="1" dirty="0" err="1" smtClean="0"/>
              <a:t>round</a:t>
            </a:r>
            <a:r>
              <a:rPr lang="nl-NL" i="1" dirty="0" smtClean="0"/>
              <a:t> </a:t>
            </a:r>
            <a:r>
              <a:rPr lang="nl-NL" i="1" dirty="0" err="1" smtClean="0"/>
              <a:t>the</a:t>
            </a:r>
            <a:r>
              <a:rPr lang="nl-NL" i="1" dirty="0" smtClean="0"/>
              <a:t> corner </a:t>
            </a:r>
            <a:r>
              <a:rPr lang="nl-NL" i="1" dirty="0" err="1" smtClean="0"/>
              <a:t>too</a:t>
            </a:r>
            <a:r>
              <a:rPr lang="nl-NL" i="1" dirty="0" smtClean="0"/>
              <a:t> </a:t>
            </a:r>
            <a:r>
              <a:rPr lang="nl-NL" i="1" dirty="0" err="1" smtClean="0"/>
              <a:t>fast</a:t>
            </a:r>
            <a:r>
              <a:rPr lang="nl-NL" i="1" dirty="0" smtClean="0"/>
              <a:t>.</a:t>
            </a:r>
          </a:p>
          <a:p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Past </a:t>
            </a:r>
            <a:r>
              <a:rPr lang="nl-NL" dirty="0" err="1" smtClean="0">
                <a:solidFill>
                  <a:schemeClr val="accent1">
                    <a:lumMod val="75000"/>
                  </a:schemeClr>
                </a:solidFill>
              </a:rPr>
              <a:t>Continuous</a:t>
            </a: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nl-NL" dirty="0" smtClean="0"/>
              <a:t>	      </a:t>
            </a:r>
            <a:r>
              <a:rPr lang="nl-NL" dirty="0" smtClean="0">
                <a:solidFill>
                  <a:srgbClr val="7030A0"/>
                </a:solidFill>
              </a:rPr>
              <a:t>Past Simple</a:t>
            </a:r>
            <a:endParaRPr lang="nl-NL" dirty="0">
              <a:solidFill>
                <a:srgbClr val="7030A0"/>
              </a:solidFill>
            </a:endParaRPr>
          </a:p>
        </p:txBody>
      </p:sp>
      <p:sp>
        <p:nvSpPr>
          <p:cNvPr id="5" name="Ovaal 4"/>
          <p:cNvSpPr/>
          <p:nvPr/>
        </p:nvSpPr>
        <p:spPr>
          <a:xfrm>
            <a:off x="1120552" y="4005064"/>
            <a:ext cx="1075184" cy="4156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4152298" y="4042887"/>
            <a:ext cx="563718" cy="32221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858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Past </a:t>
            </a:r>
            <a:r>
              <a:rPr lang="nl-NL" dirty="0" err="1" smtClean="0">
                <a:solidFill>
                  <a:schemeClr val="accent1"/>
                </a:solidFill>
              </a:rPr>
              <a:t>Continuous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bevestigende zinnen: </a:t>
            </a:r>
            <a:endParaRPr lang="nl-NL" dirty="0"/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916054"/>
              </p:ext>
            </p:extLst>
          </p:nvPr>
        </p:nvGraphicFramePr>
        <p:xfrm>
          <a:off x="768350" y="2780928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 was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working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was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was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He was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working</a:t>
                      </a:r>
                      <a:endParaRPr lang="nl-NL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was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was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was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It was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was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waren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waren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waren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308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Past </a:t>
            </a:r>
            <a:r>
              <a:rPr lang="nl-NL" dirty="0" err="1" smtClean="0">
                <a:solidFill>
                  <a:schemeClr val="accent1"/>
                </a:solidFill>
              </a:rPr>
              <a:t>Continuous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ontkenningen: </a:t>
            </a:r>
            <a:endParaRPr lang="nl-NL" dirty="0"/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832245"/>
              </p:ext>
            </p:extLst>
          </p:nvPr>
        </p:nvGraphicFramePr>
        <p:xfrm>
          <a:off x="768350" y="2780928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I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wasn’t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baseline="0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was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You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weren’t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was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He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wasn’t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baseline="0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was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She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wasn’t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nl-NL" baseline="0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was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It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wasn’t</a:t>
                      </a:r>
                      <a:r>
                        <a:rPr lang="nl-NL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baseline="0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was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We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weren’t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waren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You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weren’t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waren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They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weren’t</a:t>
                      </a:r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tx1"/>
                          </a:solidFill>
                        </a:rPr>
                        <a:t>working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waren niet aan het werken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644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</a:t>
            </a:r>
            <a:endParaRPr lang="nl-NL" dirty="0"/>
          </a:p>
        </p:txBody>
      </p:sp>
      <p:pic>
        <p:nvPicPr>
          <p:cNvPr id="4" name="Tijdelijke aanduiding voor inhoud 3" descr="7 Easy ESL Visual Aids to Teach Anything Effectively ...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636912"/>
            <a:ext cx="4721931" cy="3149528"/>
          </a:xfrm>
        </p:spPr>
      </p:pic>
    </p:spTree>
    <p:extLst>
      <p:ext uri="{BB962C8B-B14F-4D97-AF65-F5344CB8AC3E}">
        <p14:creationId xmlns:p14="http://schemas.microsoft.com/office/powerpoint/2010/main" val="280398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Past </a:t>
            </a:r>
            <a:r>
              <a:rPr lang="nl-NL" dirty="0" err="1" smtClean="0">
                <a:solidFill>
                  <a:schemeClr val="accent1"/>
                </a:solidFill>
              </a:rPr>
              <a:t>Continuous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vraagzinnen: </a:t>
            </a:r>
            <a:endParaRPr lang="nl-NL" dirty="0"/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4214586"/>
              </p:ext>
            </p:extLst>
          </p:nvPr>
        </p:nvGraphicFramePr>
        <p:xfrm>
          <a:off x="768350" y="2780928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2064746035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9041211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Was I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working</a:t>
                      </a:r>
                      <a:r>
                        <a:rPr lang="nl-NL" baseline="0" dirty="0" smtClean="0"/>
                        <a:t>?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Was ik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468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Was jij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817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Was</a:t>
                      </a:r>
                      <a:r>
                        <a:rPr lang="nl-NL" baseline="0" dirty="0" smtClean="0"/>
                        <a:t> he </a:t>
                      </a:r>
                      <a:r>
                        <a:rPr lang="nl-NL" baseline="0" dirty="0" err="1" smtClean="0"/>
                        <a:t>working</a:t>
                      </a:r>
                      <a:r>
                        <a:rPr lang="nl-NL" baseline="0" dirty="0" smtClean="0"/>
                        <a:t>?</a:t>
                      </a:r>
                      <a:endParaRPr lang="nl-NL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Was hij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636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Was </a:t>
                      </a: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Was zij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133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Was </a:t>
                      </a:r>
                      <a:r>
                        <a:rPr lang="nl-NL" dirty="0" err="1" smtClean="0"/>
                        <a:t>it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Was het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we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Waren wij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523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Waren jullie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98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Waren</a:t>
                      </a:r>
                      <a:r>
                        <a:rPr lang="nl-NL" baseline="0" dirty="0" smtClean="0"/>
                        <a:t> zij aan het werken?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3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77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MY – mine – of mine</a:t>
            </a:r>
            <a:endParaRPr lang="nl-NL" dirty="0"/>
          </a:p>
        </p:txBody>
      </p:sp>
      <p:pic>
        <p:nvPicPr>
          <p:cNvPr id="4" name="Tijdelijke aanduiding voor inhoud 3" descr="Explanation of &lt;strong&gt;Possessive Pronouns&lt;/strong&gt; With Very Concise Example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501" y="2286000"/>
            <a:ext cx="3687497" cy="4022725"/>
          </a:xfrm>
        </p:spPr>
      </p:pic>
    </p:spTree>
    <p:extLst>
      <p:ext uri="{BB962C8B-B14F-4D97-AF65-F5344CB8AC3E}">
        <p14:creationId xmlns:p14="http://schemas.microsoft.com/office/powerpoint/2010/main" val="12652871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My – mine – of mine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1988840"/>
            <a:ext cx="7290055" cy="4320520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Met </a:t>
            </a:r>
            <a:r>
              <a:rPr lang="nl-NL" dirty="0" smtClean="0">
                <a:solidFill>
                  <a:schemeClr val="accent1"/>
                </a:solidFill>
              </a:rPr>
              <a:t>bezittelijke voornaamwoorden </a:t>
            </a:r>
            <a:r>
              <a:rPr lang="nl-NL" dirty="0" smtClean="0"/>
              <a:t>geef je aan dat iets van iemand is. Je kunt dit op 3 verschillende manieren doen:</a:t>
            </a:r>
            <a:br>
              <a:rPr lang="nl-NL" dirty="0" smtClean="0"/>
            </a:br>
            <a:endParaRPr lang="nl-N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nl-NL" i="1" dirty="0" smtClean="0"/>
              <a:t> </a:t>
            </a:r>
            <a:r>
              <a:rPr lang="nl-NL" i="1" dirty="0" err="1" smtClean="0"/>
              <a:t>This</a:t>
            </a:r>
            <a:r>
              <a:rPr lang="nl-NL" i="1" dirty="0" smtClean="0"/>
              <a:t> is </a:t>
            </a:r>
            <a:r>
              <a:rPr lang="nl-NL" i="1" dirty="0" err="1" smtClean="0">
                <a:solidFill>
                  <a:schemeClr val="accent1"/>
                </a:solidFill>
              </a:rPr>
              <a:t>my</a:t>
            </a:r>
            <a:r>
              <a:rPr lang="nl-NL" i="1" dirty="0" smtClean="0"/>
              <a:t> </a:t>
            </a:r>
            <a:r>
              <a:rPr lang="nl-NL" i="1" dirty="0" err="1" smtClean="0"/>
              <a:t>book</a:t>
            </a:r>
            <a:r>
              <a:rPr lang="nl-NL" i="1" dirty="0" smtClean="0"/>
              <a:t>: dit is </a:t>
            </a:r>
            <a:r>
              <a:rPr lang="nl-NL" i="1" u="sng" dirty="0" smtClean="0"/>
              <a:t>mijn</a:t>
            </a:r>
            <a:r>
              <a:rPr lang="nl-NL" i="1" dirty="0" smtClean="0"/>
              <a:t> boek.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i="1" dirty="0" smtClean="0"/>
              <a:t> </a:t>
            </a:r>
            <a:r>
              <a:rPr lang="nl-NL" i="1" dirty="0" err="1" smtClean="0"/>
              <a:t>This</a:t>
            </a:r>
            <a:r>
              <a:rPr lang="nl-NL" i="1" dirty="0" smtClean="0"/>
              <a:t> </a:t>
            </a:r>
            <a:r>
              <a:rPr lang="nl-NL" i="1" dirty="0" err="1" smtClean="0"/>
              <a:t>book</a:t>
            </a:r>
            <a:r>
              <a:rPr lang="nl-NL" i="1" dirty="0" smtClean="0"/>
              <a:t> is </a:t>
            </a:r>
            <a:r>
              <a:rPr lang="nl-NL" i="1" dirty="0" smtClean="0">
                <a:solidFill>
                  <a:schemeClr val="accent1"/>
                </a:solidFill>
              </a:rPr>
              <a:t>mine</a:t>
            </a:r>
            <a:r>
              <a:rPr lang="nl-NL" i="1" dirty="0" smtClean="0"/>
              <a:t>: dit boek is </a:t>
            </a:r>
            <a:r>
              <a:rPr lang="nl-NL" i="1" u="sng" dirty="0" smtClean="0"/>
              <a:t>van mij</a:t>
            </a:r>
            <a:r>
              <a:rPr lang="nl-NL" i="1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i="1" dirty="0" smtClean="0"/>
              <a:t> </a:t>
            </a:r>
            <a:r>
              <a:rPr lang="nl-NL" i="1" dirty="0" err="1" smtClean="0"/>
              <a:t>This</a:t>
            </a:r>
            <a:r>
              <a:rPr lang="nl-NL" i="1" dirty="0" smtClean="0"/>
              <a:t> is a </a:t>
            </a:r>
            <a:r>
              <a:rPr lang="nl-NL" i="1" dirty="0" err="1" smtClean="0"/>
              <a:t>book</a:t>
            </a:r>
            <a:r>
              <a:rPr lang="nl-NL" i="1" dirty="0" smtClean="0"/>
              <a:t> </a:t>
            </a:r>
            <a:r>
              <a:rPr lang="nl-NL" i="1" dirty="0" smtClean="0">
                <a:solidFill>
                  <a:schemeClr val="accent1"/>
                </a:solidFill>
              </a:rPr>
              <a:t>of mine</a:t>
            </a:r>
            <a:r>
              <a:rPr lang="nl-NL" i="1" dirty="0" smtClean="0"/>
              <a:t>: dit is een boek </a:t>
            </a:r>
            <a:r>
              <a:rPr lang="nl-NL" i="1" u="sng" dirty="0" smtClean="0"/>
              <a:t>van mij</a:t>
            </a:r>
            <a:r>
              <a:rPr lang="nl-NL" i="1" dirty="0" smtClean="0"/>
              <a:t>.</a:t>
            </a:r>
            <a:endParaRPr lang="nl-NL" i="1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4601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My – mine – of mine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Voor elke persoon, ieder onderwerp, heb je een ander bezittelijk voornaamwoord. Deze moet je uit je hoofd leren en goed kunnen toepassen: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Bij </a:t>
            </a:r>
            <a:r>
              <a:rPr lang="nl-NL" dirty="0"/>
              <a:t>dieren en dingen gebruik je </a:t>
            </a:r>
            <a:r>
              <a:rPr lang="nl-NL" i="1" dirty="0" err="1"/>
              <a:t>its</a:t>
            </a:r>
            <a:r>
              <a:rPr lang="nl-NL" i="1" dirty="0"/>
              <a:t>:</a:t>
            </a:r>
          </a:p>
          <a:p>
            <a:r>
              <a:rPr lang="nl-NL" i="1" dirty="0" err="1"/>
              <a:t>You’re</a:t>
            </a:r>
            <a:r>
              <a:rPr lang="nl-NL" i="1" dirty="0"/>
              <a:t> </a:t>
            </a:r>
            <a:r>
              <a:rPr lang="nl-NL" i="1" dirty="0" err="1">
                <a:solidFill>
                  <a:schemeClr val="accent1"/>
                </a:solidFill>
              </a:rPr>
              <a:t>its</a:t>
            </a:r>
            <a:r>
              <a:rPr lang="nl-NL" i="1" dirty="0">
                <a:solidFill>
                  <a:schemeClr val="accent1"/>
                </a:solidFill>
              </a:rPr>
              <a:t> </a:t>
            </a:r>
            <a:r>
              <a:rPr lang="nl-NL" i="1" dirty="0" err="1"/>
              <a:t>friend</a:t>
            </a:r>
            <a:r>
              <a:rPr lang="nl-NL" i="1" dirty="0"/>
              <a:t>. 	</a:t>
            </a:r>
            <a:r>
              <a:rPr lang="nl-NL" i="1" dirty="0" err="1"/>
              <a:t>You’re</a:t>
            </a:r>
            <a:r>
              <a:rPr lang="nl-NL" i="1" dirty="0"/>
              <a:t> </a:t>
            </a:r>
            <a:r>
              <a:rPr lang="nl-NL" i="1" dirty="0" err="1">
                <a:solidFill>
                  <a:schemeClr val="accent1"/>
                </a:solidFill>
              </a:rPr>
              <a:t>its</a:t>
            </a:r>
            <a:r>
              <a:rPr lang="nl-NL" i="1" dirty="0"/>
              <a:t>.		</a:t>
            </a:r>
            <a:r>
              <a:rPr lang="nl-NL" i="1" dirty="0" err="1"/>
              <a:t>You’re</a:t>
            </a:r>
            <a:r>
              <a:rPr lang="nl-NL" i="1" dirty="0"/>
              <a:t> a </a:t>
            </a:r>
            <a:r>
              <a:rPr lang="nl-NL" i="1" dirty="0" err="1"/>
              <a:t>friend</a:t>
            </a:r>
            <a:r>
              <a:rPr lang="nl-NL" i="1" dirty="0"/>
              <a:t> </a:t>
            </a:r>
            <a:r>
              <a:rPr lang="nl-NL" i="1" dirty="0">
                <a:solidFill>
                  <a:schemeClr val="accent1"/>
                </a:solidFill>
              </a:rPr>
              <a:t>of </a:t>
            </a:r>
            <a:r>
              <a:rPr lang="nl-NL" i="1" dirty="0" err="1">
                <a:solidFill>
                  <a:schemeClr val="accent1"/>
                </a:solidFill>
              </a:rPr>
              <a:t>its</a:t>
            </a:r>
            <a:r>
              <a:rPr lang="nl-NL" i="1" dirty="0" smtClean="0"/>
              <a:t>.</a:t>
            </a:r>
            <a:endParaRPr lang="nl-NL" dirty="0"/>
          </a:p>
        </p:txBody>
      </p:sp>
      <p:pic>
        <p:nvPicPr>
          <p:cNvPr id="4" name="Tijdelijke aanduiding voor inhoud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7560"/>
            <a:ext cx="903861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07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Some</a:t>
            </a:r>
            <a:r>
              <a:rPr lang="nl-NL" dirty="0" smtClean="0"/>
              <a:t> – </a:t>
            </a:r>
            <a:r>
              <a:rPr lang="nl-NL" dirty="0" err="1" smtClean="0"/>
              <a:t>any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Tijdelijke aanduiding voor inhoud 3" descr="Использование &lt;strong&gt;some, any&lt;/strong&gt;, no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64904"/>
            <a:ext cx="7251621" cy="3218358"/>
          </a:xfrm>
        </p:spPr>
      </p:pic>
    </p:spTree>
    <p:extLst>
      <p:ext uri="{BB962C8B-B14F-4D97-AF65-F5344CB8AC3E}">
        <p14:creationId xmlns:p14="http://schemas.microsoft.com/office/powerpoint/2010/main" val="25771074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SOME – </a:t>
            </a:r>
            <a:r>
              <a:rPr lang="nl-NL" dirty="0" err="1" smtClean="0"/>
              <a:t>Any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204864"/>
            <a:ext cx="7290055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‘</a:t>
            </a:r>
            <a:r>
              <a:rPr lang="nl-NL" dirty="0" err="1" smtClean="0"/>
              <a:t>some</a:t>
            </a:r>
            <a:r>
              <a:rPr lang="nl-NL" dirty="0" smtClean="0"/>
              <a:t>’ en ‘</a:t>
            </a:r>
            <a:r>
              <a:rPr lang="nl-NL" dirty="0" err="1" smtClean="0"/>
              <a:t>any</a:t>
            </a:r>
            <a:r>
              <a:rPr lang="nl-NL" dirty="0" smtClean="0"/>
              <a:t>’ betekenen allebei hetzelfde, </a:t>
            </a:r>
            <a:r>
              <a:rPr lang="nl-NL" dirty="0" smtClean="0"/>
              <a:t>namelijk: </a:t>
            </a:r>
            <a:r>
              <a:rPr lang="nl-NL" dirty="0" smtClean="0"/>
              <a:t>‘een beetje’, ‘een paar’, ‘wat’, ‘enkele’. Hiermee geef je dus aan dat er </a:t>
            </a:r>
            <a:r>
              <a:rPr lang="nl-NL" dirty="0" smtClean="0">
                <a:solidFill>
                  <a:schemeClr val="accent1"/>
                </a:solidFill>
              </a:rPr>
              <a:t>een onbepaalde hoeveelheid </a:t>
            </a:r>
            <a:r>
              <a:rPr lang="nl-NL" dirty="0" smtClean="0"/>
              <a:t>van iets is. </a:t>
            </a:r>
          </a:p>
          <a:p>
            <a:pPr marL="0" indent="0">
              <a:buNone/>
            </a:pPr>
            <a:r>
              <a:rPr lang="nl-NL" dirty="0" smtClean="0"/>
              <a:t>Je gebruikt </a:t>
            </a:r>
            <a:r>
              <a:rPr lang="nl-NL" dirty="0" err="1" smtClean="0">
                <a:solidFill>
                  <a:schemeClr val="accent1"/>
                </a:solidFill>
              </a:rPr>
              <a:t>some</a:t>
            </a:r>
            <a:r>
              <a:rPr lang="nl-NL" dirty="0" smtClean="0">
                <a:solidFill>
                  <a:schemeClr val="accent1"/>
                </a:solidFill>
              </a:rPr>
              <a:t> in bevestigende (positieve) zinnen </a:t>
            </a:r>
            <a:r>
              <a:rPr lang="nl-NL" dirty="0" smtClean="0"/>
              <a:t>en </a:t>
            </a:r>
            <a:r>
              <a:rPr lang="nl-NL" dirty="0" err="1" smtClean="0">
                <a:solidFill>
                  <a:schemeClr val="accent1"/>
                </a:solidFill>
              </a:rPr>
              <a:t>any</a:t>
            </a:r>
            <a:r>
              <a:rPr lang="nl-NL" dirty="0" smtClean="0">
                <a:solidFill>
                  <a:schemeClr val="accent1"/>
                </a:solidFill>
              </a:rPr>
              <a:t> in vraagzinnen en </a:t>
            </a:r>
            <a:r>
              <a:rPr lang="nl-NL" dirty="0" err="1" smtClean="0">
                <a:solidFill>
                  <a:schemeClr val="accent1"/>
                </a:solidFill>
              </a:rPr>
              <a:t>onkennende</a:t>
            </a:r>
            <a:r>
              <a:rPr lang="nl-NL" dirty="0" smtClean="0">
                <a:solidFill>
                  <a:schemeClr val="accent1"/>
                </a:solidFill>
              </a:rPr>
              <a:t> (negatieve) zinnen</a:t>
            </a:r>
            <a:r>
              <a:rPr lang="nl-NL" dirty="0" smtClean="0"/>
              <a:t>.</a:t>
            </a:r>
            <a:r>
              <a:rPr lang="nl-NL" dirty="0"/>
              <a:t>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je een ontkenning maakt, vertaal je ‘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any</a:t>
            </a:r>
            <a:r>
              <a:rPr lang="nl-NL" dirty="0"/>
              <a:t>’ met ‘geen’ in het Nederlands.</a:t>
            </a:r>
          </a:p>
          <a:p>
            <a:pPr marL="0" indent="0">
              <a:buNone/>
            </a:pPr>
            <a:endParaRPr lang="nl-NL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accent1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/>
          </p:nvPr>
        </p:nvGraphicFramePr>
        <p:xfrm>
          <a:off x="761984" y="4797152"/>
          <a:ext cx="748242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141">
                  <a:extLst>
                    <a:ext uri="{9D8B030D-6E8A-4147-A177-3AD203B41FA5}">
                      <a16:colId xmlns:a16="http://schemas.microsoft.com/office/drawing/2014/main" val="925381950"/>
                    </a:ext>
                  </a:extLst>
                </a:gridCol>
                <a:gridCol w="2494141">
                  <a:extLst>
                    <a:ext uri="{9D8B030D-6E8A-4147-A177-3AD203B41FA5}">
                      <a16:colId xmlns:a16="http://schemas.microsoft.com/office/drawing/2014/main" val="1815843557"/>
                    </a:ext>
                  </a:extLst>
                </a:gridCol>
                <a:gridCol w="2494141">
                  <a:extLst>
                    <a:ext uri="{9D8B030D-6E8A-4147-A177-3AD203B41FA5}">
                      <a16:colId xmlns:a16="http://schemas.microsoft.com/office/drawing/2014/main" val="40895098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+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227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 have 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some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nl-NL" dirty="0" err="1" smtClean="0"/>
                        <a:t>photos</a:t>
                      </a:r>
                      <a:r>
                        <a:rPr lang="nl-NL" dirty="0" smtClean="0"/>
                        <a:t> of </a:t>
                      </a:r>
                      <a:r>
                        <a:rPr lang="nl-NL" dirty="0" err="1" smtClean="0"/>
                        <a:t>us</a:t>
                      </a:r>
                      <a:r>
                        <a:rPr lang="nl-NL" dirty="0" smtClean="0"/>
                        <a:t>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Do </a:t>
                      </a: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have 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any</a:t>
                      </a:r>
                      <a:r>
                        <a:rPr lang="nl-NL" dirty="0" smtClean="0"/>
                        <a:t> money?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dirty="0" err="1" smtClean="0"/>
                        <a:t>have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got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any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friends</a:t>
                      </a:r>
                      <a:r>
                        <a:rPr lang="nl-NL" dirty="0" smtClean="0"/>
                        <a:t>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229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Ik heb een paar foto’s van ons.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Heb je wat geld?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heb geen vrienden.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651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95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Some</a:t>
            </a:r>
            <a:r>
              <a:rPr lang="nl-NL" dirty="0" smtClean="0"/>
              <a:t> – </a:t>
            </a:r>
            <a:r>
              <a:rPr lang="nl-NL" dirty="0" err="1" smtClean="0"/>
              <a:t>any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Let op! </a:t>
            </a:r>
            <a:r>
              <a:rPr lang="nl-NL" dirty="0" smtClean="0"/>
              <a:t>Als je </a:t>
            </a:r>
            <a:r>
              <a:rPr lang="nl-NL" dirty="0" smtClean="0">
                <a:solidFill>
                  <a:schemeClr val="accent1"/>
                </a:solidFill>
              </a:rPr>
              <a:t>verwacht </a:t>
            </a:r>
            <a:r>
              <a:rPr lang="nl-NL" dirty="0" smtClean="0"/>
              <a:t>dat de persoon aan wie je iets vraagt jouw vraag </a:t>
            </a:r>
            <a:r>
              <a:rPr lang="nl-NL" dirty="0" smtClean="0">
                <a:solidFill>
                  <a:schemeClr val="accent1"/>
                </a:solidFill>
              </a:rPr>
              <a:t>met ja beantwoordt, gebruik je ‘</a:t>
            </a:r>
            <a:r>
              <a:rPr lang="nl-NL" dirty="0" err="1" smtClean="0">
                <a:solidFill>
                  <a:schemeClr val="accent1"/>
                </a:solidFill>
              </a:rPr>
              <a:t>some</a:t>
            </a:r>
            <a:r>
              <a:rPr lang="nl-NL" dirty="0" smtClean="0">
                <a:solidFill>
                  <a:schemeClr val="accent1"/>
                </a:solidFill>
              </a:rPr>
              <a:t>’ </a:t>
            </a:r>
            <a:r>
              <a:rPr lang="nl-NL" dirty="0" err="1" smtClean="0"/>
              <a:t>ipv</a:t>
            </a:r>
            <a:r>
              <a:rPr lang="nl-NL" dirty="0" smtClean="0"/>
              <a:t> ‘</a:t>
            </a:r>
            <a:r>
              <a:rPr lang="nl-NL" dirty="0" err="1" smtClean="0"/>
              <a:t>any</a:t>
            </a:r>
            <a:r>
              <a:rPr lang="nl-NL" dirty="0" smtClean="0"/>
              <a:t>’:</a:t>
            </a:r>
          </a:p>
          <a:p>
            <a:r>
              <a:rPr lang="nl-NL" i="1" dirty="0" err="1" smtClean="0"/>
              <a:t>Can</a:t>
            </a:r>
            <a:r>
              <a:rPr lang="nl-NL" i="1" dirty="0" smtClean="0"/>
              <a:t> I have </a:t>
            </a:r>
            <a:r>
              <a:rPr lang="nl-NL" i="1" u="sng" dirty="0" err="1" smtClean="0"/>
              <a:t>some</a:t>
            </a:r>
            <a:r>
              <a:rPr lang="nl-NL" i="1" dirty="0" smtClean="0"/>
              <a:t> tea? (bijvoorbeeld als je iets bestelt in een restaurant)</a:t>
            </a:r>
          </a:p>
          <a:p>
            <a:r>
              <a:rPr lang="nl-NL" dirty="0" smtClean="0"/>
              <a:t>In alle andere gevallen, dus ook als je niet weet wat voor antwoord je kunt verwachten, gebruik je ‘</a:t>
            </a:r>
            <a:r>
              <a:rPr lang="nl-NL" dirty="0" err="1" smtClean="0"/>
              <a:t>any</a:t>
            </a:r>
            <a:r>
              <a:rPr lang="nl-NL" dirty="0" smtClean="0"/>
              <a:t>’ in vraagzinnen.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2919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Present </a:t>
            </a:r>
            <a:r>
              <a:rPr lang="nl-NL" dirty="0" err="1" smtClean="0">
                <a:solidFill>
                  <a:schemeClr val="accent1"/>
                </a:solidFill>
              </a:rPr>
              <a:t>SImple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gebruikt de Present Simple als je iets altijd, nooit, vaak, soms, of regelmatig doet. </a:t>
            </a:r>
            <a:r>
              <a:rPr lang="nl-NL" i="1" dirty="0">
                <a:solidFill>
                  <a:schemeClr val="accent1"/>
                </a:solidFill>
              </a:rPr>
              <a:t>(gewoonte, rooster, hobby’s, routine)</a:t>
            </a:r>
          </a:p>
          <a:p>
            <a:r>
              <a:rPr lang="nl-NL" i="1" dirty="0" err="1"/>
              <a:t>Chrissy</a:t>
            </a:r>
            <a:r>
              <a:rPr lang="nl-NL" i="1" dirty="0"/>
              <a:t> </a:t>
            </a:r>
            <a:r>
              <a:rPr lang="nl-NL" i="1" dirty="0" err="1"/>
              <a:t>and</a:t>
            </a:r>
            <a:r>
              <a:rPr lang="nl-NL" i="1" dirty="0"/>
              <a:t> Eric </a:t>
            </a:r>
            <a:r>
              <a:rPr lang="nl-NL" i="1" dirty="0" err="1">
                <a:solidFill>
                  <a:schemeClr val="accent1"/>
                </a:solidFill>
              </a:rPr>
              <a:t>play</a:t>
            </a:r>
            <a:r>
              <a:rPr lang="nl-NL" i="1" dirty="0"/>
              <a:t> tennis on </a:t>
            </a:r>
            <a:r>
              <a:rPr lang="nl-NL" i="1" dirty="0" err="1"/>
              <a:t>Saturdays</a:t>
            </a:r>
            <a:r>
              <a:rPr lang="nl-NL" i="1" dirty="0"/>
              <a:t>.</a:t>
            </a:r>
            <a:br>
              <a:rPr lang="nl-NL" i="1" dirty="0"/>
            </a:br>
            <a:endParaRPr lang="nl-NL" i="1" dirty="0"/>
          </a:p>
          <a:p>
            <a:r>
              <a:rPr lang="nl-NL" dirty="0"/>
              <a:t>Je gebruikt de Present Simple ook als je een feit of mening deelt. </a:t>
            </a:r>
            <a:br>
              <a:rPr lang="nl-NL" dirty="0"/>
            </a:br>
            <a:r>
              <a:rPr lang="nl-NL" i="1" dirty="0">
                <a:solidFill>
                  <a:schemeClr val="accent1"/>
                </a:solidFill>
              </a:rPr>
              <a:t>(feiten, meningen, gevoelens)</a:t>
            </a:r>
          </a:p>
          <a:p>
            <a:r>
              <a:rPr lang="nl-NL" i="1" dirty="0"/>
              <a:t>I </a:t>
            </a:r>
            <a:r>
              <a:rPr lang="nl-NL" i="1" dirty="0" err="1"/>
              <a:t>really</a:t>
            </a:r>
            <a:r>
              <a:rPr lang="nl-NL" i="1" dirty="0"/>
              <a:t> </a:t>
            </a:r>
            <a:r>
              <a:rPr lang="nl-NL" i="1" dirty="0">
                <a:solidFill>
                  <a:schemeClr val="accent1"/>
                </a:solidFill>
              </a:rPr>
              <a:t>like</a:t>
            </a:r>
            <a:r>
              <a:rPr lang="nl-NL" i="1" dirty="0"/>
              <a:t>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latest</a:t>
            </a:r>
            <a:r>
              <a:rPr lang="nl-NL" i="1" dirty="0"/>
              <a:t> Taylor Swift song.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950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PAST: </a:t>
            </a:r>
            <a:r>
              <a:rPr lang="nl-NL" dirty="0" smtClean="0">
                <a:solidFill>
                  <a:schemeClr val="accent1"/>
                </a:solidFill>
              </a:rPr>
              <a:t>PRESENT SIMPLE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071350"/>
            <a:ext cx="7290055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Je maakt de Present Simple als volgt:</a:t>
            </a:r>
          </a:p>
          <a:p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/>
          </p:nvPr>
        </p:nvGraphicFramePr>
        <p:xfrm>
          <a:off x="481137" y="2564904"/>
          <a:ext cx="8123311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285">
                  <a:extLst>
                    <a:ext uri="{9D8B030D-6E8A-4147-A177-3AD203B41FA5}">
                      <a16:colId xmlns:a16="http://schemas.microsoft.com/office/drawing/2014/main" val="375861587"/>
                    </a:ext>
                  </a:extLst>
                </a:gridCol>
                <a:gridCol w="2833013">
                  <a:extLst>
                    <a:ext uri="{9D8B030D-6E8A-4147-A177-3AD203B41FA5}">
                      <a16:colId xmlns:a16="http://schemas.microsoft.com/office/drawing/2014/main" val="2241667547"/>
                    </a:ext>
                  </a:extLst>
                </a:gridCol>
                <a:gridCol w="2833013">
                  <a:extLst>
                    <a:ext uri="{9D8B030D-6E8A-4147-A177-3AD203B41FA5}">
                      <a16:colId xmlns:a16="http://schemas.microsoft.com/office/drawing/2014/main" val="428633278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Onderwerp: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Werkwoord: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Uitleg: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79365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/>
                        <a:t>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93043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76356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Hele werkwoord + 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299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She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Hele werkwoord + 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88617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It 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Hele werkwoord</a:t>
                      </a:r>
                      <a:r>
                        <a:rPr lang="nl-NL" baseline="0" dirty="0" smtClean="0">
                          <a:solidFill>
                            <a:srgbClr val="FF0000"/>
                          </a:solidFill>
                        </a:rPr>
                        <a:t> + S</a:t>
                      </a:r>
                      <a:endParaRPr lang="nl-NL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63538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smtClean="0"/>
                        <a:t>We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7339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5472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Hele werkwoord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7033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87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Present </a:t>
            </a:r>
            <a:r>
              <a:rPr lang="nl-NL" dirty="0" err="1" smtClean="0">
                <a:solidFill>
                  <a:schemeClr val="accent1"/>
                </a:solidFill>
              </a:rPr>
              <a:t>simple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/>
              <a:t>Spellingsregels voor werkwoorden na he/</a:t>
            </a:r>
            <a:r>
              <a:rPr lang="nl-NL" u="sng" dirty="0" err="1"/>
              <a:t>she</a:t>
            </a:r>
            <a:r>
              <a:rPr lang="nl-NL" u="sng" dirty="0"/>
              <a:t>/</a:t>
            </a:r>
            <a:r>
              <a:rPr lang="nl-NL" u="sng" dirty="0" err="1"/>
              <a:t>it</a:t>
            </a:r>
            <a:r>
              <a:rPr lang="nl-NL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He/</a:t>
            </a:r>
            <a:r>
              <a:rPr lang="nl-NL" dirty="0" err="1"/>
              <a:t>she</a:t>
            </a:r>
            <a:r>
              <a:rPr lang="nl-NL" dirty="0"/>
              <a:t>/</a:t>
            </a:r>
            <a:r>
              <a:rPr lang="nl-NL" dirty="0" err="1"/>
              <a:t>it</a:t>
            </a:r>
            <a:r>
              <a:rPr lang="nl-NL" dirty="0"/>
              <a:t> krijgen na het hele werkwoord een extra –s.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Als een werkwoord eindigt op een </a:t>
            </a:r>
            <a:r>
              <a:rPr lang="nl-NL" dirty="0" err="1">
                <a:solidFill>
                  <a:schemeClr val="accent1"/>
                </a:solidFill>
              </a:rPr>
              <a:t>sis-klank</a:t>
            </a:r>
            <a:r>
              <a:rPr lang="nl-NL" dirty="0">
                <a:solidFill>
                  <a:schemeClr val="accent1"/>
                </a:solidFill>
              </a:rPr>
              <a:t> (-s, -sh, -</a:t>
            </a:r>
            <a:r>
              <a:rPr lang="nl-NL" dirty="0" err="1">
                <a:solidFill>
                  <a:schemeClr val="accent1"/>
                </a:solidFill>
              </a:rPr>
              <a:t>ch</a:t>
            </a:r>
            <a:r>
              <a:rPr lang="nl-NL" dirty="0">
                <a:solidFill>
                  <a:schemeClr val="accent1"/>
                </a:solidFill>
              </a:rPr>
              <a:t>, -x) </a:t>
            </a:r>
            <a:r>
              <a:rPr lang="nl-NL" dirty="0"/>
              <a:t>of op een </a:t>
            </a:r>
            <a:r>
              <a:rPr lang="nl-NL" dirty="0">
                <a:solidFill>
                  <a:schemeClr val="accent1"/>
                </a:solidFill>
              </a:rPr>
              <a:t>–o</a:t>
            </a:r>
            <a:r>
              <a:rPr lang="nl-NL" dirty="0"/>
              <a:t> dan komt er eerst </a:t>
            </a:r>
            <a:r>
              <a:rPr lang="nl-NL" dirty="0">
                <a:solidFill>
                  <a:schemeClr val="accent1"/>
                </a:solidFill>
              </a:rPr>
              <a:t>een –e voor de extra –s</a:t>
            </a:r>
            <a:r>
              <a:rPr lang="nl-NL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Als een werkwoord eindigt op </a:t>
            </a:r>
            <a:r>
              <a:rPr lang="nl-NL" dirty="0">
                <a:solidFill>
                  <a:schemeClr val="accent1"/>
                </a:solidFill>
              </a:rPr>
              <a:t>een medeklinker en –y </a:t>
            </a:r>
            <a:r>
              <a:rPr lang="nl-NL" dirty="0"/>
              <a:t>, verandert dit in </a:t>
            </a:r>
            <a:r>
              <a:rPr lang="nl-NL" dirty="0">
                <a:solidFill>
                  <a:schemeClr val="accent1"/>
                </a:solidFill>
              </a:rPr>
              <a:t>–</a:t>
            </a:r>
            <a:r>
              <a:rPr lang="nl-NL" dirty="0" err="1">
                <a:solidFill>
                  <a:schemeClr val="accent1"/>
                </a:solidFill>
              </a:rPr>
              <a:t>ies</a:t>
            </a:r>
            <a:r>
              <a:rPr lang="nl-NL" dirty="0"/>
              <a:t>.</a:t>
            </a:r>
          </a:p>
          <a:p>
            <a:r>
              <a:rPr lang="nl-NL" i="1" dirty="0" smtClean="0"/>
              <a:t>I </a:t>
            </a:r>
            <a:r>
              <a:rPr lang="nl-NL" i="1" dirty="0" err="1"/>
              <a:t>sing</a:t>
            </a:r>
            <a:r>
              <a:rPr lang="nl-NL" i="1" dirty="0"/>
              <a:t> </a:t>
            </a:r>
            <a:r>
              <a:rPr lang="nl-NL" i="1" dirty="0">
                <a:sym typeface="Wingdings" panose="05000000000000000000" pitchFamily="2" charset="2"/>
              </a:rPr>
              <a:t></a:t>
            </a:r>
            <a:r>
              <a:rPr lang="nl-NL" i="1" dirty="0"/>
              <a:t> he </a:t>
            </a:r>
            <a:r>
              <a:rPr lang="nl-NL" i="1" dirty="0" err="1"/>
              <a:t>sings</a:t>
            </a:r>
            <a:r>
              <a:rPr lang="nl-NL" i="1" dirty="0"/>
              <a:t>.      I go </a:t>
            </a:r>
            <a:r>
              <a:rPr lang="nl-NL" i="1" dirty="0">
                <a:sym typeface="Wingdings" panose="05000000000000000000" pitchFamily="2" charset="2"/>
              </a:rPr>
              <a:t></a:t>
            </a:r>
            <a:r>
              <a:rPr lang="nl-NL" i="1" dirty="0"/>
              <a:t> he </a:t>
            </a:r>
            <a:r>
              <a:rPr lang="nl-NL" i="1" dirty="0" err="1"/>
              <a:t>goes</a:t>
            </a:r>
            <a:r>
              <a:rPr lang="nl-NL" i="1" dirty="0"/>
              <a:t>.      I </a:t>
            </a:r>
            <a:r>
              <a:rPr lang="nl-NL" i="1" dirty="0" err="1"/>
              <a:t>cry</a:t>
            </a:r>
            <a:r>
              <a:rPr lang="nl-NL" i="1" dirty="0"/>
              <a:t> </a:t>
            </a:r>
            <a:r>
              <a:rPr lang="nl-NL" i="1" dirty="0">
                <a:sym typeface="Wingdings" panose="05000000000000000000" pitchFamily="2" charset="2"/>
              </a:rPr>
              <a:t></a:t>
            </a:r>
            <a:r>
              <a:rPr lang="nl-NL" i="1" dirty="0"/>
              <a:t> he </a:t>
            </a:r>
            <a:r>
              <a:rPr lang="nl-NL" i="1" dirty="0" err="1"/>
              <a:t>cries</a:t>
            </a:r>
            <a:r>
              <a:rPr lang="nl-NL" i="1" dirty="0"/>
              <a:t>. </a:t>
            </a:r>
          </a:p>
          <a:p>
            <a:r>
              <a:rPr lang="nl-NL" dirty="0">
                <a:solidFill>
                  <a:srgbClr val="FF0000"/>
                </a:solidFill>
              </a:rPr>
              <a:t>Let op! </a:t>
            </a:r>
            <a:r>
              <a:rPr lang="nl-NL" dirty="0"/>
              <a:t>Bij een klinker en –y komt er géén –e voor de –s! </a:t>
            </a:r>
            <a:r>
              <a:rPr lang="nl-NL" i="1" dirty="0"/>
              <a:t>I </a:t>
            </a:r>
            <a:r>
              <a:rPr lang="nl-NL" i="1" dirty="0" err="1"/>
              <a:t>enjoy</a:t>
            </a:r>
            <a:r>
              <a:rPr lang="nl-NL" i="1" dirty="0"/>
              <a:t>, he </a:t>
            </a:r>
            <a:r>
              <a:rPr lang="nl-NL" i="1" dirty="0" err="1"/>
              <a:t>enjoys</a:t>
            </a:r>
            <a:r>
              <a:rPr lang="nl-NL" dirty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73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PAST: </a:t>
            </a:r>
            <a:r>
              <a:rPr lang="nl-NL" dirty="0" smtClean="0">
                <a:solidFill>
                  <a:schemeClr val="accent1"/>
                </a:solidFill>
              </a:rPr>
              <a:t>present </a:t>
            </a:r>
            <a:r>
              <a:rPr lang="nl-NL" dirty="0" err="1" smtClean="0">
                <a:solidFill>
                  <a:schemeClr val="accent1"/>
                </a:solidFill>
              </a:rPr>
              <a:t>simple</a:t>
            </a:r>
            <a:endParaRPr lang="nl-NL" dirty="0">
              <a:solidFill>
                <a:schemeClr val="accent1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838156" y="3305512"/>
          <a:ext cx="7046212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106">
                  <a:extLst>
                    <a:ext uri="{9D8B030D-6E8A-4147-A177-3AD203B41FA5}">
                      <a16:colId xmlns:a16="http://schemas.microsoft.com/office/drawing/2014/main" val="4237745721"/>
                    </a:ext>
                  </a:extLst>
                </a:gridCol>
                <a:gridCol w="3523106">
                  <a:extLst>
                    <a:ext uri="{9D8B030D-6E8A-4147-A177-3AD203B41FA5}">
                      <a16:colId xmlns:a16="http://schemas.microsoft.com/office/drawing/2014/main" val="1697608175"/>
                    </a:ext>
                  </a:extLst>
                </a:gridCol>
              </a:tblGrid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14390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 I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 ik?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764522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</a:t>
                      </a:r>
                      <a:r>
                        <a:rPr lang="nl-NL" baseline="0" dirty="0" smtClean="0"/>
                        <a:t> jij?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535114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 smtClean="0"/>
                        <a:t> he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</a:t>
                      </a:r>
                      <a:r>
                        <a:rPr lang="nl-NL" baseline="0" dirty="0" smtClean="0"/>
                        <a:t> hij?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16638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she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</a:t>
                      </a:r>
                      <a:r>
                        <a:rPr lang="nl-NL" baseline="0" dirty="0" smtClean="0"/>
                        <a:t>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144549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dirty="0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it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Werkt</a:t>
                      </a:r>
                      <a:r>
                        <a:rPr lang="nl-NL" baseline="0" dirty="0" smtClean="0"/>
                        <a:t> het?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53004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 we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Werken</a:t>
                      </a:r>
                      <a:r>
                        <a:rPr lang="nl-NL" baseline="0" dirty="0" smtClean="0"/>
                        <a:t> wij?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29880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you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Werken</a:t>
                      </a:r>
                      <a:r>
                        <a:rPr lang="nl-NL" baseline="0" dirty="0" smtClean="0"/>
                        <a:t> jullie?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868645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</a:t>
                      </a:r>
                      <a:r>
                        <a:rPr lang="nl-NL" baseline="0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Werken</a:t>
                      </a:r>
                      <a:r>
                        <a:rPr lang="nl-NL" baseline="0" dirty="0" smtClean="0"/>
                        <a:t> zij?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713357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768096" y="1700808"/>
            <a:ext cx="7116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Je maakt een zin vragend door de zin met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of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te beginnen, gevolgd door de persoon en het hele werkwoord. </a:t>
            </a:r>
            <a:b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</a:b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Je gebruikt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bij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I/we/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you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/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they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en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does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bij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he/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she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/it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sng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In een vraagzin gebruik je nooit de korte vorm!</a:t>
            </a:r>
            <a:endParaRPr kumimoji="0" lang="nl-NL" sz="1800" b="0" i="0" u="sng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08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AND PAST: </a:t>
            </a:r>
            <a:r>
              <a:rPr lang="nl-NL" dirty="0" smtClean="0">
                <a:solidFill>
                  <a:schemeClr val="accent1"/>
                </a:solidFill>
              </a:rPr>
              <a:t>present </a:t>
            </a:r>
            <a:r>
              <a:rPr lang="nl-NL" dirty="0" err="1" smtClean="0">
                <a:solidFill>
                  <a:schemeClr val="accent1"/>
                </a:solidFill>
              </a:rPr>
              <a:t>simple</a:t>
            </a:r>
            <a:endParaRPr lang="nl-NL" dirty="0">
              <a:solidFill>
                <a:schemeClr val="accent1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838156" y="3305512"/>
          <a:ext cx="7046212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106">
                  <a:extLst>
                    <a:ext uri="{9D8B030D-6E8A-4147-A177-3AD203B41FA5}">
                      <a16:colId xmlns:a16="http://schemas.microsoft.com/office/drawing/2014/main" val="4237745721"/>
                    </a:ext>
                  </a:extLst>
                </a:gridCol>
                <a:gridCol w="3523106">
                  <a:extLst>
                    <a:ext uri="{9D8B030D-6E8A-4147-A177-3AD203B41FA5}">
                      <a16:colId xmlns:a16="http://schemas.microsoft.com/office/drawing/2014/main" val="1697608175"/>
                    </a:ext>
                  </a:extLst>
                </a:gridCol>
              </a:tblGrid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14390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I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werk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764522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Jij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535114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He </a:t>
                      </a:r>
                      <a:r>
                        <a:rPr lang="nl-NL" dirty="0" err="1" smtClean="0"/>
                        <a:t>do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 smtClean="0"/>
                        <a:t>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16638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 smtClean="0"/>
                        <a:t>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144549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It </a:t>
                      </a:r>
                      <a:r>
                        <a:rPr lang="nl-NL" dirty="0" err="1" smtClean="0"/>
                        <a:t>do</a:t>
                      </a:r>
                      <a:r>
                        <a:rPr lang="nl-NL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r>
                        <a:rPr lang="nl-NL" dirty="0" err="1" smtClean="0"/>
                        <a:t>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werkt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530048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smtClean="0"/>
                        <a:t>We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werken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229880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werken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868645"/>
                  </a:ext>
                </a:extLst>
              </a:tr>
              <a:tr h="346837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don’t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 werken niet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713357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768096" y="1700808"/>
            <a:ext cx="7116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Als je wilt zeggen dat iemand iets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niet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doet, maak je de zin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ontkennend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Je maakt een zin ontkennend door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don’t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of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doesn’t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voor het hele werkwoord te zetten. Je gebruikt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not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don’t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bij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I/we/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you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/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they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 </a:t>
            </a:r>
            <a:b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</a:b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Bij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he/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she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/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gebruik je 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does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not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=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doesn’t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sng" strike="noStrike" kern="1200" cap="none" spc="0" normalizeH="0" baseline="0" noProof="0" dirty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Engelsen gebruiken bijna altijd de korte vorm!</a:t>
            </a:r>
            <a:endParaRPr kumimoji="0" lang="nl-NL" sz="1800" b="0" i="0" u="sng" strike="noStrike" kern="1200" cap="none" spc="0" normalizeH="0" baseline="0" noProof="0" dirty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68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692336" cy="1499616"/>
          </a:xfrm>
        </p:spPr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Present </a:t>
            </a:r>
            <a:r>
              <a:rPr lang="nl-NL" dirty="0" err="1" smtClean="0">
                <a:solidFill>
                  <a:schemeClr val="accent1"/>
                </a:solidFill>
              </a:rPr>
              <a:t>Continuous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096" y="2213952"/>
            <a:ext cx="7290055" cy="4023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Je gebruikt de </a:t>
            </a:r>
            <a:r>
              <a:rPr lang="nl-NL" dirty="0">
                <a:solidFill>
                  <a:schemeClr val="accent1"/>
                </a:solidFill>
              </a:rPr>
              <a:t>Present </a:t>
            </a:r>
            <a:r>
              <a:rPr lang="nl-NL" dirty="0" err="1">
                <a:solidFill>
                  <a:schemeClr val="accent1"/>
                </a:solidFill>
              </a:rPr>
              <a:t>Continuous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/>
              <a:t>om aan te geven dat iets </a:t>
            </a:r>
            <a:r>
              <a:rPr lang="nl-NL" dirty="0">
                <a:solidFill>
                  <a:schemeClr val="accent1"/>
                </a:solidFill>
              </a:rPr>
              <a:t>NU</a:t>
            </a:r>
            <a:r>
              <a:rPr lang="nl-NL" dirty="0"/>
              <a:t> aan de gang/bezig is, of dat iemand iets nu aan het doen is.</a:t>
            </a:r>
          </a:p>
          <a:p>
            <a:pPr marL="0" indent="0">
              <a:buNone/>
            </a:pPr>
            <a:r>
              <a:rPr lang="nl-NL" dirty="0"/>
              <a:t>In het Nederlands zeggen we dan vaak: Ik ben </a:t>
            </a:r>
            <a:r>
              <a:rPr lang="nl-NL" dirty="0">
                <a:solidFill>
                  <a:schemeClr val="accent1"/>
                </a:solidFill>
              </a:rPr>
              <a:t>aan het </a:t>
            </a:r>
            <a:r>
              <a:rPr lang="nl-NL" dirty="0"/>
              <a:t>bellen, hij is aan het koken, zij zijn aan het voetballen, etc.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dirty="0"/>
              <a:t>In het Engels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/>
              <a:t>maak je de Present </a:t>
            </a:r>
            <a:r>
              <a:rPr lang="nl-NL" dirty="0" err="1"/>
              <a:t>Continuous</a:t>
            </a:r>
            <a:r>
              <a:rPr lang="nl-NL" dirty="0"/>
              <a:t> als volgt:</a:t>
            </a:r>
          </a:p>
          <a:p>
            <a:pPr marL="0" indent="0">
              <a:buNone/>
            </a:pPr>
            <a:r>
              <a:rPr lang="nl-NL" dirty="0"/>
              <a:t>1. De juiste </a:t>
            </a:r>
            <a:r>
              <a:rPr lang="nl-NL" dirty="0">
                <a:solidFill>
                  <a:schemeClr val="accent1"/>
                </a:solidFill>
              </a:rPr>
              <a:t>vorm van het werkwoord ‘</a:t>
            </a:r>
            <a:r>
              <a:rPr lang="nl-NL" dirty="0" err="1">
                <a:solidFill>
                  <a:schemeClr val="accent1"/>
                </a:solidFill>
              </a:rPr>
              <a:t>to</a:t>
            </a:r>
            <a:r>
              <a:rPr lang="nl-NL" dirty="0">
                <a:solidFill>
                  <a:schemeClr val="accent1"/>
                </a:solidFill>
              </a:rPr>
              <a:t> </a:t>
            </a:r>
            <a:r>
              <a:rPr lang="nl-NL" dirty="0" err="1">
                <a:solidFill>
                  <a:schemeClr val="accent1"/>
                </a:solidFill>
              </a:rPr>
              <a:t>be</a:t>
            </a:r>
            <a:r>
              <a:rPr lang="nl-NL" dirty="0">
                <a:solidFill>
                  <a:schemeClr val="accent1"/>
                </a:solidFill>
              </a:rPr>
              <a:t>’</a:t>
            </a:r>
            <a:r>
              <a:rPr lang="nl-NL" dirty="0"/>
              <a:t> </a:t>
            </a:r>
            <a:r>
              <a:rPr lang="nl-NL" i="1" dirty="0">
                <a:solidFill>
                  <a:schemeClr val="accent1"/>
                </a:solidFill>
              </a:rPr>
              <a:t>(</a:t>
            </a:r>
            <a:r>
              <a:rPr lang="nl-NL" i="1" dirty="0" err="1">
                <a:solidFill>
                  <a:schemeClr val="accent1"/>
                </a:solidFill>
              </a:rPr>
              <a:t>am</a:t>
            </a:r>
            <a:r>
              <a:rPr lang="nl-NL" i="1" dirty="0">
                <a:solidFill>
                  <a:schemeClr val="accent1"/>
                </a:solidFill>
              </a:rPr>
              <a:t>-are-is) </a:t>
            </a:r>
            <a:r>
              <a:rPr lang="nl-NL" dirty="0"/>
              <a:t>welke past bij het onderwerp. </a:t>
            </a:r>
            <a:r>
              <a:rPr lang="nl-NL" i="1" dirty="0">
                <a:solidFill>
                  <a:schemeClr val="bg1">
                    <a:lumMod val="50000"/>
                  </a:schemeClr>
                </a:solidFill>
              </a:rPr>
              <a:t>(I </a:t>
            </a:r>
            <a:r>
              <a:rPr lang="nl-NL" i="1" dirty="0" err="1" smtClean="0">
                <a:solidFill>
                  <a:schemeClr val="bg1">
                    <a:lumMod val="50000"/>
                  </a:schemeClr>
                </a:solidFill>
              </a:rPr>
              <a:t>am</a:t>
            </a:r>
            <a:r>
              <a:rPr lang="nl-NL" i="1" dirty="0" smtClean="0">
                <a:solidFill>
                  <a:schemeClr val="bg1">
                    <a:lumMod val="50000"/>
                  </a:schemeClr>
                </a:solidFill>
              </a:rPr>
              <a:t> …)</a:t>
            </a:r>
            <a:endParaRPr lang="nl-NL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dirty="0"/>
              <a:t>2. Daarna komt </a:t>
            </a:r>
            <a:r>
              <a:rPr lang="nl-NL" dirty="0">
                <a:solidFill>
                  <a:schemeClr val="accent1"/>
                </a:solidFill>
              </a:rPr>
              <a:t>hele werkwoord</a:t>
            </a:r>
            <a:r>
              <a:rPr lang="nl-NL" dirty="0"/>
              <a:t>, waarmee je aangeeft wat de persoon op dat moment aan het doen is. </a:t>
            </a:r>
            <a:r>
              <a:rPr lang="nl-NL" i="1" dirty="0">
                <a:solidFill>
                  <a:schemeClr val="bg1">
                    <a:lumMod val="50000"/>
                  </a:schemeClr>
                </a:solidFill>
              </a:rPr>
              <a:t>(I </a:t>
            </a:r>
            <a:r>
              <a:rPr lang="nl-NL" i="1" dirty="0" err="1">
                <a:solidFill>
                  <a:schemeClr val="bg1">
                    <a:lumMod val="50000"/>
                  </a:schemeClr>
                </a:solidFill>
              </a:rPr>
              <a:t>am</a:t>
            </a:r>
            <a:r>
              <a:rPr lang="nl-NL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i="1" dirty="0" err="1" smtClean="0">
                <a:solidFill>
                  <a:schemeClr val="bg1">
                    <a:lumMod val="50000"/>
                  </a:schemeClr>
                </a:solidFill>
              </a:rPr>
              <a:t>work</a:t>
            </a:r>
            <a:r>
              <a:rPr lang="nl-NL" i="1" dirty="0" smtClean="0">
                <a:solidFill>
                  <a:schemeClr val="bg1">
                    <a:lumMod val="50000"/>
                  </a:schemeClr>
                </a:solidFill>
              </a:rPr>
              <a:t> …)</a:t>
            </a:r>
            <a:endParaRPr lang="nl-NL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dirty="0"/>
              <a:t>3. Vervolgens plak je </a:t>
            </a:r>
            <a:r>
              <a:rPr lang="nl-NL" dirty="0">
                <a:solidFill>
                  <a:schemeClr val="accent1"/>
                </a:solidFill>
              </a:rPr>
              <a:t>de letters ‘-</a:t>
            </a:r>
            <a:r>
              <a:rPr lang="nl-NL" dirty="0" err="1">
                <a:solidFill>
                  <a:schemeClr val="accent1"/>
                </a:solidFill>
              </a:rPr>
              <a:t>ing</a:t>
            </a:r>
            <a:r>
              <a:rPr lang="nl-NL" dirty="0">
                <a:solidFill>
                  <a:schemeClr val="accent1"/>
                </a:solidFill>
              </a:rPr>
              <a:t>’ </a:t>
            </a:r>
            <a:r>
              <a:rPr lang="nl-NL" dirty="0"/>
              <a:t>achter het hele werkwoord. </a:t>
            </a:r>
            <a:br>
              <a:rPr lang="nl-NL" dirty="0"/>
            </a:br>
            <a:r>
              <a:rPr lang="nl-NL" i="1" dirty="0">
                <a:solidFill>
                  <a:schemeClr val="bg1">
                    <a:lumMod val="50000"/>
                  </a:schemeClr>
                </a:solidFill>
              </a:rPr>
              <a:t>(I </a:t>
            </a:r>
            <a:r>
              <a:rPr lang="nl-NL" i="1" dirty="0" err="1">
                <a:solidFill>
                  <a:schemeClr val="bg1">
                    <a:lumMod val="50000"/>
                  </a:schemeClr>
                </a:solidFill>
              </a:rPr>
              <a:t>am</a:t>
            </a:r>
            <a:r>
              <a:rPr lang="nl-NL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nl-NL" i="1" dirty="0" err="1">
                <a:solidFill>
                  <a:schemeClr val="bg1">
                    <a:lumMod val="50000"/>
                  </a:schemeClr>
                </a:solidFill>
              </a:rPr>
              <a:t>working</a:t>
            </a:r>
            <a:r>
              <a:rPr lang="nl-NL" i="1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299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692336" cy="1499616"/>
          </a:xfrm>
        </p:spPr>
        <p:txBody>
          <a:bodyPr/>
          <a:lstStyle/>
          <a:p>
            <a:r>
              <a:rPr lang="nl-NL" dirty="0" smtClean="0"/>
              <a:t>Present </a:t>
            </a:r>
            <a:r>
              <a:rPr lang="nl-NL" dirty="0" err="1" smtClean="0"/>
              <a:t>and</a:t>
            </a:r>
            <a:r>
              <a:rPr lang="nl-NL" dirty="0" smtClean="0"/>
              <a:t> Past: </a:t>
            </a:r>
            <a:r>
              <a:rPr lang="nl-NL" dirty="0" smtClean="0">
                <a:solidFill>
                  <a:schemeClr val="accent1"/>
                </a:solidFill>
              </a:rPr>
              <a:t>Present </a:t>
            </a:r>
            <a:r>
              <a:rPr lang="nl-NL" dirty="0" err="1" smtClean="0">
                <a:solidFill>
                  <a:schemeClr val="accent1"/>
                </a:solidFill>
              </a:rPr>
              <a:t>Continuous</a:t>
            </a:r>
            <a:endParaRPr lang="nl-NL" dirty="0">
              <a:solidFill>
                <a:schemeClr val="accent1"/>
              </a:solidFill>
            </a:endParaRPr>
          </a:p>
        </p:txBody>
      </p:sp>
      <p:graphicFrame>
        <p:nvGraphicFramePr>
          <p:cNvPr id="5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3608443"/>
              </p:ext>
            </p:extLst>
          </p:nvPr>
        </p:nvGraphicFramePr>
        <p:xfrm>
          <a:off x="795128" y="2348880"/>
          <a:ext cx="7289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1642">
                  <a:extLst>
                    <a:ext uri="{9D8B030D-6E8A-4147-A177-3AD203B41FA5}">
                      <a16:colId xmlns:a16="http://schemas.microsoft.com/office/drawing/2014/main" val="1133921918"/>
                    </a:ext>
                  </a:extLst>
                </a:gridCol>
                <a:gridCol w="3558158">
                  <a:extLst>
                    <a:ext uri="{9D8B030D-6E8A-4147-A177-3AD203B41FA5}">
                      <a16:colId xmlns:a16="http://schemas.microsoft.com/office/drawing/2014/main" val="33723196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Engels (korte</a:t>
                      </a:r>
                      <a:r>
                        <a:rPr lang="nl-NL" baseline="0" dirty="0" smtClean="0"/>
                        <a:t> vorm tussen haakjes)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315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 am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</a:t>
                      </a:r>
                      <a:r>
                        <a:rPr lang="nl-NL" dirty="0" err="1" smtClean="0"/>
                        <a:t>I’m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).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Ik ben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630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are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</a:t>
                      </a:r>
                      <a:r>
                        <a:rPr lang="nl-NL" dirty="0" err="1" smtClean="0"/>
                        <a:t>You’re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).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Je bent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099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 is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</a:t>
                      </a:r>
                      <a:r>
                        <a:rPr lang="nl-NL" dirty="0" err="1" smtClean="0"/>
                        <a:t>He’s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).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Hij is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76536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She</a:t>
                      </a:r>
                      <a:r>
                        <a:rPr lang="nl-NL" dirty="0" smtClean="0"/>
                        <a:t> is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</a:t>
                      </a:r>
                      <a:r>
                        <a:rPr lang="nl-NL" dirty="0" err="1" smtClean="0"/>
                        <a:t>She’s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Zij is aan het werken.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003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It is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(It’s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Het is aan het werken.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305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 are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</a:t>
                      </a:r>
                      <a:r>
                        <a:rPr lang="nl-NL" dirty="0" err="1" smtClean="0"/>
                        <a:t>We</a:t>
                      </a:r>
                      <a:r>
                        <a:rPr lang="nl-NL" baseline="0" dirty="0" err="1" smtClean="0"/>
                        <a:t>’re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working</a:t>
                      </a:r>
                      <a:r>
                        <a:rPr lang="nl-NL" baseline="0" dirty="0" smtClean="0"/>
                        <a:t>).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Wij zijn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68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You</a:t>
                      </a:r>
                      <a:r>
                        <a:rPr lang="nl-NL" dirty="0" smtClean="0"/>
                        <a:t> are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</a:t>
                      </a:r>
                      <a:r>
                        <a:rPr lang="nl-NL" dirty="0" err="1" smtClean="0"/>
                        <a:t>You’re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Jullie zijn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94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are </a:t>
                      </a:r>
                      <a:r>
                        <a:rPr lang="nl-NL" dirty="0" err="1" smtClean="0"/>
                        <a:t>working</a:t>
                      </a:r>
                      <a:r>
                        <a:rPr lang="nl-NL" dirty="0" smtClean="0"/>
                        <a:t> (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baseline="0" dirty="0" err="1" smtClean="0"/>
                        <a:t>’re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working</a:t>
                      </a:r>
                      <a:r>
                        <a:rPr lang="nl-NL" baseline="0" dirty="0" smtClean="0"/>
                        <a:t>).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Zij</a:t>
                      </a:r>
                      <a:r>
                        <a:rPr lang="nl-NL" baseline="0" dirty="0" smtClean="0"/>
                        <a:t> zijn aan het werken.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293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84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82ABF46-9543-4818-9721-98E0886FB6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1773</Words>
  <Application>Microsoft Office PowerPoint</Application>
  <PresentationFormat>Diavoorstelling (4:3)</PresentationFormat>
  <Paragraphs>330</Paragraphs>
  <Slides>26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3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Present and past: present simple – present continuous – past simple – past continuous   ,   MY – mine – of mine   ,   some – any </vt:lpstr>
      <vt:lpstr>Present AND Past</vt:lpstr>
      <vt:lpstr>Present and Past: Present SImple</vt:lpstr>
      <vt:lpstr>PRESENT AND PAST: PRESENT SIMPLE</vt:lpstr>
      <vt:lpstr>Present and past: Present simple</vt:lpstr>
      <vt:lpstr>PRESENT AND PAST: present simple</vt:lpstr>
      <vt:lpstr>PRESENT AND PAST: present simple</vt:lpstr>
      <vt:lpstr>Present and Past: Present Continuous</vt:lpstr>
      <vt:lpstr>Present and Past: Present Continuous</vt:lpstr>
      <vt:lpstr>Present and Past: Present Continuous</vt:lpstr>
      <vt:lpstr>PRESENT and past: present continuous</vt:lpstr>
      <vt:lpstr>PRESENT AND PAST: PAST SIMPLE</vt:lpstr>
      <vt:lpstr>PRESENT AND PAST: PAST SIMPLE</vt:lpstr>
      <vt:lpstr>PRESENT AND PAST: PAST SIMPLE</vt:lpstr>
      <vt:lpstr>PRESENT AND PASt: PAST SIMPLE</vt:lpstr>
      <vt:lpstr>PRESENT AND PASt: PAST SIMPLE</vt:lpstr>
      <vt:lpstr>PRESENT AND PAST: PAST CONTINUOUS</vt:lpstr>
      <vt:lpstr>Present and past: Past Continuous</vt:lpstr>
      <vt:lpstr>Present and past: Past Continuous</vt:lpstr>
      <vt:lpstr>Present and past: Past Continuous</vt:lpstr>
      <vt:lpstr>MY – mine – of mine</vt:lpstr>
      <vt:lpstr>My – mine – of mine</vt:lpstr>
      <vt:lpstr>My – mine – of mine</vt:lpstr>
      <vt:lpstr>Some – any </vt:lpstr>
      <vt:lpstr>SOME – Any </vt:lpstr>
      <vt:lpstr>Some – any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2017-08-23T13:24:35Z</dcterms:created>
  <dcterms:modified xsi:type="dcterms:W3CDTF">2017-09-14T09:34:00Z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