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2"/>
  </p:sldMasterIdLst>
  <p:notesMasterIdLst>
    <p:notesMasterId r:id="rId36"/>
  </p:notesMasterIdLst>
  <p:handoutMasterIdLst>
    <p:handoutMasterId r:id="rId37"/>
  </p:handoutMasterIdLst>
  <p:sldIdLst>
    <p:sldId id="256" r:id="rId3"/>
    <p:sldId id="257" r:id="rId4"/>
    <p:sldId id="263" r:id="rId5"/>
    <p:sldId id="265" r:id="rId6"/>
    <p:sldId id="264" r:id="rId7"/>
    <p:sldId id="266" r:id="rId8"/>
    <p:sldId id="267" r:id="rId9"/>
    <p:sldId id="286" r:id="rId10"/>
    <p:sldId id="285" r:id="rId11"/>
    <p:sldId id="289" r:id="rId12"/>
    <p:sldId id="292" r:id="rId13"/>
    <p:sldId id="287" r:id="rId14"/>
    <p:sldId id="291" r:id="rId15"/>
    <p:sldId id="290" r:id="rId16"/>
    <p:sldId id="281" r:id="rId17"/>
    <p:sldId id="282" r:id="rId18"/>
    <p:sldId id="283" r:id="rId19"/>
    <p:sldId id="284" r:id="rId20"/>
    <p:sldId id="294" r:id="rId21"/>
    <p:sldId id="293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5" r:id="rId31"/>
    <p:sldId id="303" r:id="rId32"/>
    <p:sldId id="304" r:id="rId33"/>
    <p:sldId id="306" r:id="rId34"/>
    <p:sldId id="307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86396" autoAdjust="0"/>
  </p:normalViewPr>
  <p:slideViewPr>
    <p:cSldViewPr>
      <p:cViewPr varScale="1">
        <p:scale>
          <a:sx n="88" d="100"/>
          <a:sy n="88" d="100"/>
        </p:scale>
        <p:origin x="123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2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32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4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59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6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42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0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8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41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70D0AA-A564-40E6-BDF9-FE3371FD07B4}" type="datetimeFigureOut">
              <a:rPr lang="en-US" smtClean="0"/>
              <a:pPr/>
              <a:t>8/26/2017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22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000" dirty="0" smtClean="0"/>
              <a:t>NEW INTERFACE </a:t>
            </a:r>
          </a:p>
          <a:p>
            <a:pPr algn="ctr"/>
            <a:r>
              <a:rPr lang="nl-NL" sz="2000" dirty="0" smtClean="0"/>
              <a:t>UNIT </a:t>
            </a:r>
            <a:r>
              <a:rPr lang="nl-NL" sz="2000" dirty="0" smtClean="0"/>
              <a:t>1 </a:t>
            </a:r>
            <a:r>
              <a:rPr lang="nl-NL" sz="2000" dirty="0" smtClean="0"/>
              <a:t>: GRAMMAR</a:t>
            </a:r>
            <a:endParaRPr lang="nl-NL" sz="2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"/>
            <a:ext cx="9289031" cy="496013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2669782" cy="1224136"/>
          </a:xfrm>
          <a:prstGeom prst="rect">
            <a:avLst/>
          </a:prstGeom>
        </p:spPr>
      </p:pic>
      <p:sp>
        <p:nvSpPr>
          <p:cNvPr id="10" name="Rectangle 9"/>
          <p:cNvSpPr>
            <a:spLocks noGrp="1"/>
          </p:cNvSpPr>
          <p:nvPr>
            <p:ph type="ctrTitle"/>
          </p:nvPr>
        </p:nvSpPr>
        <p:spPr>
          <a:xfrm>
            <a:off x="342900" y="4960136"/>
            <a:ext cx="5829300" cy="1781231"/>
          </a:xfrm>
        </p:spPr>
        <p:txBody>
          <a:bodyPr>
            <a:normAutofit/>
          </a:bodyPr>
          <a:lstStyle/>
          <a:p>
            <a:pPr algn="l"/>
            <a:r>
              <a:rPr lang="nl-NL" sz="2000" dirty="0" smtClean="0">
                <a:latin typeface="+mn-lt"/>
              </a:rPr>
              <a:t>Tegenwoordige tijd: present </a:t>
            </a:r>
            <a:r>
              <a:rPr lang="nl-NL" sz="2000" dirty="0" err="1" smtClean="0">
                <a:latin typeface="+mn-lt"/>
              </a:rPr>
              <a:t>simple</a:t>
            </a:r>
            <a:r>
              <a:rPr lang="nl-NL" sz="2000" dirty="0" smtClean="0">
                <a:latin typeface="+mn-lt"/>
              </a:rPr>
              <a:t>   ,   </a:t>
            </a:r>
            <a:r>
              <a:rPr lang="nl-NL" sz="2000" dirty="0" smtClean="0">
                <a:latin typeface="+mn-lt"/>
              </a:rPr>
              <a:t>Verleden tijd: past </a:t>
            </a:r>
            <a:r>
              <a:rPr lang="nl-NL" sz="2000" dirty="0" err="1" smtClean="0">
                <a:latin typeface="+mn-lt"/>
              </a:rPr>
              <a:t>simple</a:t>
            </a:r>
            <a:r>
              <a:rPr lang="nl-NL" sz="2000" dirty="0" smtClean="0">
                <a:latin typeface="+mn-lt"/>
              </a:rPr>
              <a:t>   ,   korte vraagjes: tags   ,   vergelijken   ,   </a:t>
            </a:r>
            <a:r>
              <a:rPr lang="nl-NL" sz="2000" dirty="0" err="1" smtClean="0">
                <a:latin typeface="+mn-lt"/>
              </a:rPr>
              <a:t>who</a:t>
            </a:r>
            <a:r>
              <a:rPr lang="nl-NL" sz="2000" dirty="0" smtClean="0">
                <a:latin typeface="+mn-lt"/>
              </a:rPr>
              <a:t> – </a:t>
            </a:r>
            <a:r>
              <a:rPr lang="nl-NL" sz="2000" dirty="0" err="1" smtClean="0">
                <a:latin typeface="+mn-lt"/>
              </a:rPr>
              <a:t>which</a:t>
            </a:r>
            <a:r>
              <a:rPr lang="nl-NL" sz="2000" dirty="0" smtClean="0">
                <a:latin typeface="+mn-lt"/>
              </a:rPr>
              <a:t> – Ø   ,   zinsvolgorde</a:t>
            </a:r>
            <a:endParaRPr lang="nl-N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tijd</a:t>
            </a:r>
            <a:r>
              <a:rPr lang="nl-NL" dirty="0" smtClean="0"/>
              <a:t>: </a:t>
            </a:r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042612"/>
              </p:ext>
            </p:extLst>
          </p:nvPr>
        </p:nvGraphicFramePr>
        <p:xfrm>
          <a:off x="768350" y="2286000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It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werkten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werkten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7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tijd: past </a:t>
            </a:r>
            <a:r>
              <a:rPr lang="nl-NL" dirty="0" err="1" smtClean="0"/>
              <a:t>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Onregelmatige werkwoorden die je uit je hoofd moet leren: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286905"/>
              </p:ext>
            </p:extLst>
          </p:nvPr>
        </p:nvGraphicFramePr>
        <p:xfrm>
          <a:off x="899590" y="2708920"/>
          <a:ext cx="715856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9640">
                  <a:extLst>
                    <a:ext uri="{9D8B030D-6E8A-4147-A177-3AD203B41FA5}">
                      <a16:colId xmlns:a16="http://schemas.microsoft.com/office/drawing/2014/main" val="3300594317"/>
                    </a:ext>
                  </a:extLst>
                </a:gridCol>
                <a:gridCol w="1789640">
                  <a:extLst>
                    <a:ext uri="{9D8B030D-6E8A-4147-A177-3AD203B41FA5}">
                      <a16:colId xmlns:a16="http://schemas.microsoft.com/office/drawing/2014/main" val="321483492"/>
                    </a:ext>
                  </a:extLst>
                </a:gridCol>
                <a:gridCol w="1789640">
                  <a:extLst>
                    <a:ext uri="{9D8B030D-6E8A-4147-A177-3AD203B41FA5}">
                      <a16:colId xmlns:a16="http://schemas.microsoft.com/office/drawing/2014/main" val="2517393090"/>
                    </a:ext>
                  </a:extLst>
                </a:gridCol>
                <a:gridCol w="1789640">
                  <a:extLst>
                    <a:ext uri="{9D8B030D-6E8A-4147-A177-3AD203B41FA5}">
                      <a16:colId xmlns:a16="http://schemas.microsoft.com/office/drawing/2014/main" val="1916428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Verleden 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Verleden tijd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78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nl-NL" dirty="0" smtClean="0"/>
                        <a:t> Be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</a:t>
                      </a:r>
                      <a:r>
                        <a:rPr lang="nl-NL" baseline="0" dirty="0" smtClean="0"/>
                        <a:t> &amp; </a:t>
                      </a:r>
                      <a:r>
                        <a:rPr lang="nl-NL" baseline="0" dirty="0" err="1" smtClean="0"/>
                        <a:t>Were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8. Meet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Met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617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2. </a:t>
                      </a:r>
                      <a:r>
                        <a:rPr lang="nl-NL" dirty="0" err="1" smtClean="0"/>
                        <a:t>Come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Came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9.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Ran</a:t>
                      </a:r>
                      <a:r>
                        <a:rPr lang="nl-NL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519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3. Do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Did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10. See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Saw</a:t>
                      </a:r>
                      <a:r>
                        <a:rPr lang="nl-NL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238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4. </a:t>
                      </a:r>
                      <a:r>
                        <a:rPr lang="nl-NL" dirty="0" err="1" smtClean="0"/>
                        <a:t>Give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Gave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11. </a:t>
                      </a:r>
                      <a:r>
                        <a:rPr lang="nl-NL" dirty="0" err="1" smtClean="0"/>
                        <a:t>Send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Sent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709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5. 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Went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12. Take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Took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48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6. Have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Had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13. </a:t>
                      </a:r>
                      <a:r>
                        <a:rPr lang="nl-NL" dirty="0" err="1" smtClean="0"/>
                        <a:t>Teach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Taught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413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7. </a:t>
                      </a:r>
                      <a:r>
                        <a:rPr lang="nl-NL" dirty="0" err="1" smtClean="0"/>
                        <a:t>Know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Knew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14. Tell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Told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43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3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tijd</a:t>
            </a:r>
            <a:r>
              <a:rPr lang="nl-NL" dirty="0" smtClean="0"/>
              <a:t>: </a:t>
            </a:r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kunt zinnen natuurlijk ook </a:t>
            </a:r>
            <a:r>
              <a:rPr lang="nl-NL" dirty="0" smtClean="0">
                <a:solidFill>
                  <a:schemeClr val="accent1"/>
                </a:solidFill>
              </a:rPr>
              <a:t>ontkennend</a:t>
            </a:r>
            <a:r>
              <a:rPr lang="nl-NL" dirty="0" smtClean="0"/>
              <a:t> en </a:t>
            </a:r>
            <a:r>
              <a:rPr lang="nl-NL" dirty="0" smtClean="0">
                <a:solidFill>
                  <a:schemeClr val="accent1"/>
                </a:solidFill>
              </a:rPr>
              <a:t>vragend</a:t>
            </a:r>
            <a:r>
              <a:rPr lang="nl-NL" dirty="0" smtClean="0"/>
              <a:t> maken in de Past Simple! Net als in de tegenwoordige tijd, Present Simple, hebben we een </a:t>
            </a:r>
            <a:r>
              <a:rPr lang="nl-NL" dirty="0" smtClean="0">
                <a:solidFill>
                  <a:schemeClr val="accent1"/>
                </a:solidFill>
              </a:rPr>
              <a:t>hulpwerkwoord </a:t>
            </a:r>
            <a:r>
              <a:rPr lang="nl-NL" dirty="0" smtClean="0"/>
              <a:t>nodig.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In de Past Simple is dat: </a:t>
            </a:r>
            <a:r>
              <a:rPr lang="nl-NL" dirty="0" err="1" smtClean="0">
                <a:solidFill>
                  <a:schemeClr val="accent1"/>
                </a:solidFill>
              </a:rPr>
              <a:t>did</a:t>
            </a:r>
            <a:r>
              <a:rPr lang="nl-NL" dirty="0" smtClean="0"/>
              <a:t> (vragen) of </a:t>
            </a:r>
            <a:r>
              <a:rPr lang="nl-NL" dirty="0" err="1" smtClean="0">
                <a:solidFill>
                  <a:schemeClr val="accent1"/>
                </a:solidFill>
              </a:rPr>
              <a:t>didn’t</a:t>
            </a:r>
            <a:r>
              <a:rPr lang="nl-NL" dirty="0"/>
              <a:t> </a:t>
            </a:r>
            <a:r>
              <a:rPr lang="nl-NL" dirty="0" smtClean="0"/>
              <a:t>(ontkenningen). </a:t>
            </a:r>
          </a:p>
          <a:p>
            <a:pPr marL="0" indent="0">
              <a:buNone/>
            </a:pPr>
            <a:r>
              <a:rPr lang="nl-NL" dirty="0" smtClean="0"/>
              <a:t>Na het hulpwerkwoord komt </a:t>
            </a:r>
            <a:r>
              <a:rPr lang="nl-NL" u="sng" dirty="0" smtClean="0"/>
              <a:t>ALTIJD</a:t>
            </a:r>
            <a:r>
              <a:rPr lang="nl-NL" dirty="0" smtClean="0"/>
              <a:t> het hele werkwoord!</a:t>
            </a:r>
          </a:p>
          <a:p>
            <a:pPr marL="0" indent="0">
              <a:buNone/>
            </a:pPr>
            <a:r>
              <a:rPr lang="nl-NL" i="1" dirty="0" err="1" smtClean="0">
                <a:solidFill>
                  <a:schemeClr val="accent1"/>
                </a:solidFill>
              </a:rPr>
              <a:t>Did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/>
              <a:t>you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</a:rPr>
              <a:t>see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/>
              <a:t>the</a:t>
            </a:r>
            <a:r>
              <a:rPr lang="nl-NL" i="1" dirty="0" smtClean="0"/>
              <a:t> game last </a:t>
            </a:r>
            <a:r>
              <a:rPr lang="nl-NL" i="1" dirty="0" err="1" smtClean="0"/>
              <a:t>night</a:t>
            </a:r>
            <a:r>
              <a:rPr lang="nl-NL" i="1" dirty="0" smtClean="0"/>
              <a:t>?</a:t>
            </a:r>
            <a:br>
              <a:rPr lang="nl-NL" i="1" dirty="0" smtClean="0"/>
            </a:br>
            <a:r>
              <a:rPr lang="nl-NL" i="1" dirty="0" smtClean="0"/>
              <a:t>No, we </a:t>
            </a:r>
            <a:r>
              <a:rPr lang="nl-NL" i="1" dirty="0" err="1" smtClean="0">
                <a:solidFill>
                  <a:schemeClr val="accent1"/>
                </a:solidFill>
              </a:rPr>
              <a:t>didn’t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</a:rPr>
              <a:t>watch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/>
              <a:t>the</a:t>
            </a:r>
            <a:r>
              <a:rPr lang="nl-NL" i="1" dirty="0" smtClean="0"/>
              <a:t> </a:t>
            </a:r>
            <a:r>
              <a:rPr lang="nl-NL" i="1" dirty="0" err="1" smtClean="0"/>
              <a:t>football</a:t>
            </a:r>
            <a:r>
              <a:rPr lang="nl-NL" i="1" dirty="0" smtClean="0"/>
              <a:t> match last </a:t>
            </a:r>
            <a:r>
              <a:rPr lang="nl-NL" i="1" dirty="0" err="1" smtClean="0"/>
              <a:t>night</a:t>
            </a:r>
            <a:r>
              <a:rPr lang="nl-NL" i="1" dirty="0" smtClean="0"/>
              <a:t>.</a:t>
            </a:r>
            <a:endParaRPr lang="nl-NL" i="1" u="sng" dirty="0"/>
          </a:p>
        </p:txBody>
      </p:sp>
    </p:spTree>
    <p:extLst>
      <p:ext uri="{BB962C8B-B14F-4D97-AF65-F5344CB8AC3E}">
        <p14:creationId xmlns:p14="http://schemas.microsoft.com/office/powerpoint/2010/main" val="128799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tijd</a:t>
            </a:r>
            <a:r>
              <a:rPr lang="nl-NL" dirty="0" smtClean="0"/>
              <a:t>: </a:t>
            </a:r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0882709"/>
              </p:ext>
            </p:extLst>
          </p:nvPr>
        </p:nvGraphicFramePr>
        <p:xfrm>
          <a:off x="755576" y="2611720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It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werkten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werkten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350" y="2132856"/>
            <a:ext cx="728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Ontkennende zinnen: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90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tijd</a:t>
            </a:r>
            <a:r>
              <a:rPr lang="nl-NL" dirty="0" smtClean="0"/>
              <a:t>: </a:t>
            </a:r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1702367"/>
              </p:ext>
            </p:extLst>
          </p:nvPr>
        </p:nvGraphicFramePr>
        <p:xfrm>
          <a:off x="768350" y="2636912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dirty="0" smtClean="0"/>
                        <a:t> I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</a:t>
                      </a:r>
                      <a:r>
                        <a:rPr lang="nl-NL" baseline="0" dirty="0" smtClean="0"/>
                        <a:t> ik?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jij?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he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hij?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het?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we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Werkten wij?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Werkten jullie?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Werkten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  <p:sp>
        <p:nvSpPr>
          <p:cNvPr id="3" name="Tekstvak 2"/>
          <p:cNvSpPr txBox="1"/>
          <p:nvPr/>
        </p:nvSpPr>
        <p:spPr>
          <a:xfrm>
            <a:off x="768350" y="2132856"/>
            <a:ext cx="728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Vraagzinnen: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612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vraagjes: TAGS</a:t>
            </a:r>
            <a:endParaRPr lang="nl-NL" dirty="0"/>
          </a:p>
        </p:txBody>
      </p:sp>
      <p:pic>
        <p:nvPicPr>
          <p:cNvPr id="4" name="Tijdelijke aanduiding voor inhoud 5" descr="&lt;strong&gt;Question Tags&lt;/strong&gt;: pontos avançados | Dicas de Inglês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036" y="2286000"/>
            <a:ext cx="4388427" cy="4022725"/>
          </a:xfrm>
        </p:spPr>
      </p:pic>
    </p:spTree>
    <p:extLst>
      <p:ext uri="{BB962C8B-B14F-4D97-AF65-F5344CB8AC3E}">
        <p14:creationId xmlns:p14="http://schemas.microsoft.com/office/powerpoint/2010/main" val="136167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vraagjes: TAGS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Met een </a:t>
            </a:r>
            <a:r>
              <a:rPr lang="nl-NL" dirty="0">
                <a:solidFill>
                  <a:schemeClr val="accent1"/>
                </a:solidFill>
              </a:rPr>
              <a:t>tag</a:t>
            </a:r>
            <a:r>
              <a:rPr lang="nl-NL" dirty="0"/>
              <a:t> op het einde van je zin vraag je om bevestiging; of de persoon aan wie je het vraagt het met jou eens is. </a:t>
            </a:r>
          </a:p>
          <a:p>
            <a:r>
              <a:rPr lang="nl-NL" dirty="0"/>
              <a:t>In het Nederlands doen we dit vaak met de woordjes </a:t>
            </a:r>
            <a:r>
              <a:rPr lang="nl-NL" dirty="0">
                <a:solidFill>
                  <a:schemeClr val="accent1"/>
                </a:solidFill>
              </a:rPr>
              <a:t>‘hè?’</a:t>
            </a:r>
            <a:r>
              <a:rPr lang="nl-NL" dirty="0"/>
              <a:t> en </a:t>
            </a:r>
            <a:r>
              <a:rPr lang="nl-NL" dirty="0">
                <a:solidFill>
                  <a:schemeClr val="accent1"/>
                </a:solidFill>
              </a:rPr>
              <a:t>‘toch?’</a:t>
            </a:r>
            <a:r>
              <a:rPr lang="nl-NL" dirty="0"/>
              <a:t>. In het Engels moet je een paar stappen volgen, dus oefen hiermee! </a:t>
            </a:r>
          </a:p>
          <a:p>
            <a:r>
              <a:rPr lang="nl-NL" i="1" dirty="0"/>
              <a:t>Het volgende lesuur hebben we Engels, toch?</a:t>
            </a:r>
            <a:br>
              <a:rPr lang="nl-NL" i="1" dirty="0"/>
            </a:br>
            <a:r>
              <a:rPr lang="nl-NL" i="1" dirty="0"/>
              <a:t>We have </a:t>
            </a:r>
            <a:r>
              <a:rPr lang="nl-NL" i="1" dirty="0" err="1"/>
              <a:t>got</a:t>
            </a:r>
            <a:r>
              <a:rPr lang="nl-NL" i="1" dirty="0"/>
              <a:t> English next </a:t>
            </a:r>
            <a:r>
              <a:rPr lang="nl-NL" i="1" dirty="0" err="1"/>
              <a:t>period</a:t>
            </a:r>
            <a:r>
              <a:rPr lang="nl-NL" i="1" dirty="0"/>
              <a:t>, </a:t>
            </a:r>
            <a:r>
              <a:rPr lang="nl-NL" i="1" dirty="0" err="1"/>
              <a:t>haven’t</a:t>
            </a:r>
            <a:r>
              <a:rPr lang="nl-NL" i="1" dirty="0"/>
              <a:t> we?</a:t>
            </a:r>
            <a:br>
              <a:rPr lang="nl-NL" i="1" dirty="0"/>
            </a:br>
            <a:r>
              <a:rPr lang="nl-NL" i="1" dirty="0"/>
              <a:t/>
            </a:r>
            <a:br>
              <a:rPr lang="nl-NL" i="1" dirty="0"/>
            </a:br>
            <a:r>
              <a:rPr lang="nl-NL" i="1" dirty="0"/>
              <a:t>Jij vindt spaghetti niet lekker, hè?</a:t>
            </a:r>
            <a:br>
              <a:rPr lang="nl-NL" i="1" dirty="0"/>
            </a:br>
            <a:r>
              <a:rPr lang="nl-NL" i="1" dirty="0" err="1"/>
              <a:t>You</a:t>
            </a:r>
            <a:r>
              <a:rPr lang="nl-NL" i="1" dirty="0"/>
              <a:t> </a:t>
            </a:r>
            <a:r>
              <a:rPr lang="nl-NL" i="1" dirty="0" err="1"/>
              <a:t>don’t</a:t>
            </a:r>
            <a:r>
              <a:rPr lang="nl-NL" i="1" dirty="0"/>
              <a:t> like spaghetti, do </a:t>
            </a:r>
            <a:r>
              <a:rPr lang="nl-NL" i="1" dirty="0" err="1"/>
              <a:t>you</a:t>
            </a:r>
            <a:r>
              <a:rPr lang="nl-NL" i="1" dirty="0"/>
              <a:t>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vraagjes: TAGS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stappen:</a:t>
            </a:r>
          </a:p>
          <a:p>
            <a:r>
              <a:rPr lang="nl-NL" dirty="0">
                <a:solidFill>
                  <a:srgbClr val="FF0000"/>
                </a:solidFill>
              </a:rPr>
              <a:t>1. </a:t>
            </a:r>
            <a:r>
              <a:rPr lang="nl-NL" dirty="0"/>
              <a:t>In het Engels maak je een tag door het hulpwerkwoord uit de zin te herhalen: </a:t>
            </a:r>
            <a:r>
              <a:rPr lang="nl-NL" i="1" dirty="0"/>
              <a:t>Mary </a:t>
            </a:r>
            <a:r>
              <a:rPr lang="nl-NL" i="1" dirty="0">
                <a:solidFill>
                  <a:srgbClr val="FF0000"/>
                </a:solidFill>
              </a:rPr>
              <a:t>is</a:t>
            </a:r>
            <a:r>
              <a:rPr lang="nl-NL" i="1" dirty="0"/>
              <a:t> a </a:t>
            </a:r>
            <a:r>
              <a:rPr lang="nl-NL" i="1" dirty="0" err="1"/>
              <a:t>very</a:t>
            </a:r>
            <a:r>
              <a:rPr lang="nl-NL" i="1" dirty="0"/>
              <a:t> </a:t>
            </a:r>
            <a:r>
              <a:rPr lang="nl-NL" i="1" dirty="0" err="1"/>
              <a:t>nice</a:t>
            </a:r>
            <a:r>
              <a:rPr lang="nl-NL" i="1" dirty="0"/>
              <a:t> girl, </a:t>
            </a:r>
            <a:r>
              <a:rPr lang="nl-NL" i="1" dirty="0" err="1">
                <a:solidFill>
                  <a:srgbClr val="FF0000"/>
                </a:solidFill>
              </a:rPr>
              <a:t>is</a:t>
            </a:r>
            <a:r>
              <a:rPr lang="nl-NL" i="1" dirty="0" err="1"/>
              <a:t>n’t</a:t>
            </a:r>
            <a:r>
              <a:rPr lang="nl-NL" i="1" dirty="0"/>
              <a:t> </a:t>
            </a:r>
            <a:r>
              <a:rPr lang="nl-NL" i="1" dirty="0" err="1"/>
              <a:t>she</a:t>
            </a:r>
            <a:r>
              <a:rPr lang="nl-NL" i="1" dirty="0"/>
              <a:t>?</a:t>
            </a:r>
          </a:p>
          <a:p>
            <a:r>
              <a:rPr lang="nl-NL" dirty="0">
                <a:solidFill>
                  <a:srgbClr val="FF0000"/>
                </a:solidFill>
              </a:rPr>
              <a:t>2. </a:t>
            </a:r>
            <a:r>
              <a:rPr lang="nl-NL" dirty="0"/>
              <a:t>Als de zin bevestigend </a:t>
            </a:r>
            <a:r>
              <a:rPr lang="nl-NL" dirty="0">
                <a:solidFill>
                  <a:schemeClr val="accent1"/>
                </a:solidFill>
              </a:rPr>
              <a:t>(positief) </a:t>
            </a:r>
            <a:r>
              <a:rPr lang="nl-NL" dirty="0"/>
              <a:t>is, is de tag ontkennend </a:t>
            </a:r>
            <a:r>
              <a:rPr lang="nl-NL" dirty="0">
                <a:solidFill>
                  <a:schemeClr val="accent1"/>
                </a:solidFill>
              </a:rPr>
              <a:t>(negatief): </a:t>
            </a:r>
            <a:r>
              <a:rPr lang="nl-NL" i="1" dirty="0"/>
              <a:t>Mary </a:t>
            </a:r>
            <a:r>
              <a:rPr lang="nl-NL" i="1" dirty="0">
                <a:solidFill>
                  <a:srgbClr val="FF0000"/>
                </a:solidFill>
              </a:rPr>
              <a:t>is</a:t>
            </a:r>
            <a:r>
              <a:rPr lang="nl-NL" i="1" dirty="0"/>
              <a:t> a </a:t>
            </a:r>
            <a:r>
              <a:rPr lang="nl-NL" i="1" dirty="0" err="1"/>
              <a:t>very</a:t>
            </a:r>
            <a:r>
              <a:rPr lang="nl-NL" i="1" dirty="0"/>
              <a:t> </a:t>
            </a:r>
            <a:r>
              <a:rPr lang="nl-NL" i="1" dirty="0" err="1"/>
              <a:t>nice</a:t>
            </a:r>
            <a:r>
              <a:rPr lang="nl-NL" i="1" dirty="0"/>
              <a:t> girl, </a:t>
            </a:r>
            <a:r>
              <a:rPr lang="nl-NL" i="1" dirty="0" err="1">
                <a:solidFill>
                  <a:srgbClr val="FF0000"/>
                </a:solidFill>
              </a:rPr>
              <a:t>isn’t</a:t>
            </a:r>
            <a:r>
              <a:rPr lang="nl-NL" i="1" dirty="0"/>
              <a:t> </a:t>
            </a:r>
            <a:r>
              <a:rPr lang="nl-NL" i="1" dirty="0" err="1"/>
              <a:t>she</a:t>
            </a:r>
            <a:r>
              <a:rPr lang="nl-NL" i="1" dirty="0"/>
              <a:t>?</a:t>
            </a:r>
            <a:br>
              <a:rPr lang="nl-NL" i="1" dirty="0"/>
            </a:br>
            <a:r>
              <a:rPr lang="nl-NL" dirty="0"/>
              <a:t>En als de zin ontkennend </a:t>
            </a:r>
            <a:r>
              <a:rPr lang="nl-NL" dirty="0">
                <a:solidFill>
                  <a:schemeClr val="accent1"/>
                </a:solidFill>
              </a:rPr>
              <a:t>(negatief) </a:t>
            </a:r>
            <a:r>
              <a:rPr lang="nl-NL" dirty="0"/>
              <a:t>is, is de tag bevestigend </a:t>
            </a:r>
            <a:r>
              <a:rPr lang="nl-NL" dirty="0">
                <a:solidFill>
                  <a:schemeClr val="accent1"/>
                </a:solidFill>
              </a:rPr>
              <a:t>(positief): </a:t>
            </a:r>
            <a:r>
              <a:rPr lang="nl-NL" i="1" dirty="0"/>
              <a:t>Mary </a:t>
            </a:r>
            <a:r>
              <a:rPr lang="nl-NL" i="1" dirty="0" err="1">
                <a:solidFill>
                  <a:srgbClr val="FF0000"/>
                </a:solidFill>
              </a:rPr>
              <a:t>isn’t</a:t>
            </a:r>
            <a:r>
              <a:rPr lang="nl-NL" i="1" dirty="0"/>
              <a:t> a </a:t>
            </a:r>
            <a:r>
              <a:rPr lang="nl-NL" i="1" dirty="0" err="1"/>
              <a:t>very</a:t>
            </a:r>
            <a:r>
              <a:rPr lang="nl-NL" i="1" dirty="0"/>
              <a:t> </a:t>
            </a:r>
            <a:r>
              <a:rPr lang="nl-NL" i="1" dirty="0" err="1"/>
              <a:t>nice</a:t>
            </a:r>
            <a:r>
              <a:rPr lang="nl-NL" i="1" dirty="0"/>
              <a:t> girl, </a:t>
            </a:r>
            <a:r>
              <a:rPr lang="nl-NL" i="1" dirty="0">
                <a:solidFill>
                  <a:srgbClr val="FF0000"/>
                </a:solidFill>
              </a:rPr>
              <a:t>is</a:t>
            </a:r>
            <a:r>
              <a:rPr lang="nl-NL" i="1" dirty="0"/>
              <a:t> </a:t>
            </a:r>
            <a:r>
              <a:rPr lang="nl-NL" i="1" dirty="0" err="1"/>
              <a:t>she</a:t>
            </a:r>
            <a:r>
              <a:rPr lang="nl-NL" i="1" dirty="0"/>
              <a:t>?</a:t>
            </a:r>
          </a:p>
          <a:p>
            <a:r>
              <a:rPr lang="nl-NL" dirty="0">
                <a:solidFill>
                  <a:srgbClr val="FF0000"/>
                </a:solidFill>
              </a:rPr>
              <a:t>3. </a:t>
            </a:r>
            <a:r>
              <a:rPr lang="nl-NL" dirty="0"/>
              <a:t>Ook herhaal je het onderwerp in de tag. Schrijf deze wel zo kort mogelijk op! : </a:t>
            </a:r>
            <a:r>
              <a:rPr lang="nl-NL" i="1" dirty="0">
                <a:solidFill>
                  <a:srgbClr val="FF0000"/>
                </a:solidFill>
              </a:rPr>
              <a:t>Mary</a:t>
            </a:r>
            <a:r>
              <a:rPr lang="nl-NL" i="1" dirty="0"/>
              <a:t> is a </a:t>
            </a:r>
            <a:r>
              <a:rPr lang="nl-NL" i="1" dirty="0" err="1"/>
              <a:t>very</a:t>
            </a:r>
            <a:r>
              <a:rPr lang="nl-NL" i="1" dirty="0"/>
              <a:t> </a:t>
            </a:r>
            <a:r>
              <a:rPr lang="nl-NL" i="1" dirty="0" err="1"/>
              <a:t>nice</a:t>
            </a:r>
            <a:r>
              <a:rPr lang="nl-NL" i="1" dirty="0"/>
              <a:t> girl, </a:t>
            </a:r>
            <a:r>
              <a:rPr lang="nl-NL" i="1" dirty="0" err="1"/>
              <a:t>isn’t</a:t>
            </a:r>
            <a:r>
              <a:rPr lang="nl-NL" i="1" dirty="0"/>
              <a:t> </a:t>
            </a:r>
            <a:r>
              <a:rPr lang="nl-NL" i="1" dirty="0" err="1">
                <a:solidFill>
                  <a:srgbClr val="FF0000"/>
                </a:solidFill>
              </a:rPr>
              <a:t>she</a:t>
            </a:r>
            <a:r>
              <a:rPr lang="nl-NL" i="1" dirty="0"/>
              <a:t>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286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vraagjes: TAGS</a:t>
            </a:r>
            <a:endParaRPr lang="nl-NL" dirty="0"/>
          </a:p>
        </p:txBody>
      </p:sp>
      <p:pic>
        <p:nvPicPr>
          <p:cNvPr id="4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9588"/>
            <a:ext cx="6192688" cy="4533748"/>
          </a:xfrm>
        </p:spPr>
      </p:pic>
    </p:spTree>
    <p:extLst>
      <p:ext uri="{BB962C8B-B14F-4D97-AF65-F5344CB8AC3E}">
        <p14:creationId xmlns:p14="http://schemas.microsoft.com/office/powerpoint/2010/main" val="65922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vraagjes: TAGS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er </a:t>
            </a:r>
            <a:r>
              <a:rPr lang="nl-NL" dirty="0" smtClean="0">
                <a:solidFill>
                  <a:schemeClr val="accent1"/>
                </a:solidFill>
              </a:rPr>
              <a:t>geen hulpwerkwoord (</a:t>
            </a:r>
            <a:r>
              <a:rPr lang="nl-NL" dirty="0" err="1" smtClean="0">
                <a:solidFill>
                  <a:schemeClr val="accent1"/>
                </a:solidFill>
              </a:rPr>
              <a:t>can</a:t>
            </a:r>
            <a:r>
              <a:rPr lang="nl-NL" dirty="0" smtClean="0">
                <a:solidFill>
                  <a:schemeClr val="accent1"/>
                </a:solidFill>
              </a:rPr>
              <a:t>, </a:t>
            </a:r>
            <a:r>
              <a:rPr lang="nl-NL" dirty="0" err="1" smtClean="0">
                <a:solidFill>
                  <a:schemeClr val="accent1"/>
                </a:solidFill>
              </a:rPr>
              <a:t>be</a:t>
            </a:r>
            <a:r>
              <a:rPr lang="nl-NL" dirty="0" smtClean="0">
                <a:solidFill>
                  <a:schemeClr val="accent1"/>
                </a:solidFill>
              </a:rPr>
              <a:t>, do, have) </a:t>
            </a:r>
            <a:r>
              <a:rPr lang="nl-NL" dirty="0" smtClean="0"/>
              <a:t>in de zin staat om te herhalen, gebruik je een vorm van </a:t>
            </a:r>
            <a:r>
              <a:rPr lang="nl-NL" dirty="0" smtClean="0">
                <a:solidFill>
                  <a:schemeClr val="accent1"/>
                </a:solidFill>
              </a:rPr>
              <a:t>‘</a:t>
            </a:r>
            <a:r>
              <a:rPr lang="nl-NL" dirty="0" err="1" smtClean="0">
                <a:solidFill>
                  <a:schemeClr val="accent1"/>
                </a:solidFill>
              </a:rPr>
              <a:t>to</a:t>
            </a:r>
            <a:r>
              <a:rPr lang="nl-NL" dirty="0" smtClean="0">
                <a:solidFill>
                  <a:schemeClr val="accent1"/>
                </a:solidFill>
              </a:rPr>
              <a:t> do’ </a:t>
            </a:r>
            <a:r>
              <a:rPr lang="nl-NL" dirty="0" smtClean="0"/>
              <a:t>in de tag:</a:t>
            </a:r>
          </a:p>
          <a:p>
            <a:r>
              <a:rPr lang="nl-NL" i="1" dirty="0" smtClean="0"/>
              <a:t>People </a:t>
            </a:r>
            <a:r>
              <a:rPr lang="nl-NL" i="1" dirty="0" err="1" smtClean="0"/>
              <a:t>work</a:t>
            </a:r>
            <a:r>
              <a:rPr lang="nl-NL" i="1" dirty="0" smtClean="0"/>
              <a:t> </a:t>
            </a:r>
            <a:r>
              <a:rPr lang="nl-NL" i="1" dirty="0" err="1" smtClean="0"/>
              <a:t>really</a:t>
            </a:r>
            <a:r>
              <a:rPr lang="nl-NL" i="1" dirty="0" smtClean="0"/>
              <a:t> hard in </a:t>
            </a:r>
            <a:r>
              <a:rPr lang="nl-NL" i="1" dirty="0" err="1" smtClean="0"/>
              <a:t>those</a:t>
            </a:r>
            <a:r>
              <a:rPr lang="nl-NL" i="1" dirty="0" smtClean="0"/>
              <a:t> </a:t>
            </a:r>
            <a:r>
              <a:rPr lang="nl-NL" i="1" dirty="0" err="1" smtClean="0"/>
              <a:t>countries</a:t>
            </a:r>
            <a:r>
              <a:rPr lang="nl-NL" i="1" dirty="0" smtClean="0"/>
              <a:t>, </a:t>
            </a:r>
            <a:r>
              <a:rPr lang="nl-NL" i="1" dirty="0" err="1" smtClean="0"/>
              <a:t>don’t</a:t>
            </a:r>
            <a:r>
              <a:rPr lang="nl-NL" i="1" dirty="0" smtClean="0"/>
              <a:t> </a:t>
            </a:r>
            <a:r>
              <a:rPr lang="nl-NL" i="1" dirty="0" err="1" smtClean="0"/>
              <a:t>they</a:t>
            </a:r>
            <a:r>
              <a:rPr lang="nl-NL" i="1" dirty="0" smtClean="0"/>
              <a:t>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0356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present </a:t>
            </a:r>
            <a:r>
              <a:rPr lang="nl-NL" dirty="0" err="1" smtClean="0"/>
              <a:t>simple</a:t>
            </a:r>
            <a:endParaRPr lang="nl-NL" dirty="0"/>
          </a:p>
        </p:txBody>
      </p:sp>
      <p:pic>
        <p:nvPicPr>
          <p:cNvPr id="5" name="Afbeelding 4" descr="&lt;strong&gt;Present Simple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648" y="1844824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5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4855">
            <a:off x="1809135" y="2311256"/>
            <a:ext cx="5431274" cy="349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2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2276872"/>
            <a:ext cx="7404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dingen of mensen met elkaar gaat vergelijken, komen daar een aantal spelling- en grammaticaregels bij kijken in het Engels.</a:t>
            </a:r>
          </a:p>
          <a:p>
            <a:endParaRPr lang="nl-NL" dirty="0"/>
          </a:p>
          <a:p>
            <a:r>
              <a:rPr lang="nl-NL" dirty="0" smtClean="0"/>
              <a:t>Je kunt namelijk op 3 niveaus dingen of mensen met elkaar vergelijken:</a:t>
            </a:r>
          </a:p>
          <a:p>
            <a:r>
              <a:rPr lang="nl-NL" dirty="0" smtClean="0"/>
              <a:t>1. op gelijk niveau: </a:t>
            </a:r>
            <a:r>
              <a:rPr lang="nl-NL" i="1" dirty="0" err="1" smtClean="0">
                <a:solidFill>
                  <a:schemeClr val="accent1"/>
                </a:solidFill>
              </a:rPr>
              <a:t>You’re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smtClean="0">
                <a:solidFill>
                  <a:srgbClr val="FF0000"/>
                </a:solidFill>
              </a:rPr>
              <a:t>as smart as </a:t>
            </a:r>
            <a:r>
              <a:rPr lang="nl-NL" i="1" dirty="0" smtClean="0">
                <a:solidFill>
                  <a:schemeClr val="accent1"/>
                </a:solidFill>
              </a:rPr>
              <a:t>I </a:t>
            </a:r>
            <a:r>
              <a:rPr lang="nl-NL" i="1" dirty="0" err="1" smtClean="0">
                <a:solidFill>
                  <a:schemeClr val="accent1"/>
                </a:solidFill>
              </a:rPr>
              <a:t>am</a:t>
            </a:r>
            <a:r>
              <a:rPr lang="nl-NL" i="1" dirty="0" smtClean="0">
                <a:solidFill>
                  <a:schemeClr val="accent1"/>
                </a:solidFill>
              </a:rPr>
              <a:t>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2. één trede hoger: </a:t>
            </a:r>
            <a:r>
              <a:rPr lang="nl-NL" i="1" dirty="0" err="1">
                <a:solidFill>
                  <a:schemeClr val="accent1"/>
                </a:solidFill>
              </a:rPr>
              <a:t>Y</a:t>
            </a:r>
            <a:r>
              <a:rPr lang="nl-NL" i="1" dirty="0" err="1" smtClean="0">
                <a:solidFill>
                  <a:schemeClr val="accent1"/>
                </a:solidFill>
              </a:rPr>
              <a:t>ou’re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>
                <a:solidFill>
                  <a:srgbClr val="FF0000"/>
                </a:solidFill>
              </a:rPr>
              <a:t>smarter</a:t>
            </a:r>
            <a:r>
              <a:rPr lang="nl-NL" i="1" dirty="0" smtClean="0">
                <a:solidFill>
                  <a:srgbClr val="FF0000"/>
                </a:solidFill>
              </a:rPr>
              <a:t> </a:t>
            </a:r>
            <a:r>
              <a:rPr lang="nl-NL" i="1" dirty="0" err="1" smtClean="0">
                <a:solidFill>
                  <a:srgbClr val="FF0000"/>
                </a:solidFill>
              </a:rPr>
              <a:t>than</a:t>
            </a:r>
            <a:r>
              <a:rPr lang="nl-NL" i="1" dirty="0" smtClean="0">
                <a:solidFill>
                  <a:srgbClr val="FF0000"/>
                </a:solidFill>
              </a:rPr>
              <a:t> </a:t>
            </a:r>
            <a:r>
              <a:rPr lang="nl-NL" i="1" dirty="0" smtClean="0">
                <a:solidFill>
                  <a:schemeClr val="accent1"/>
                </a:solidFill>
              </a:rPr>
              <a:t>me.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3. de hoogste trede: </a:t>
            </a:r>
            <a:r>
              <a:rPr lang="nl-NL" i="1" dirty="0" err="1" smtClean="0">
                <a:solidFill>
                  <a:schemeClr val="accent1"/>
                </a:solidFill>
              </a:rPr>
              <a:t>You’re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>
                <a:solidFill>
                  <a:srgbClr val="FF0000"/>
                </a:solidFill>
              </a:rPr>
              <a:t>the</a:t>
            </a:r>
            <a:r>
              <a:rPr lang="nl-NL" i="1" dirty="0" smtClean="0">
                <a:solidFill>
                  <a:srgbClr val="FF0000"/>
                </a:solidFill>
              </a:rPr>
              <a:t> </a:t>
            </a:r>
            <a:r>
              <a:rPr lang="nl-NL" i="1" dirty="0" err="1" smtClean="0">
                <a:solidFill>
                  <a:srgbClr val="FF0000"/>
                </a:solidFill>
              </a:rPr>
              <a:t>smartest</a:t>
            </a:r>
            <a:r>
              <a:rPr lang="nl-NL" i="1" dirty="0" smtClean="0">
                <a:solidFill>
                  <a:srgbClr val="FF0000"/>
                </a:solidFill>
              </a:rPr>
              <a:t> </a:t>
            </a:r>
            <a:r>
              <a:rPr lang="nl-NL" i="1" dirty="0" smtClean="0">
                <a:solidFill>
                  <a:schemeClr val="accent1"/>
                </a:solidFill>
              </a:rPr>
              <a:t>pupil in our class.</a:t>
            </a:r>
          </a:p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Deze 3 treden noemen we </a:t>
            </a:r>
            <a:r>
              <a:rPr lang="nl-NL" dirty="0" smtClean="0">
                <a:solidFill>
                  <a:schemeClr val="accent1"/>
                </a:solidFill>
              </a:rPr>
              <a:t>de trappen van vergelijking</a:t>
            </a:r>
            <a:r>
              <a:rPr lang="nl-NL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597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2276872"/>
            <a:ext cx="7404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smtClean="0"/>
              <a:t>Op gelijk niveau:</a:t>
            </a:r>
            <a:br>
              <a:rPr lang="nl-NL" dirty="0" smtClean="0"/>
            </a:br>
            <a:r>
              <a:rPr lang="nl-NL" dirty="0" smtClean="0"/>
              <a:t>(niet) zo … als …      </a:t>
            </a:r>
            <a:r>
              <a:rPr lang="nl-NL" dirty="0" smtClean="0">
                <a:sym typeface="Wingdings" panose="05000000000000000000" pitchFamily="2" charset="2"/>
              </a:rPr>
              <a:t> (</a:t>
            </a:r>
            <a:r>
              <a:rPr lang="nl-NL" dirty="0" err="1" smtClean="0">
                <a:sym typeface="Wingdings" panose="05000000000000000000" pitchFamily="2" charset="2"/>
              </a:rPr>
              <a:t>not</a:t>
            </a:r>
            <a:r>
              <a:rPr lang="nl-NL" dirty="0" smtClean="0">
                <a:sym typeface="Wingdings" panose="05000000000000000000" pitchFamily="2" charset="2"/>
              </a:rPr>
              <a:t>) as … as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bijvoeglijk naamwoord verandert niet van spelling.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My best </a:t>
            </a:r>
            <a:r>
              <a:rPr lang="nl-NL" i="1" dirty="0" err="1" smtClean="0">
                <a:sym typeface="Wingdings" panose="05000000000000000000" pitchFamily="2" charset="2"/>
              </a:rPr>
              <a:t>friend</a:t>
            </a:r>
            <a:r>
              <a:rPr lang="nl-NL" i="1" dirty="0" smtClean="0">
                <a:sym typeface="Wingdings" panose="05000000000000000000" pitchFamily="2" charset="2"/>
              </a:rPr>
              <a:t> is 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as </a:t>
            </a:r>
            <a:r>
              <a:rPr lang="nl-NL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funny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as </a:t>
            </a:r>
            <a:r>
              <a:rPr lang="nl-NL" i="1" dirty="0" err="1" smtClean="0">
                <a:sym typeface="Wingdings" panose="05000000000000000000" pitchFamily="2" charset="2"/>
              </a:rPr>
              <a:t>my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brother</a:t>
            </a:r>
            <a:r>
              <a:rPr lang="nl-NL" i="1" dirty="0" smtClean="0">
                <a:sym typeface="Wingdings" panose="05000000000000000000" pitchFamily="2" charset="2"/>
              </a:rPr>
              <a:t>.</a:t>
            </a:r>
            <a:br>
              <a:rPr lang="nl-NL" i="1" dirty="0" smtClean="0">
                <a:sym typeface="Wingdings" panose="05000000000000000000" pitchFamily="2" charset="2"/>
              </a:rPr>
            </a:br>
            <a:r>
              <a:rPr lang="nl-NL" i="1" dirty="0" smtClean="0">
                <a:sym typeface="Wingdings" panose="05000000000000000000" pitchFamily="2" charset="2"/>
              </a:rPr>
              <a:t>But </a:t>
            </a:r>
            <a:r>
              <a:rPr lang="nl-NL" i="1" dirty="0" err="1" smtClean="0">
                <a:sym typeface="Wingdings" panose="05000000000000000000" pitchFamily="2" charset="2"/>
              </a:rPr>
              <a:t>my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mother</a:t>
            </a:r>
            <a:r>
              <a:rPr lang="nl-NL" i="1" dirty="0" smtClean="0">
                <a:sym typeface="Wingdings" panose="05000000000000000000" pitchFamily="2" charset="2"/>
              </a:rPr>
              <a:t> is </a:t>
            </a:r>
            <a:r>
              <a:rPr lang="nl-NL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not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as </a:t>
            </a:r>
            <a:r>
              <a:rPr lang="nl-NL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hilarious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as </a:t>
            </a:r>
            <a:r>
              <a:rPr lang="nl-NL" i="1" dirty="0" err="1" smtClean="0">
                <a:sym typeface="Wingdings" panose="05000000000000000000" pitchFamily="2" charset="2"/>
              </a:rPr>
              <a:t>my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father</a:t>
            </a:r>
            <a:r>
              <a:rPr lang="nl-NL" i="1" dirty="0" smtClean="0">
                <a:sym typeface="Wingdings" panose="05000000000000000000" pitchFamily="2" charset="2"/>
              </a:rPr>
              <a:t>.</a:t>
            </a:r>
          </a:p>
          <a:p>
            <a:r>
              <a:rPr lang="nl-NL" i="1" dirty="0" err="1" smtClean="0">
                <a:sym typeface="Wingdings" panose="05000000000000000000" pitchFamily="2" charset="2"/>
              </a:rPr>
              <a:t>This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table</a:t>
            </a:r>
            <a:r>
              <a:rPr lang="nl-NL" i="1" dirty="0" smtClean="0">
                <a:sym typeface="Wingdings" panose="05000000000000000000" pitchFamily="2" charset="2"/>
              </a:rPr>
              <a:t> is 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as big as </a:t>
            </a:r>
            <a:r>
              <a:rPr lang="nl-NL" i="1" dirty="0" err="1" smtClean="0">
                <a:sym typeface="Wingdings" panose="05000000000000000000" pitchFamily="2" charset="2"/>
              </a:rPr>
              <a:t>that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table</a:t>
            </a:r>
            <a:r>
              <a:rPr lang="nl-NL" i="1" dirty="0" smtClean="0">
                <a:sym typeface="Wingdings" panose="05000000000000000000" pitchFamily="2" charset="2"/>
              </a:rPr>
              <a:t>.</a:t>
            </a:r>
            <a:br>
              <a:rPr lang="nl-NL" i="1" dirty="0" smtClean="0">
                <a:sym typeface="Wingdings" panose="05000000000000000000" pitchFamily="2" charset="2"/>
              </a:rPr>
            </a:br>
            <a:r>
              <a:rPr lang="nl-NL" i="1" dirty="0" smtClean="0">
                <a:sym typeface="Wingdings" panose="05000000000000000000" pitchFamily="2" charset="2"/>
              </a:rPr>
              <a:t>But </a:t>
            </a:r>
            <a:r>
              <a:rPr lang="nl-NL" i="1" dirty="0" err="1" smtClean="0">
                <a:sym typeface="Wingdings" panose="05000000000000000000" pitchFamily="2" charset="2"/>
              </a:rPr>
              <a:t>this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table</a:t>
            </a:r>
            <a:r>
              <a:rPr lang="nl-NL" i="1" dirty="0" smtClean="0">
                <a:sym typeface="Wingdings" panose="05000000000000000000" pitchFamily="2" charset="2"/>
              </a:rPr>
              <a:t> is </a:t>
            </a:r>
            <a:r>
              <a:rPr lang="nl-NL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not</a:t>
            </a:r>
            <a:r>
              <a:rPr lang="nl-NL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as small as </a:t>
            </a:r>
            <a:r>
              <a:rPr lang="nl-NL" i="1" dirty="0" err="1" smtClean="0">
                <a:sym typeface="Wingdings" panose="05000000000000000000" pitchFamily="2" charset="2"/>
              </a:rPr>
              <a:t>that</a:t>
            </a:r>
            <a:r>
              <a:rPr lang="nl-NL" i="1" dirty="0" smtClean="0"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ym typeface="Wingdings" panose="05000000000000000000" pitchFamily="2" charset="2"/>
              </a:rPr>
              <a:t>table</a:t>
            </a:r>
            <a:r>
              <a:rPr lang="nl-NL" i="1" dirty="0" smtClean="0">
                <a:sym typeface="Wingdings" panose="05000000000000000000" pitchFamily="2" charset="2"/>
              </a:rPr>
              <a:t>.</a:t>
            </a:r>
            <a:endParaRPr lang="nl-NL" i="1" dirty="0" smtClean="0"/>
          </a:p>
        </p:txBody>
      </p:sp>
    </p:spTree>
    <p:extLst>
      <p:ext uri="{BB962C8B-B14F-4D97-AF65-F5344CB8AC3E}">
        <p14:creationId xmlns:p14="http://schemas.microsoft.com/office/powerpoint/2010/main" val="28931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1988840"/>
            <a:ext cx="7404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nl-NL" dirty="0" smtClean="0"/>
              <a:t>Één trede hoger:</a:t>
            </a:r>
            <a:br>
              <a:rPr lang="nl-NL" dirty="0" smtClean="0"/>
            </a:br>
            <a:r>
              <a:rPr lang="nl-NL" dirty="0" smtClean="0"/>
              <a:t>…+er dan …</a:t>
            </a:r>
            <a:r>
              <a:rPr lang="nl-NL" dirty="0" smtClean="0">
                <a:sym typeface="Wingdings" panose="05000000000000000000" pitchFamily="2" charset="2"/>
              </a:rPr>
              <a:t> …+er </a:t>
            </a:r>
            <a:r>
              <a:rPr lang="nl-NL" dirty="0" err="1" smtClean="0">
                <a:sym typeface="Wingdings" panose="05000000000000000000" pitchFamily="2" charset="2"/>
              </a:rPr>
              <a:t>than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…+er dan …  more … </a:t>
            </a:r>
            <a:r>
              <a:rPr lang="nl-NL" dirty="0" err="1" smtClean="0">
                <a:sym typeface="Wingdings" panose="05000000000000000000" pitchFamily="2" charset="2"/>
              </a:rPr>
              <a:t>than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bijvoeglijk naamwoord verandert WEL van spelling!: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Bijvoeglijknaamwoorden met 1 lettergreep </a:t>
            </a:r>
            <a:r>
              <a:rPr lang="nl-NL" dirty="0" smtClean="0">
                <a:sym typeface="Wingdings" panose="05000000000000000000" pitchFamily="2" charset="2"/>
              </a:rPr>
              <a:t>(big, </a:t>
            </a:r>
            <a:r>
              <a:rPr lang="nl-NL" dirty="0" err="1" smtClean="0">
                <a:sym typeface="Wingdings" panose="05000000000000000000" pitchFamily="2" charset="2"/>
              </a:rPr>
              <a:t>quick</a:t>
            </a:r>
            <a:r>
              <a:rPr lang="nl-NL" dirty="0" smtClean="0">
                <a:sym typeface="Wingdings" panose="05000000000000000000" pitchFamily="2" charset="2"/>
              </a:rPr>
              <a:t>, smart, </a:t>
            </a:r>
            <a:r>
              <a:rPr lang="nl-NL" dirty="0" err="1" smtClean="0">
                <a:sym typeface="Wingdings" panose="05000000000000000000" pitchFamily="2" charset="2"/>
              </a:rPr>
              <a:t>nice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old</a:t>
            </a:r>
            <a:r>
              <a:rPr lang="nl-NL" dirty="0" smtClean="0">
                <a:sym typeface="Wingdings" panose="05000000000000000000" pitchFamily="2" charset="2"/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Regelmatig: 			+er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older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de spelling als volgt is: medeklinker, klinker, medeklinker: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verdubbel de medeklinker +er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big</a:t>
            </a:r>
            <a:r>
              <a:rPr lang="nl-NL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er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i="1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het eindigt op een -e: 	+r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nicer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i="1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endParaRPr lang="nl-NL" dirty="0">
              <a:solidFill>
                <a:schemeClr val="accent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355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1988840"/>
            <a:ext cx="7404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nl-NL" dirty="0" smtClean="0"/>
              <a:t>Één trede hoger:</a:t>
            </a:r>
            <a:br>
              <a:rPr lang="nl-NL" dirty="0" smtClean="0"/>
            </a:br>
            <a:r>
              <a:rPr lang="nl-NL" dirty="0" smtClean="0"/>
              <a:t>…+er dan …</a:t>
            </a:r>
            <a:r>
              <a:rPr lang="nl-NL" dirty="0" smtClean="0">
                <a:sym typeface="Wingdings" panose="05000000000000000000" pitchFamily="2" charset="2"/>
              </a:rPr>
              <a:t> …+er </a:t>
            </a:r>
            <a:r>
              <a:rPr lang="nl-NL" dirty="0" err="1" smtClean="0">
                <a:sym typeface="Wingdings" panose="05000000000000000000" pitchFamily="2" charset="2"/>
              </a:rPr>
              <a:t>than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…+er dan …  more … </a:t>
            </a:r>
            <a:r>
              <a:rPr lang="nl-NL" dirty="0" err="1" smtClean="0">
                <a:sym typeface="Wingdings" panose="05000000000000000000" pitchFamily="2" charset="2"/>
              </a:rPr>
              <a:t>than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bijvoeglijk naamwoord verandert WEL van spelling!: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Bijvoeglijk naamwoorden met 2 lettergrepen die eindigen op –y/-er/-et</a:t>
            </a:r>
            <a:r>
              <a:rPr lang="nl-NL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(happy, clever, </a:t>
            </a:r>
            <a:r>
              <a:rPr lang="nl-NL" dirty="0" err="1" smtClean="0">
                <a:sym typeface="Wingdings" panose="05000000000000000000" pitchFamily="2" charset="2"/>
              </a:rPr>
              <a:t>quiet</a:t>
            </a:r>
            <a:r>
              <a:rPr lang="nl-NL" dirty="0" smtClean="0">
                <a:sym typeface="Wingdings" panose="05000000000000000000" pitchFamily="2" charset="2"/>
              </a:rPr>
              <a:t>, easy):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het woord eindigt op een –y: 	+</a:t>
            </a:r>
            <a:r>
              <a:rPr lang="nl-NL" dirty="0" err="1" smtClean="0">
                <a:sym typeface="Wingdings" panose="05000000000000000000" pitchFamily="2" charset="2"/>
              </a:rPr>
              <a:t>ier</a:t>
            </a:r>
            <a:r>
              <a:rPr lang="nl-NL" dirty="0" smtClean="0">
                <a:sym typeface="Wingdings" panose="05000000000000000000" pitchFamily="2" charset="2"/>
              </a:rPr>
              <a:t> 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funnier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i="1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het woord eindigt op –er: 		+er 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cleverer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i="1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het woord eindigt op –</a:t>
            </a:r>
            <a:r>
              <a:rPr lang="nl-NL" dirty="0" smtClean="0">
                <a:sym typeface="Wingdings" panose="05000000000000000000" pitchFamily="2" charset="2"/>
              </a:rPr>
              <a:t>et: 		+</a:t>
            </a:r>
            <a:r>
              <a:rPr lang="nl-NL" dirty="0">
                <a:sym typeface="Wingdings" panose="05000000000000000000" pitchFamily="2" charset="2"/>
              </a:rPr>
              <a:t>er 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quieter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endParaRPr lang="nl-NL" dirty="0">
              <a:solidFill>
                <a:schemeClr val="accent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6526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1988840"/>
            <a:ext cx="74043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nl-NL" dirty="0" smtClean="0"/>
              <a:t>Één trede hoger:</a:t>
            </a:r>
            <a:br>
              <a:rPr lang="nl-NL" dirty="0" smtClean="0"/>
            </a:br>
            <a:r>
              <a:rPr lang="nl-NL" dirty="0" smtClean="0"/>
              <a:t>…+er dan …</a:t>
            </a:r>
            <a:r>
              <a:rPr lang="nl-NL" dirty="0" smtClean="0">
                <a:sym typeface="Wingdings" panose="05000000000000000000" pitchFamily="2" charset="2"/>
              </a:rPr>
              <a:t> …+er </a:t>
            </a:r>
            <a:r>
              <a:rPr lang="nl-NL" dirty="0" err="1" smtClean="0">
                <a:sym typeface="Wingdings" panose="05000000000000000000" pitchFamily="2" charset="2"/>
              </a:rPr>
              <a:t>than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…+er dan …  more … </a:t>
            </a:r>
            <a:r>
              <a:rPr lang="nl-NL" dirty="0" err="1" smtClean="0">
                <a:sym typeface="Wingdings" panose="05000000000000000000" pitchFamily="2" charset="2"/>
              </a:rPr>
              <a:t>than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bijvoeglijk naamwoord verandert WEL van spelling!: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Bijvoeglijk naamwoorden met 2 of meer lettergrepen </a:t>
            </a:r>
            <a:r>
              <a:rPr lang="nl-NL" dirty="0" smtClean="0">
                <a:sym typeface="Wingdings" panose="05000000000000000000" pitchFamily="2" charset="2"/>
              </a:rPr>
              <a:t>(</a:t>
            </a:r>
            <a:r>
              <a:rPr lang="nl-NL" dirty="0" err="1" smtClean="0">
                <a:sym typeface="Wingdings" panose="05000000000000000000" pitchFamily="2" charset="2"/>
              </a:rPr>
              <a:t>beautiful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handsome</a:t>
            </a:r>
            <a:r>
              <a:rPr lang="nl-NL" dirty="0" smtClean="0">
                <a:sym typeface="Wingdings" panose="05000000000000000000" pitchFamily="2" charset="2"/>
              </a:rPr>
              <a:t>, intelligent, </a:t>
            </a:r>
            <a:r>
              <a:rPr lang="nl-NL" dirty="0" err="1" smtClean="0">
                <a:sym typeface="Wingdings" panose="05000000000000000000" pitchFamily="2" charset="2"/>
              </a:rPr>
              <a:t>hilarious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enormous</a:t>
            </a:r>
            <a:r>
              <a:rPr lang="nl-NL" dirty="0" smtClean="0">
                <a:sym typeface="Wingdings" panose="05000000000000000000" pitchFamily="2" charset="2"/>
              </a:rPr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het woord 2 lettergrepen heeft, maar niet eindigt op –y/-er/-et: 	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more </a:t>
            </a:r>
            <a:r>
              <a:rPr lang="nl-NL" dirty="0">
                <a:sym typeface="Wingdings" panose="05000000000000000000" pitchFamily="2" charset="2"/>
              </a:rPr>
              <a:t>+ bijvoeglijk naamwoord   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more boring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het meer lettergrepen heeft: 	more + bijvoeglijk naamwoord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more intelligent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than</a:t>
            </a:r>
            <a:endParaRPr lang="nl-NL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6171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1988840"/>
            <a:ext cx="7404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nl-NL" dirty="0" smtClean="0"/>
              <a:t>De hoogste trede:</a:t>
            </a:r>
            <a:br>
              <a:rPr lang="nl-NL" dirty="0" smtClean="0"/>
            </a:br>
            <a:r>
              <a:rPr lang="nl-NL" dirty="0" smtClean="0"/>
              <a:t>de/het …+</a:t>
            </a:r>
            <a:r>
              <a:rPr lang="nl-NL" dirty="0" err="1" smtClean="0"/>
              <a:t>ste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</a:t>
            </a:r>
            <a:r>
              <a:rPr lang="nl-NL" dirty="0" err="1" smtClean="0">
                <a:sym typeface="Wingdings" panose="05000000000000000000" pitchFamily="2" charset="2"/>
              </a:rPr>
              <a:t>est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/>
              <a:t>de/het …+</a:t>
            </a:r>
            <a:r>
              <a:rPr lang="nl-NL" dirty="0" err="1"/>
              <a:t>ste</a:t>
            </a:r>
            <a:r>
              <a:rPr lang="nl-NL" dirty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most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bijvoeglijk naamwoord verandert WEL van spelling!: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Bijvoeglijk naamwoorden met 1 lettergreep</a:t>
            </a:r>
            <a:r>
              <a:rPr lang="nl-NL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(</a:t>
            </a:r>
            <a:r>
              <a:rPr lang="nl-NL" dirty="0" err="1" smtClean="0">
                <a:sym typeface="Wingdings" panose="05000000000000000000" pitchFamily="2" charset="2"/>
              </a:rPr>
              <a:t>old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cute</a:t>
            </a:r>
            <a:r>
              <a:rPr lang="nl-NL" dirty="0" smtClean="0">
                <a:sym typeface="Wingdings" panose="05000000000000000000" pitchFamily="2" charset="2"/>
              </a:rPr>
              <a:t>, small, big, cool):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Regelmatig: 			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</a:t>
            </a:r>
            <a:r>
              <a:rPr lang="nl-NL" dirty="0" err="1" smtClean="0">
                <a:sym typeface="Wingdings" panose="05000000000000000000" pitchFamily="2" charset="2"/>
              </a:rPr>
              <a:t>est</a:t>
            </a:r>
            <a:r>
              <a:rPr lang="nl-NL" dirty="0" smtClean="0">
                <a:sym typeface="Wingdings" panose="05000000000000000000" pitchFamily="2" charset="2"/>
              </a:rPr>
              <a:t>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oldest</a:t>
            </a:r>
            <a:endParaRPr lang="nl-NL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de spelling als volgt is: medeklinker, klinker, medeklinker: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 verdubbel </a:t>
            </a:r>
            <a:r>
              <a:rPr lang="nl-NL" dirty="0">
                <a:sym typeface="Wingdings" panose="05000000000000000000" pitchFamily="2" charset="2"/>
              </a:rPr>
              <a:t>de medeklinker +</a:t>
            </a:r>
            <a:r>
              <a:rPr lang="nl-NL" dirty="0" err="1" smtClean="0">
                <a:sym typeface="Wingdings" panose="05000000000000000000" pitchFamily="2" charset="2"/>
              </a:rPr>
              <a:t>est</a:t>
            </a:r>
            <a:r>
              <a:rPr lang="nl-NL" dirty="0" smtClean="0">
                <a:sym typeface="Wingdings" panose="05000000000000000000" pitchFamily="2" charset="2"/>
              </a:rPr>
              <a:t>  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big</a:t>
            </a:r>
            <a:r>
              <a:rPr lang="nl-NL" i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est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het eindigt op een -e: 	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…+st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nicest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4664"/>
            <a:ext cx="2691816" cy="138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7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1988840"/>
            <a:ext cx="7404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nl-NL" dirty="0" smtClean="0"/>
              <a:t>De hoogste trede:</a:t>
            </a:r>
            <a:br>
              <a:rPr lang="nl-NL" dirty="0" smtClean="0"/>
            </a:br>
            <a:r>
              <a:rPr lang="nl-NL" dirty="0" smtClean="0"/>
              <a:t>de/het …+</a:t>
            </a:r>
            <a:r>
              <a:rPr lang="nl-NL" dirty="0" err="1" smtClean="0"/>
              <a:t>ste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</a:t>
            </a:r>
            <a:r>
              <a:rPr lang="nl-NL" dirty="0" err="1" smtClean="0">
                <a:sym typeface="Wingdings" panose="05000000000000000000" pitchFamily="2" charset="2"/>
              </a:rPr>
              <a:t>est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/>
              <a:t>de/het …+</a:t>
            </a:r>
            <a:r>
              <a:rPr lang="nl-NL" dirty="0" err="1"/>
              <a:t>ste</a:t>
            </a:r>
            <a:r>
              <a:rPr lang="nl-NL" dirty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most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bijvoeglijk naamwoord verandert WEL van spelling!: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Bijvoeglijk naamwoorden met 2 lettergrepen die eindigen op –y/-er/-et</a:t>
            </a:r>
            <a:r>
              <a:rPr lang="nl-NL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(happy, clever, </a:t>
            </a:r>
            <a:r>
              <a:rPr lang="nl-NL" dirty="0" err="1">
                <a:sym typeface="Wingdings" panose="05000000000000000000" pitchFamily="2" charset="2"/>
              </a:rPr>
              <a:t>quiet</a:t>
            </a:r>
            <a:r>
              <a:rPr lang="nl-NL" dirty="0">
                <a:sym typeface="Wingdings" panose="05000000000000000000" pitchFamily="2" charset="2"/>
              </a:rPr>
              <a:t>, easy):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het woord eindigt op een –y: 	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</a:t>
            </a:r>
            <a:r>
              <a:rPr lang="nl-NL" dirty="0" err="1" smtClean="0">
                <a:sym typeface="Wingdings" panose="05000000000000000000" pitchFamily="2" charset="2"/>
              </a:rPr>
              <a:t>iest</a:t>
            </a:r>
            <a:r>
              <a:rPr lang="nl-NL" dirty="0" smtClean="0">
                <a:sym typeface="Wingdings" panose="05000000000000000000" pitchFamily="2" charset="2"/>
              </a:rPr>
              <a:t>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funniest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het woord eindigt op –er: 		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</a:t>
            </a:r>
            <a:r>
              <a:rPr lang="nl-NL" dirty="0" err="1" smtClean="0">
                <a:sym typeface="Wingdings" panose="05000000000000000000" pitchFamily="2" charset="2"/>
              </a:rPr>
              <a:t>est</a:t>
            </a:r>
            <a:r>
              <a:rPr lang="nl-NL" dirty="0" smtClean="0">
                <a:sym typeface="Wingdings" panose="05000000000000000000" pitchFamily="2" charset="2"/>
              </a:rPr>
              <a:t> 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cleverest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ym typeface="Wingdings" panose="05000000000000000000" pitchFamily="2" charset="2"/>
              </a:rPr>
              <a:t>Als het woord eindigt op –et: 		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…+</a:t>
            </a:r>
            <a:r>
              <a:rPr lang="nl-NL" dirty="0" err="1" smtClean="0">
                <a:sym typeface="Wingdings" panose="05000000000000000000" pitchFamily="2" charset="2"/>
              </a:rPr>
              <a:t>est</a:t>
            </a:r>
            <a:r>
              <a:rPr lang="nl-NL" dirty="0" smtClean="0">
                <a:sym typeface="Wingdings" panose="05000000000000000000" pitchFamily="2" charset="2"/>
              </a:rPr>
              <a:t>   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quietest</a:t>
            </a:r>
            <a:endParaRPr lang="nl-NL" i="1" dirty="0">
              <a:solidFill>
                <a:schemeClr val="accent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5881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vergelijken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68096" y="1988840"/>
            <a:ext cx="74043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nl-NL" dirty="0"/>
              <a:t>De hoogste trede:</a:t>
            </a:r>
            <a:br>
              <a:rPr lang="nl-NL" dirty="0"/>
            </a:br>
            <a:r>
              <a:rPr lang="nl-NL" dirty="0"/>
              <a:t>de/het …+</a:t>
            </a:r>
            <a:r>
              <a:rPr lang="nl-NL" dirty="0" err="1"/>
              <a:t>ste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the</a:t>
            </a:r>
            <a:r>
              <a:rPr lang="nl-NL" dirty="0">
                <a:sym typeface="Wingdings" panose="05000000000000000000" pitchFamily="2" charset="2"/>
              </a:rPr>
              <a:t> …+</a:t>
            </a:r>
            <a:r>
              <a:rPr lang="nl-NL" dirty="0" err="1">
                <a:sym typeface="Wingdings" panose="05000000000000000000" pitchFamily="2" charset="2"/>
              </a:rPr>
              <a:t>est</a:t>
            </a:r>
            <a:r>
              <a:rPr lang="nl-NL" dirty="0">
                <a:sym typeface="Wingdings" panose="05000000000000000000" pitchFamily="2" charset="2"/>
              </a:rPr>
              <a:t/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/>
              <a:t>de/het …+</a:t>
            </a:r>
            <a:r>
              <a:rPr lang="nl-NL" dirty="0" err="1"/>
              <a:t>ste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the</a:t>
            </a:r>
            <a:r>
              <a:rPr lang="nl-NL" dirty="0">
                <a:sym typeface="Wingdings" panose="05000000000000000000" pitchFamily="2" charset="2"/>
              </a:rPr>
              <a:t> most …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Het bijvoeglijk naamwoord verandert WEL van spelling!: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Bijvoeglijk naamwoorden met 2 of meer lettergrepen </a:t>
            </a:r>
            <a:r>
              <a:rPr lang="nl-NL" dirty="0" smtClean="0">
                <a:sym typeface="Wingdings" panose="05000000000000000000" pitchFamily="2" charset="2"/>
              </a:rPr>
              <a:t>(</a:t>
            </a:r>
            <a:r>
              <a:rPr lang="nl-NL" dirty="0" err="1" smtClean="0">
                <a:sym typeface="Wingdings" panose="05000000000000000000" pitchFamily="2" charset="2"/>
              </a:rPr>
              <a:t>beautiful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handsome</a:t>
            </a:r>
            <a:r>
              <a:rPr lang="nl-NL" dirty="0" smtClean="0">
                <a:sym typeface="Wingdings" panose="05000000000000000000" pitchFamily="2" charset="2"/>
              </a:rPr>
              <a:t>, intelligent, </a:t>
            </a:r>
            <a:r>
              <a:rPr lang="nl-NL" dirty="0" err="1" smtClean="0">
                <a:sym typeface="Wingdings" panose="05000000000000000000" pitchFamily="2" charset="2"/>
              </a:rPr>
              <a:t>hilarious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dirty="0" err="1" smtClean="0">
                <a:sym typeface="Wingdings" panose="05000000000000000000" pitchFamily="2" charset="2"/>
              </a:rPr>
              <a:t>enormous</a:t>
            </a:r>
            <a:r>
              <a:rPr lang="nl-NL" dirty="0" smtClean="0">
                <a:sym typeface="Wingdings" panose="05000000000000000000" pitchFamily="2" charset="2"/>
              </a:rPr>
              <a:t>, boring):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het woord 2 lettergrepen heeft, maar niet eindigt op –y/-er/-et: 	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most + bijvoeglijk naamwoord   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most boring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ym typeface="Wingdings" panose="05000000000000000000" pitchFamily="2" charset="2"/>
              </a:rPr>
              <a:t>Als het meer lettergrepen heeft: 	</a:t>
            </a:r>
            <a:r>
              <a:rPr lang="nl-NL" dirty="0" err="1" smtClean="0">
                <a:sym typeface="Wingdings" panose="05000000000000000000" pitchFamily="2" charset="2"/>
              </a:rPr>
              <a:t>the</a:t>
            </a:r>
            <a:r>
              <a:rPr lang="nl-NL" dirty="0" smtClean="0">
                <a:sym typeface="Wingdings" panose="05000000000000000000" pitchFamily="2" charset="2"/>
              </a:rPr>
              <a:t> most + bijvoeglijk naamwoord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i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the</a:t>
            </a:r>
            <a:r>
              <a:rPr lang="nl-NL" i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most intelligent</a:t>
            </a:r>
            <a:endParaRPr lang="nl-NL" dirty="0" smtClean="0">
              <a:solidFill>
                <a:schemeClr val="accent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3520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Who</a:t>
            </a:r>
            <a:r>
              <a:rPr lang="nl-NL" dirty="0"/>
              <a:t> – </a:t>
            </a:r>
            <a:r>
              <a:rPr lang="nl-NL" dirty="0" err="1"/>
              <a:t>which</a:t>
            </a:r>
            <a:r>
              <a:rPr lang="nl-NL" dirty="0"/>
              <a:t> – Ø </a:t>
            </a:r>
          </a:p>
        </p:txBody>
      </p:sp>
      <p:pic>
        <p:nvPicPr>
          <p:cNvPr id="6" name="Tijdelijke aanduiding voor inhoud 5" descr="... potter &lt;strong&gt;the boy who lived&lt;/strong&gt; wall decal quote $ 9 79 harry potter &lt;strong&gt;the boy&lt;/strong&gt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2443020"/>
            <a:ext cx="7289800" cy="3708685"/>
          </a:xfrm>
        </p:spPr>
      </p:pic>
    </p:spTree>
    <p:extLst>
      <p:ext uri="{BB962C8B-B14F-4D97-AF65-F5344CB8AC3E}">
        <p14:creationId xmlns:p14="http://schemas.microsoft.com/office/powerpoint/2010/main" val="2867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present </a:t>
            </a:r>
            <a:r>
              <a:rPr lang="nl-NL" dirty="0" err="1" smtClean="0"/>
              <a:t>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gebruikt de Present Simple </a:t>
            </a:r>
            <a:r>
              <a:rPr lang="nl-NL" dirty="0"/>
              <a:t>als je iets altijd, nooit, vaak, soms, of regelmatig doet. </a:t>
            </a:r>
            <a:r>
              <a:rPr lang="nl-NL" i="1" dirty="0">
                <a:solidFill>
                  <a:schemeClr val="accent1"/>
                </a:solidFill>
              </a:rPr>
              <a:t>(gewoonte, rooster, hobby’s, routine</a:t>
            </a:r>
            <a:r>
              <a:rPr lang="nl-NL" i="1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nl-NL" i="1" dirty="0" err="1" smtClean="0"/>
              <a:t>Chrissy</a:t>
            </a:r>
            <a:r>
              <a:rPr lang="nl-NL" i="1" dirty="0" smtClean="0"/>
              <a:t> </a:t>
            </a:r>
            <a:r>
              <a:rPr lang="nl-NL" i="1" dirty="0" err="1" smtClean="0"/>
              <a:t>and</a:t>
            </a:r>
            <a:r>
              <a:rPr lang="nl-NL" i="1" dirty="0" smtClean="0"/>
              <a:t> Eric </a:t>
            </a:r>
            <a:r>
              <a:rPr lang="nl-NL" i="1" dirty="0" err="1" smtClean="0">
                <a:solidFill>
                  <a:schemeClr val="accent1"/>
                </a:solidFill>
              </a:rPr>
              <a:t>play</a:t>
            </a:r>
            <a:r>
              <a:rPr lang="nl-NL" i="1" dirty="0" smtClean="0"/>
              <a:t> tennis on </a:t>
            </a:r>
            <a:r>
              <a:rPr lang="nl-NL" i="1" dirty="0" err="1" smtClean="0"/>
              <a:t>Saturdays</a:t>
            </a:r>
            <a:r>
              <a:rPr lang="nl-NL" i="1" dirty="0" smtClean="0"/>
              <a:t>.</a:t>
            </a:r>
            <a:br>
              <a:rPr lang="nl-NL" i="1" dirty="0" smtClean="0"/>
            </a:br>
            <a:endParaRPr lang="nl-NL" i="1" dirty="0"/>
          </a:p>
          <a:p>
            <a:r>
              <a:rPr lang="nl-NL" dirty="0"/>
              <a:t>Je gebruikt de Present Simple ook als je een feit of mening deelt. </a:t>
            </a:r>
            <a:br>
              <a:rPr lang="nl-NL" dirty="0"/>
            </a:br>
            <a:r>
              <a:rPr lang="nl-NL" i="1" dirty="0">
                <a:solidFill>
                  <a:schemeClr val="accent1"/>
                </a:solidFill>
              </a:rPr>
              <a:t>(feiten, meningen, gevoelens</a:t>
            </a:r>
            <a:r>
              <a:rPr lang="nl-NL" i="1" dirty="0" smtClean="0">
                <a:solidFill>
                  <a:schemeClr val="accent1"/>
                </a:solidFill>
              </a:rPr>
              <a:t>)</a:t>
            </a:r>
          </a:p>
          <a:p>
            <a:r>
              <a:rPr lang="nl-NL" i="1" dirty="0" smtClean="0"/>
              <a:t>I </a:t>
            </a:r>
            <a:r>
              <a:rPr lang="nl-NL" i="1" dirty="0" err="1" smtClean="0"/>
              <a:t>really</a:t>
            </a:r>
            <a:r>
              <a:rPr lang="nl-NL" i="1" dirty="0" smtClean="0"/>
              <a:t> </a:t>
            </a:r>
            <a:r>
              <a:rPr lang="nl-NL" i="1" dirty="0" smtClean="0">
                <a:solidFill>
                  <a:schemeClr val="accent1"/>
                </a:solidFill>
              </a:rPr>
              <a:t>like</a:t>
            </a:r>
            <a:r>
              <a:rPr lang="nl-NL" i="1" dirty="0" smtClean="0"/>
              <a:t> </a:t>
            </a:r>
            <a:r>
              <a:rPr lang="nl-NL" i="1" dirty="0" err="1" smtClean="0"/>
              <a:t>the</a:t>
            </a:r>
            <a:r>
              <a:rPr lang="nl-NL" i="1" dirty="0" smtClean="0"/>
              <a:t> </a:t>
            </a:r>
            <a:r>
              <a:rPr lang="nl-NL" i="1" dirty="0" err="1" smtClean="0"/>
              <a:t>latest</a:t>
            </a:r>
            <a:r>
              <a:rPr lang="nl-NL" i="1" dirty="0" smtClean="0"/>
              <a:t> Taylor Swift song.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14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Who</a:t>
            </a:r>
            <a:r>
              <a:rPr lang="nl-NL" dirty="0" smtClean="0"/>
              <a:t> – </a:t>
            </a:r>
            <a:r>
              <a:rPr lang="nl-NL" dirty="0" err="1" smtClean="0"/>
              <a:t>which</a:t>
            </a:r>
            <a:r>
              <a:rPr lang="nl-NL" dirty="0" smtClean="0"/>
              <a:t> – Ø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duidelijk wilt maken over wie of wat je het hebt, of extra informatie over iets/iemand wilt geven, kun je een </a:t>
            </a:r>
            <a:r>
              <a:rPr lang="nl-NL" dirty="0" smtClean="0">
                <a:solidFill>
                  <a:schemeClr val="accent1"/>
                </a:solidFill>
              </a:rPr>
              <a:t>betrekkelijk voornaamwoord </a:t>
            </a:r>
            <a:r>
              <a:rPr lang="nl-NL" dirty="0" smtClean="0"/>
              <a:t>gebruiken. </a:t>
            </a:r>
          </a:p>
          <a:p>
            <a:r>
              <a:rPr lang="nl-NL" dirty="0" smtClean="0"/>
              <a:t>In het Nederlands doen we dit ook: </a:t>
            </a:r>
            <a:r>
              <a:rPr lang="nl-NL" i="1" dirty="0" smtClean="0"/>
              <a:t>Ik vind het meisje </a:t>
            </a:r>
            <a:r>
              <a:rPr lang="nl-NL" i="1" u="sng" dirty="0" smtClean="0">
                <a:solidFill>
                  <a:schemeClr val="accent1"/>
                </a:solidFill>
              </a:rPr>
              <a:t>dat </a:t>
            </a:r>
            <a:r>
              <a:rPr lang="nl-NL" i="1" u="sng" dirty="0" smtClean="0"/>
              <a:t>daar staat</a:t>
            </a:r>
            <a:r>
              <a:rPr lang="nl-NL" i="1" dirty="0" smtClean="0"/>
              <a:t> erg leuk.</a:t>
            </a:r>
            <a:r>
              <a:rPr lang="nl-NL" dirty="0" smtClean="0"/>
              <a:t> In het stukje ‘dat daar staat’ geef je aan welk meisje je bedoelt.</a:t>
            </a:r>
          </a:p>
          <a:p>
            <a:r>
              <a:rPr lang="nl-NL" dirty="0" smtClean="0"/>
              <a:t>In het Engels gebruik je dan de betrekkelijke voornaamwoorden </a:t>
            </a:r>
            <a:r>
              <a:rPr lang="nl-NL" dirty="0" smtClean="0">
                <a:solidFill>
                  <a:schemeClr val="accent1"/>
                </a:solidFill>
              </a:rPr>
              <a:t>‘</a:t>
            </a:r>
            <a:r>
              <a:rPr lang="nl-NL" dirty="0" err="1" smtClean="0">
                <a:solidFill>
                  <a:schemeClr val="accent1"/>
                </a:solidFill>
              </a:rPr>
              <a:t>who</a:t>
            </a:r>
            <a:r>
              <a:rPr lang="nl-NL" dirty="0" smtClean="0">
                <a:solidFill>
                  <a:schemeClr val="accent1"/>
                </a:solidFill>
              </a:rPr>
              <a:t>’ </a:t>
            </a:r>
            <a:r>
              <a:rPr lang="nl-NL" dirty="0" smtClean="0"/>
              <a:t>en </a:t>
            </a:r>
            <a:r>
              <a:rPr lang="nl-NL" dirty="0" smtClean="0">
                <a:solidFill>
                  <a:schemeClr val="accent1"/>
                </a:solidFill>
              </a:rPr>
              <a:t>‘</a:t>
            </a:r>
            <a:r>
              <a:rPr lang="nl-NL" dirty="0" err="1" smtClean="0">
                <a:solidFill>
                  <a:schemeClr val="accent1"/>
                </a:solidFill>
              </a:rPr>
              <a:t>which</a:t>
            </a:r>
            <a:r>
              <a:rPr lang="nl-NL" dirty="0" smtClean="0">
                <a:solidFill>
                  <a:schemeClr val="accent1"/>
                </a:solidFill>
              </a:rPr>
              <a:t>’</a:t>
            </a:r>
            <a:r>
              <a:rPr lang="nl-NL" dirty="0" smtClean="0"/>
              <a:t>.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smtClean="0"/>
              <a:t>Soms mag je het betrekkelijk voornaamwoord ook weglaten.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326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Who</a:t>
            </a:r>
            <a:r>
              <a:rPr lang="nl-NL" dirty="0" smtClean="0"/>
              <a:t> – </a:t>
            </a:r>
            <a:r>
              <a:rPr lang="nl-NL" dirty="0" err="1" smtClean="0"/>
              <a:t>which</a:t>
            </a:r>
            <a:r>
              <a:rPr lang="nl-NL" dirty="0" smtClean="0"/>
              <a:t> – Ø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060848"/>
            <a:ext cx="7290055" cy="4023360"/>
          </a:xfrm>
        </p:spPr>
        <p:txBody>
          <a:bodyPr/>
          <a:lstStyle/>
          <a:p>
            <a:r>
              <a:rPr lang="nl-NL" dirty="0" smtClean="0"/>
              <a:t>Je gebruikt ‘</a:t>
            </a:r>
            <a:r>
              <a:rPr lang="nl-NL" dirty="0" err="1" smtClean="0"/>
              <a:t>who</a:t>
            </a:r>
            <a:r>
              <a:rPr lang="nl-NL" dirty="0" smtClean="0"/>
              <a:t>’ bij personen:</a:t>
            </a:r>
            <a:br>
              <a:rPr lang="nl-NL" dirty="0" smtClean="0"/>
            </a:br>
            <a:r>
              <a:rPr lang="nl-NL" i="1" dirty="0" smtClean="0">
                <a:solidFill>
                  <a:schemeClr val="accent1"/>
                </a:solidFill>
              </a:rPr>
              <a:t>Tom</a:t>
            </a:r>
            <a:r>
              <a:rPr lang="nl-NL" i="1" dirty="0" smtClean="0"/>
              <a:t> is a boy </a:t>
            </a:r>
            <a:r>
              <a:rPr lang="nl-NL" i="1" dirty="0" err="1" smtClean="0">
                <a:solidFill>
                  <a:schemeClr val="accent1"/>
                </a:solidFill>
              </a:rPr>
              <a:t>who</a:t>
            </a:r>
            <a:r>
              <a:rPr lang="nl-NL" i="1" dirty="0" smtClean="0"/>
              <a:t> </a:t>
            </a:r>
            <a:r>
              <a:rPr lang="nl-NL" i="1" dirty="0" err="1" smtClean="0"/>
              <a:t>likes</a:t>
            </a:r>
            <a:r>
              <a:rPr lang="nl-NL" i="1" dirty="0" smtClean="0"/>
              <a:t> </a:t>
            </a:r>
            <a:r>
              <a:rPr lang="nl-NL" i="1" dirty="0" err="1" smtClean="0"/>
              <a:t>to</a:t>
            </a:r>
            <a:r>
              <a:rPr lang="nl-NL" i="1" dirty="0" smtClean="0"/>
              <a:t> have </a:t>
            </a:r>
            <a:r>
              <a:rPr lang="nl-NL" i="1" dirty="0" err="1" smtClean="0"/>
              <a:t>fun</a:t>
            </a:r>
            <a:r>
              <a:rPr lang="nl-NL" i="1" dirty="0" smtClean="0"/>
              <a:t>.</a:t>
            </a:r>
            <a:endParaRPr lang="nl-NL" i="1" dirty="0"/>
          </a:p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Je gebruikt ‘</a:t>
            </a:r>
            <a:r>
              <a:rPr lang="nl-NL" dirty="0" err="1" smtClean="0"/>
              <a:t>which</a:t>
            </a:r>
            <a:r>
              <a:rPr lang="nl-NL" dirty="0" smtClean="0"/>
              <a:t>’ bij dingen:</a:t>
            </a:r>
            <a:br>
              <a:rPr lang="nl-NL" dirty="0" smtClean="0"/>
            </a:br>
            <a:r>
              <a:rPr lang="nl-NL" i="1" dirty="0" smtClean="0">
                <a:solidFill>
                  <a:schemeClr val="accent1"/>
                </a:solidFill>
              </a:rPr>
              <a:t>The Netherlands </a:t>
            </a:r>
            <a:r>
              <a:rPr lang="nl-NL" i="1" dirty="0" smtClean="0"/>
              <a:t>is a small country </a:t>
            </a:r>
            <a:r>
              <a:rPr lang="nl-NL" i="1" dirty="0" err="1" smtClean="0">
                <a:solidFill>
                  <a:schemeClr val="accent1"/>
                </a:solidFill>
              </a:rPr>
              <a:t>which</a:t>
            </a:r>
            <a:r>
              <a:rPr lang="nl-NL" i="1" dirty="0" smtClean="0"/>
              <a:t> lies next </a:t>
            </a:r>
            <a:r>
              <a:rPr lang="nl-NL" i="1" dirty="0" err="1" smtClean="0"/>
              <a:t>to</a:t>
            </a:r>
            <a:r>
              <a:rPr lang="nl-NL" i="1" dirty="0" smtClean="0"/>
              <a:t> Germany.</a:t>
            </a:r>
          </a:p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Je </a:t>
            </a:r>
            <a:r>
              <a:rPr lang="nl-NL" dirty="0" smtClean="0">
                <a:solidFill>
                  <a:srgbClr val="FF0000"/>
                </a:solidFill>
              </a:rPr>
              <a:t>mag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chemeClr val="accent1"/>
                </a:solidFill>
              </a:rPr>
              <a:t>who</a:t>
            </a:r>
            <a:r>
              <a:rPr lang="nl-NL" dirty="0" smtClean="0">
                <a:solidFill>
                  <a:schemeClr val="accent1"/>
                </a:solidFill>
              </a:rPr>
              <a:t> en </a:t>
            </a:r>
            <a:r>
              <a:rPr lang="nl-NL" dirty="0" err="1" smtClean="0">
                <a:solidFill>
                  <a:schemeClr val="accent1"/>
                </a:solidFill>
              </a:rPr>
              <a:t>which</a:t>
            </a:r>
            <a:r>
              <a:rPr lang="nl-NL" dirty="0" smtClean="0">
                <a:solidFill>
                  <a:schemeClr val="accent1"/>
                </a:solidFill>
              </a:rPr>
              <a:t> weglaten </a:t>
            </a:r>
            <a:r>
              <a:rPr lang="nl-NL" dirty="0" smtClean="0"/>
              <a:t>als het ding/de persoon waar je extra informatie over geeft </a:t>
            </a:r>
            <a:r>
              <a:rPr lang="nl-NL" dirty="0" smtClean="0">
                <a:solidFill>
                  <a:schemeClr val="accent1"/>
                </a:solidFill>
              </a:rPr>
              <a:t>NIET het onderwerp is in de bijzin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i="1" dirty="0" err="1" smtClean="0"/>
              <a:t>They</a:t>
            </a:r>
            <a:r>
              <a:rPr lang="nl-NL" i="1" dirty="0" smtClean="0"/>
              <a:t> are </a:t>
            </a:r>
            <a:r>
              <a:rPr lang="nl-NL" i="1" dirty="0" err="1" smtClean="0"/>
              <a:t>talking</a:t>
            </a:r>
            <a:r>
              <a:rPr lang="nl-NL" i="1" dirty="0" smtClean="0"/>
              <a:t> </a:t>
            </a:r>
            <a:r>
              <a:rPr lang="nl-NL" i="1" dirty="0" err="1" smtClean="0"/>
              <a:t>to</a:t>
            </a:r>
            <a:r>
              <a:rPr lang="nl-NL" i="1" dirty="0" smtClean="0"/>
              <a:t> </a:t>
            </a:r>
            <a:r>
              <a:rPr lang="nl-NL" i="1" dirty="0" err="1" smtClean="0">
                <a:solidFill>
                  <a:schemeClr val="accent1"/>
                </a:solidFill>
              </a:rPr>
              <a:t>somebody</a:t>
            </a:r>
            <a:r>
              <a:rPr lang="nl-NL" i="1" dirty="0">
                <a:solidFill>
                  <a:schemeClr val="accent1"/>
                </a:solidFill>
              </a:rPr>
              <a:t> </a:t>
            </a:r>
            <a:r>
              <a:rPr lang="nl-NL" i="1" dirty="0" smtClean="0">
                <a:solidFill>
                  <a:schemeClr val="accent1"/>
                </a:solidFill>
              </a:rPr>
              <a:t>Ø </a:t>
            </a:r>
            <a:r>
              <a:rPr lang="nl-NL" i="1" u="sng" dirty="0" smtClean="0">
                <a:solidFill>
                  <a:schemeClr val="accent1"/>
                </a:solidFill>
              </a:rPr>
              <a:t>I</a:t>
            </a:r>
            <a:r>
              <a:rPr lang="nl-NL" i="1" u="sng" dirty="0" smtClean="0"/>
              <a:t> </a:t>
            </a:r>
            <a:r>
              <a:rPr lang="nl-NL" i="1" u="sng" dirty="0" err="1" smtClean="0"/>
              <a:t>don’t</a:t>
            </a:r>
            <a:r>
              <a:rPr lang="nl-NL" i="1" u="sng" dirty="0" smtClean="0"/>
              <a:t> </a:t>
            </a:r>
            <a:r>
              <a:rPr lang="nl-NL" i="1" u="sng" dirty="0" err="1" smtClean="0"/>
              <a:t>know</a:t>
            </a:r>
            <a:r>
              <a:rPr lang="nl-NL" i="1" dirty="0" smtClean="0"/>
              <a:t>. </a:t>
            </a:r>
            <a:br>
              <a:rPr lang="nl-NL" i="1" dirty="0" smtClean="0"/>
            </a:b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i="1" dirty="0" smtClean="0"/>
              <a:t>(</a:t>
            </a:r>
            <a:r>
              <a:rPr lang="nl-NL" i="1" dirty="0" err="1" smtClean="0"/>
              <a:t>somebody</a:t>
            </a:r>
            <a:r>
              <a:rPr lang="nl-NL" i="1" dirty="0" smtClean="0"/>
              <a:t> ≠ I &amp; I is het onderwerp van deze bijzin.)</a:t>
            </a:r>
            <a:br>
              <a:rPr lang="nl-NL" i="1" dirty="0" smtClean="0"/>
            </a:br>
            <a:r>
              <a:rPr lang="nl-NL" u="sng" dirty="0" smtClean="0">
                <a:solidFill>
                  <a:schemeClr val="accent1"/>
                </a:solidFill>
              </a:rPr>
              <a:t>Als je </a:t>
            </a:r>
            <a:r>
              <a:rPr lang="nl-NL" u="sng" dirty="0" err="1" smtClean="0">
                <a:solidFill>
                  <a:schemeClr val="accent1"/>
                </a:solidFill>
              </a:rPr>
              <a:t>who</a:t>
            </a:r>
            <a:r>
              <a:rPr lang="nl-NL" u="sng" dirty="0" smtClean="0">
                <a:solidFill>
                  <a:schemeClr val="accent1"/>
                </a:solidFill>
              </a:rPr>
              <a:t> of </a:t>
            </a:r>
            <a:r>
              <a:rPr lang="nl-NL" u="sng" dirty="0" err="1" smtClean="0">
                <a:solidFill>
                  <a:schemeClr val="accent1"/>
                </a:solidFill>
              </a:rPr>
              <a:t>which</a:t>
            </a:r>
            <a:r>
              <a:rPr lang="nl-NL" u="sng" dirty="0" smtClean="0">
                <a:solidFill>
                  <a:schemeClr val="accent1"/>
                </a:solidFill>
              </a:rPr>
              <a:t> weglaat, schrijf je Ø op.</a:t>
            </a:r>
            <a:endParaRPr lang="nl-NL" i="1" u="sng" dirty="0">
              <a:solidFill>
                <a:schemeClr val="accent1"/>
              </a:solidFill>
            </a:endParaRPr>
          </a:p>
        </p:txBody>
      </p:sp>
      <p:sp>
        <p:nvSpPr>
          <p:cNvPr id="4" name="Gekromde pijl-omhoog 3"/>
          <p:cNvSpPr/>
          <p:nvPr/>
        </p:nvSpPr>
        <p:spPr>
          <a:xfrm>
            <a:off x="1115616" y="2636912"/>
            <a:ext cx="1224136" cy="21602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Gekromde pijl-omhoog 4"/>
          <p:cNvSpPr/>
          <p:nvPr/>
        </p:nvSpPr>
        <p:spPr>
          <a:xfrm>
            <a:off x="1691680" y="3645024"/>
            <a:ext cx="2952328" cy="3600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25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Zinsvolgorde: plaats vóór tijd</a:t>
            </a:r>
            <a:endParaRPr lang="nl-NL" dirty="0"/>
          </a:p>
        </p:txBody>
      </p:sp>
      <p:pic>
        <p:nvPicPr>
          <p:cNvPr id="4" name="Tijdelijke aanduiding voor inhoud 3" descr="Where And When Related Keywords &amp; Suggestions - Where And When Long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35" y="2084832"/>
            <a:ext cx="6292601" cy="4022725"/>
          </a:xfrm>
        </p:spPr>
      </p:pic>
    </p:spTree>
    <p:extLst>
      <p:ext uri="{BB962C8B-B14F-4D97-AF65-F5344CB8AC3E}">
        <p14:creationId xmlns:p14="http://schemas.microsoft.com/office/powerpoint/2010/main" val="157373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Zinsvolgorde: plaats vóór tijd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Bijwoordelijke bepalingen staan aan het einde van de zin en nemen ALTIJD de volgende volgorde aan: </a:t>
            </a:r>
            <a:r>
              <a:rPr lang="nl-NL" dirty="0">
                <a:solidFill>
                  <a:schemeClr val="accent1"/>
                </a:solidFill>
              </a:rPr>
              <a:t>1. plaats , 2. tijd.</a:t>
            </a:r>
          </a:p>
          <a:p>
            <a:r>
              <a:rPr lang="nl-NL" dirty="0"/>
              <a:t>Jenny is </a:t>
            </a:r>
            <a:r>
              <a:rPr lang="nl-NL" dirty="0" err="1"/>
              <a:t>working</a:t>
            </a:r>
            <a:r>
              <a:rPr lang="nl-NL" dirty="0"/>
              <a:t> </a:t>
            </a:r>
            <a:r>
              <a:rPr lang="nl-NL" u="sng" dirty="0"/>
              <a:t>at home</a:t>
            </a:r>
            <a:r>
              <a:rPr lang="nl-NL" dirty="0"/>
              <a:t> </a:t>
            </a:r>
            <a:r>
              <a:rPr lang="nl-NL" u="sng" dirty="0" err="1"/>
              <a:t>tonight</a:t>
            </a:r>
            <a:r>
              <a:rPr lang="nl-NL" dirty="0"/>
              <a:t>.</a:t>
            </a:r>
          </a:p>
          <a:p>
            <a:pPr marL="1225296" lvl="8" indent="0">
              <a:buNone/>
            </a:pPr>
            <a:r>
              <a:rPr lang="nl-NL" dirty="0"/>
              <a:t>                    plaats           tijd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901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PRESENT 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071350"/>
            <a:ext cx="7290055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Je maakt de Present Simple als volgt:</a:t>
            </a:r>
          </a:p>
          <a:p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677808"/>
              </p:ext>
            </p:extLst>
          </p:nvPr>
        </p:nvGraphicFramePr>
        <p:xfrm>
          <a:off x="481137" y="2564904"/>
          <a:ext cx="8123311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285">
                  <a:extLst>
                    <a:ext uri="{9D8B030D-6E8A-4147-A177-3AD203B41FA5}">
                      <a16:colId xmlns:a16="http://schemas.microsoft.com/office/drawing/2014/main" val="375861587"/>
                    </a:ext>
                  </a:extLst>
                </a:gridCol>
                <a:gridCol w="2833013">
                  <a:extLst>
                    <a:ext uri="{9D8B030D-6E8A-4147-A177-3AD203B41FA5}">
                      <a16:colId xmlns:a16="http://schemas.microsoft.com/office/drawing/2014/main" val="2241667547"/>
                    </a:ext>
                  </a:extLst>
                </a:gridCol>
                <a:gridCol w="2833013">
                  <a:extLst>
                    <a:ext uri="{9D8B030D-6E8A-4147-A177-3AD203B41FA5}">
                      <a16:colId xmlns:a16="http://schemas.microsoft.com/office/drawing/2014/main" val="428633278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Onderwerp: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Werkwoord: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Uitleg: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79365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/>
                        <a:t>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93043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76356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Hele werkwoord + 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299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She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Hele werkwoord + 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88617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It 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Hele werkwoord</a:t>
                      </a:r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 + S</a:t>
                      </a:r>
                      <a:endParaRPr lang="nl-NL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63538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/>
                        <a:t>We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7339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5472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70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84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present </a:t>
            </a:r>
            <a:r>
              <a:rPr lang="nl-NL" dirty="0" err="1" smtClean="0"/>
              <a:t>simple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68096" y="2084832"/>
            <a:ext cx="72900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u="sng" dirty="0" smtClean="0"/>
              <a:t>Spellingsregels voor werkwoorden na he/</a:t>
            </a:r>
            <a:r>
              <a:rPr lang="nl-NL" sz="2000" u="sng" dirty="0" err="1" smtClean="0"/>
              <a:t>she</a:t>
            </a:r>
            <a:r>
              <a:rPr lang="nl-NL" sz="2000" u="sng" dirty="0" smtClean="0"/>
              <a:t>/</a:t>
            </a:r>
            <a:r>
              <a:rPr lang="nl-NL" sz="2000" u="sng" dirty="0" err="1" smtClean="0"/>
              <a:t>it</a:t>
            </a:r>
            <a:r>
              <a:rPr lang="nl-NL" sz="2000" u="sng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 smtClean="0"/>
              <a:t>He/</a:t>
            </a:r>
            <a:r>
              <a:rPr lang="nl-NL" sz="2000" dirty="0" err="1" smtClean="0"/>
              <a:t>she</a:t>
            </a:r>
            <a:r>
              <a:rPr lang="nl-NL" sz="2000" dirty="0" smtClean="0"/>
              <a:t>/</a:t>
            </a:r>
            <a:r>
              <a:rPr lang="nl-NL" sz="2000" dirty="0" err="1" smtClean="0"/>
              <a:t>it</a:t>
            </a:r>
            <a:r>
              <a:rPr lang="nl-NL" sz="2000" dirty="0" smtClean="0"/>
              <a:t> </a:t>
            </a:r>
            <a:r>
              <a:rPr lang="nl-NL" sz="2000" dirty="0"/>
              <a:t>krijgen na het hele werkwoord een extra –s</a:t>
            </a:r>
            <a:r>
              <a:rPr lang="nl-NL" sz="2000" dirty="0" smtClean="0"/>
              <a:t>.</a:t>
            </a:r>
            <a:br>
              <a:rPr lang="nl-NL" sz="2000" dirty="0" smtClean="0"/>
            </a:br>
            <a:r>
              <a:rPr lang="nl-NL" sz="2000" i="1" dirty="0"/>
              <a:t>I </a:t>
            </a:r>
            <a:r>
              <a:rPr lang="nl-NL" sz="2000" i="1" dirty="0" err="1"/>
              <a:t>sing</a:t>
            </a:r>
            <a:r>
              <a:rPr lang="nl-NL" sz="2000" i="1" dirty="0"/>
              <a:t> </a:t>
            </a:r>
            <a:r>
              <a:rPr lang="nl-NL" sz="2000" i="1" dirty="0">
                <a:sym typeface="Wingdings" panose="05000000000000000000" pitchFamily="2" charset="2"/>
              </a:rPr>
              <a:t></a:t>
            </a:r>
            <a:r>
              <a:rPr lang="nl-NL" sz="2000" i="1" dirty="0"/>
              <a:t> he </a:t>
            </a:r>
            <a:r>
              <a:rPr lang="nl-NL" sz="2000" i="1" dirty="0" err="1"/>
              <a:t>sings</a:t>
            </a:r>
            <a:r>
              <a:rPr lang="nl-NL" sz="2000" i="1" dirty="0"/>
              <a:t>. </a:t>
            </a:r>
            <a:r>
              <a:rPr lang="nl-NL" sz="2000" i="1" dirty="0" smtClean="0"/>
              <a:t/>
            </a:r>
            <a:br>
              <a:rPr lang="nl-NL" sz="2000" i="1" dirty="0" smtClean="0"/>
            </a:b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Als een werkwoord eindigt op een </a:t>
            </a:r>
            <a:r>
              <a:rPr lang="nl-NL" sz="2000" dirty="0" err="1">
                <a:solidFill>
                  <a:schemeClr val="accent1"/>
                </a:solidFill>
              </a:rPr>
              <a:t>sis-klank</a:t>
            </a:r>
            <a:r>
              <a:rPr lang="nl-NL" sz="2000" dirty="0">
                <a:solidFill>
                  <a:schemeClr val="accent1"/>
                </a:solidFill>
              </a:rPr>
              <a:t> (-s, -sh, -</a:t>
            </a:r>
            <a:r>
              <a:rPr lang="nl-NL" sz="2000" dirty="0" err="1">
                <a:solidFill>
                  <a:schemeClr val="accent1"/>
                </a:solidFill>
              </a:rPr>
              <a:t>ch</a:t>
            </a:r>
            <a:r>
              <a:rPr lang="nl-NL" sz="2000" dirty="0">
                <a:solidFill>
                  <a:schemeClr val="accent1"/>
                </a:solidFill>
              </a:rPr>
              <a:t>, -x) </a:t>
            </a:r>
            <a:r>
              <a:rPr lang="nl-NL" sz="2000" dirty="0"/>
              <a:t>of op een </a:t>
            </a:r>
            <a:r>
              <a:rPr lang="nl-NL" sz="2000" dirty="0">
                <a:solidFill>
                  <a:schemeClr val="accent1"/>
                </a:solidFill>
              </a:rPr>
              <a:t>–o</a:t>
            </a:r>
            <a:r>
              <a:rPr lang="nl-NL" sz="2000" dirty="0"/>
              <a:t> dan komt er eerst </a:t>
            </a:r>
            <a:r>
              <a:rPr lang="nl-NL" sz="2000" dirty="0">
                <a:solidFill>
                  <a:schemeClr val="accent1"/>
                </a:solidFill>
              </a:rPr>
              <a:t>een –e voor de extra –s</a:t>
            </a:r>
            <a:r>
              <a:rPr lang="nl-NL" sz="2000" dirty="0" smtClean="0"/>
              <a:t>.</a:t>
            </a:r>
            <a:br>
              <a:rPr lang="nl-NL" sz="2000" dirty="0" smtClean="0"/>
            </a:br>
            <a:r>
              <a:rPr lang="nl-NL" sz="2000" i="1" dirty="0"/>
              <a:t>I go </a:t>
            </a:r>
            <a:r>
              <a:rPr lang="nl-NL" sz="2000" i="1" dirty="0">
                <a:sym typeface="Wingdings" panose="05000000000000000000" pitchFamily="2" charset="2"/>
              </a:rPr>
              <a:t></a:t>
            </a:r>
            <a:r>
              <a:rPr lang="nl-NL" sz="2000" i="1" dirty="0"/>
              <a:t> he </a:t>
            </a:r>
            <a:r>
              <a:rPr lang="nl-NL" sz="2000" i="1" dirty="0" err="1"/>
              <a:t>goes</a:t>
            </a:r>
            <a:r>
              <a:rPr lang="nl-NL" sz="2000" i="1" dirty="0"/>
              <a:t>. </a:t>
            </a:r>
            <a:r>
              <a:rPr lang="nl-NL" sz="2000" i="1" dirty="0" smtClean="0"/>
              <a:t/>
            </a:r>
            <a:br>
              <a:rPr lang="nl-NL" sz="2000" i="1" dirty="0" smtClean="0"/>
            </a:br>
            <a:endParaRPr lang="nl-N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000" dirty="0"/>
              <a:t>Als een werkwoord eindigt op </a:t>
            </a:r>
            <a:r>
              <a:rPr lang="nl-NL" sz="2000" dirty="0">
                <a:solidFill>
                  <a:schemeClr val="accent1"/>
                </a:solidFill>
              </a:rPr>
              <a:t>een medeklinker en –y </a:t>
            </a:r>
            <a:r>
              <a:rPr lang="nl-NL" sz="2000" dirty="0"/>
              <a:t>, verandert dit in </a:t>
            </a:r>
            <a:r>
              <a:rPr lang="nl-NL" sz="2000" dirty="0">
                <a:solidFill>
                  <a:schemeClr val="accent1"/>
                </a:solidFill>
              </a:rPr>
              <a:t>–</a:t>
            </a:r>
            <a:r>
              <a:rPr lang="nl-NL" sz="2000" dirty="0" err="1" smtClean="0">
                <a:solidFill>
                  <a:schemeClr val="accent1"/>
                </a:solidFill>
              </a:rPr>
              <a:t>ies</a:t>
            </a:r>
            <a:r>
              <a:rPr lang="nl-NL" sz="2000" dirty="0" smtClean="0"/>
              <a:t>.</a:t>
            </a:r>
            <a:br>
              <a:rPr lang="nl-NL" sz="2000" dirty="0" smtClean="0"/>
            </a:br>
            <a:r>
              <a:rPr lang="nl-NL" sz="2000" i="1" dirty="0" smtClean="0"/>
              <a:t>I </a:t>
            </a:r>
            <a:r>
              <a:rPr lang="nl-NL" sz="2000" i="1" dirty="0" err="1"/>
              <a:t>cry</a:t>
            </a:r>
            <a:r>
              <a:rPr lang="nl-NL" sz="2000" i="1" dirty="0"/>
              <a:t> </a:t>
            </a:r>
            <a:r>
              <a:rPr lang="nl-NL" sz="2000" i="1" dirty="0">
                <a:sym typeface="Wingdings" panose="05000000000000000000" pitchFamily="2" charset="2"/>
              </a:rPr>
              <a:t></a:t>
            </a:r>
            <a:r>
              <a:rPr lang="nl-NL" sz="2000" i="1" dirty="0"/>
              <a:t> he </a:t>
            </a:r>
            <a:r>
              <a:rPr lang="nl-NL" sz="2000" i="1" dirty="0" err="1"/>
              <a:t>cries</a:t>
            </a:r>
            <a:r>
              <a:rPr lang="nl-NL" sz="2000" i="1" dirty="0"/>
              <a:t>. </a:t>
            </a:r>
            <a:endParaRPr lang="nl-NL" sz="2000" i="1" dirty="0" smtClean="0"/>
          </a:p>
          <a:p>
            <a:endParaRPr lang="nl-NL" sz="2000" i="1" dirty="0"/>
          </a:p>
          <a:p>
            <a:r>
              <a:rPr lang="nl-NL" sz="2000" dirty="0" smtClean="0">
                <a:solidFill>
                  <a:srgbClr val="FF0000"/>
                </a:solidFill>
              </a:rPr>
              <a:t>Let </a:t>
            </a:r>
            <a:r>
              <a:rPr lang="nl-NL" sz="2000" dirty="0">
                <a:solidFill>
                  <a:srgbClr val="FF0000"/>
                </a:solidFill>
              </a:rPr>
              <a:t>op! </a:t>
            </a:r>
            <a:r>
              <a:rPr lang="nl-NL" sz="2000" dirty="0"/>
              <a:t>Bij </a:t>
            </a:r>
            <a:r>
              <a:rPr lang="nl-NL" sz="2000" dirty="0">
                <a:solidFill>
                  <a:schemeClr val="accent1"/>
                </a:solidFill>
              </a:rPr>
              <a:t>een klinker en –y</a:t>
            </a:r>
            <a:r>
              <a:rPr lang="nl-NL" sz="2000" dirty="0"/>
              <a:t> komt </a:t>
            </a:r>
            <a:r>
              <a:rPr lang="nl-NL" sz="2000" dirty="0">
                <a:solidFill>
                  <a:schemeClr val="accent1"/>
                </a:solidFill>
              </a:rPr>
              <a:t>er géén –e voor de –s</a:t>
            </a:r>
            <a:r>
              <a:rPr lang="nl-NL" sz="2000" dirty="0"/>
              <a:t>! 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   </a:t>
            </a:r>
            <a:r>
              <a:rPr lang="nl-NL" sz="2000" i="1" dirty="0" smtClean="0"/>
              <a:t>I </a:t>
            </a:r>
            <a:r>
              <a:rPr lang="nl-NL" sz="2000" i="1" dirty="0" err="1" smtClean="0"/>
              <a:t>enjoy</a:t>
            </a:r>
            <a:r>
              <a:rPr lang="nl-NL" sz="2000" i="1" dirty="0" smtClean="0"/>
              <a:t> </a:t>
            </a:r>
            <a:r>
              <a:rPr lang="nl-NL" sz="2000" i="1" dirty="0" smtClean="0">
                <a:sym typeface="Wingdings" panose="05000000000000000000" pitchFamily="2" charset="2"/>
              </a:rPr>
              <a:t></a:t>
            </a:r>
            <a:r>
              <a:rPr lang="nl-NL" sz="2000" i="1" dirty="0" smtClean="0"/>
              <a:t> </a:t>
            </a:r>
            <a:r>
              <a:rPr lang="nl-NL" sz="2000" i="1" dirty="0"/>
              <a:t>he </a:t>
            </a:r>
            <a:r>
              <a:rPr lang="nl-NL" sz="2000" i="1" dirty="0" err="1"/>
              <a:t>enjoys</a:t>
            </a:r>
            <a:r>
              <a:rPr lang="nl-NL" sz="2000" dirty="0" smtClean="0"/>
              <a:t>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81480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present </a:t>
            </a:r>
            <a:r>
              <a:rPr lang="nl-NL" dirty="0" err="1" smtClean="0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153012"/>
              </p:ext>
            </p:extLst>
          </p:nvPr>
        </p:nvGraphicFramePr>
        <p:xfrm>
          <a:off x="838156" y="3305512"/>
          <a:ext cx="704621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06">
                  <a:extLst>
                    <a:ext uri="{9D8B030D-6E8A-4147-A177-3AD203B41FA5}">
                      <a16:colId xmlns:a16="http://schemas.microsoft.com/office/drawing/2014/main" val="4237745721"/>
                    </a:ext>
                  </a:extLst>
                </a:gridCol>
                <a:gridCol w="3523106">
                  <a:extLst>
                    <a:ext uri="{9D8B030D-6E8A-4147-A177-3AD203B41FA5}">
                      <a16:colId xmlns:a16="http://schemas.microsoft.com/office/drawing/2014/main" val="1697608175"/>
                    </a:ext>
                  </a:extLst>
                </a:gridCol>
              </a:tblGrid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14390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 I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 ik?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64522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</a:t>
                      </a:r>
                      <a:r>
                        <a:rPr lang="nl-NL" baseline="0" dirty="0" smtClean="0"/>
                        <a:t> jij?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35114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 smtClean="0"/>
                        <a:t> he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</a:t>
                      </a:r>
                      <a:r>
                        <a:rPr lang="nl-NL" baseline="0" dirty="0" smtClean="0"/>
                        <a:t> hij?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6638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</a:t>
                      </a:r>
                      <a:r>
                        <a:rPr lang="nl-NL" baseline="0" dirty="0" smtClean="0"/>
                        <a:t>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144549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</a:t>
                      </a:r>
                      <a:r>
                        <a:rPr lang="nl-NL" baseline="0" dirty="0" smtClean="0"/>
                        <a:t> het?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3004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 we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Werken</a:t>
                      </a:r>
                      <a:r>
                        <a:rPr lang="nl-NL" baseline="0" dirty="0" smtClean="0"/>
                        <a:t> wij?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29880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Werken</a:t>
                      </a:r>
                      <a:r>
                        <a:rPr lang="nl-NL" baseline="0" dirty="0" smtClean="0"/>
                        <a:t> jullie?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68645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Werken</a:t>
                      </a:r>
                      <a:r>
                        <a:rPr lang="nl-NL" baseline="0" dirty="0" smtClean="0"/>
                        <a:t>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71335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096" y="1700808"/>
            <a:ext cx="711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Je maakt een zin vragend door de zin met </a:t>
            </a:r>
            <a:r>
              <a:rPr lang="nl-NL" dirty="0" smtClean="0">
                <a:solidFill>
                  <a:schemeClr val="accent1"/>
                </a:solidFill>
              </a:rPr>
              <a:t>do</a:t>
            </a:r>
            <a:r>
              <a:rPr lang="nl-NL" dirty="0" smtClean="0"/>
              <a:t> of </a:t>
            </a:r>
            <a:r>
              <a:rPr lang="nl-NL" dirty="0" smtClean="0">
                <a:solidFill>
                  <a:schemeClr val="accent1"/>
                </a:solidFill>
              </a:rPr>
              <a:t>does</a:t>
            </a:r>
            <a:r>
              <a:rPr lang="nl-NL" dirty="0" smtClean="0"/>
              <a:t> te beginnen, gevolgd door de persoon en het hele werkwoord. </a:t>
            </a:r>
            <a:br>
              <a:rPr lang="nl-NL" dirty="0" smtClean="0"/>
            </a:br>
            <a:r>
              <a:rPr lang="nl-NL" dirty="0" smtClean="0"/>
              <a:t>Je gebruikt </a:t>
            </a:r>
            <a:r>
              <a:rPr lang="nl-NL" dirty="0" smtClean="0">
                <a:solidFill>
                  <a:schemeClr val="accent1"/>
                </a:solidFill>
              </a:rPr>
              <a:t>do </a:t>
            </a:r>
            <a:r>
              <a:rPr lang="nl-NL" dirty="0" smtClean="0"/>
              <a:t>bij</a:t>
            </a:r>
            <a:r>
              <a:rPr lang="nl-NL" dirty="0" smtClean="0">
                <a:solidFill>
                  <a:schemeClr val="accent1"/>
                </a:solidFill>
              </a:rPr>
              <a:t> I/we/</a:t>
            </a:r>
            <a:r>
              <a:rPr lang="nl-NL" dirty="0" err="1" smtClean="0">
                <a:solidFill>
                  <a:schemeClr val="accent1"/>
                </a:solidFill>
              </a:rPr>
              <a:t>you</a:t>
            </a:r>
            <a:r>
              <a:rPr lang="nl-NL" dirty="0" smtClean="0">
                <a:solidFill>
                  <a:schemeClr val="accent1"/>
                </a:solidFill>
              </a:rPr>
              <a:t>/</a:t>
            </a:r>
            <a:r>
              <a:rPr lang="nl-NL" dirty="0" err="1" smtClean="0">
                <a:solidFill>
                  <a:schemeClr val="accent1"/>
                </a:solidFill>
              </a:rPr>
              <a:t>they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smtClean="0"/>
              <a:t>en </a:t>
            </a:r>
            <a:r>
              <a:rPr lang="nl-NL" dirty="0" smtClean="0">
                <a:solidFill>
                  <a:schemeClr val="accent1"/>
                </a:solidFill>
              </a:rPr>
              <a:t>does </a:t>
            </a:r>
            <a:r>
              <a:rPr lang="nl-NL" dirty="0" smtClean="0"/>
              <a:t>bij </a:t>
            </a:r>
            <a:r>
              <a:rPr lang="nl-NL" dirty="0" smtClean="0">
                <a:solidFill>
                  <a:schemeClr val="accent1"/>
                </a:solidFill>
              </a:rPr>
              <a:t>he/</a:t>
            </a:r>
            <a:r>
              <a:rPr lang="nl-NL" dirty="0" err="1" smtClean="0">
                <a:solidFill>
                  <a:schemeClr val="accent1"/>
                </a:solidFill>
              </a:rPr>
              <a:t>she</a:t>
            </a:r>
            <a:r>
              <a:rPr lang="nl-NL" dirty="0" smtClean="0">
                <a:solidFill>
                  <a:schemeClr val="accent1"/>
                </a:solidFill>
              </a:rPr>
              <a:t>/it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u="sng" dirty="0" smtClean="0">
                <a:solidFill>
                  <a:schemeClr val="accent1"/>
                </a:solidFill>
              </a:rPr>
              <a:t>In een vraagzin gebruik je nooit de korte vorm!</a:t>
            </a:r>
            <a:endParaRPr lang="nl-NL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Tegenwoordige tijd: present </a:t>
            </a:r>
            <a:r>
              <a:rPr lang="nl-NL" dirty="0" err="1" smtClean="0"/>
              <a:t>simple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761581"/>
              </p:ext>
            </p:extLst>
          </p:nvPr>
        </p:nvGraphicFramePr>
        <p:xfrm>
          <a:off x="838156" y="3305512"/>
          <a:ext cx="704621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06">
                  <a:extLst>
                    <a:ext uri="{9D8B030D-6E8A-4147-A177-3AD203B41FA5}">
                      <a16:colId xmlns:a16="http://schemas.microsoft.com/office/drawing/2014/main" val="4237745721"/>
                    </a:ext>
                  </a:extLst>
                </a:gridCol>
                <a:gridCol w="3523106">
                  <a:extLst>
                    <a:ext uri="{9D8B030D-6E8A-4147-A177-3AD203B41FA5}">
                      <a16:colId xmlns:a16="http://schemas.microsoft.com/office/drawing/2014/main" val="1697608175"/>
                    </a:ext>
                  </a:extLst>
                </a:gridCol>
              </a:tblGrid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14390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werk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64522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35114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He </a:t>
                      </a:r>
                      <a:r>
                        <a:rPr lang="nl-NL" dirty="0" err="1" smtClean="0"/>
                        <a:t>do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 smtClean="0"/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6638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 smtClean="0"/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144549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It </a:t>
                      </a:r>
                      <a:r>
                        <a:rPr lang="nl-NL" dirty="0" err="1" smtClean="0"/>
                        <a:t>do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 smtClean="0"/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3004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werken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29880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werken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68645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71335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096" y="1700808"/>
            <a:ext cx="711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wilt zeggen dat iemand iets </a:t>
            </a:r>
            <a:r>
              <a:rPr lang="nl-NL" dirty="0" smtClean="0">
                <a:solidFill>
                  <a:schemeClr val="accent1"/>
                </a:solidFill>
              </a:rPr>
              <a:t>niet</a:t>
            </a:r>
            <a:r>
              <a:rPr lang="nl-NL" dirty="0" smtClean="0"/>
              <a:t> doet, maak je de zin </a:t>
            </a:r>
            <a:r>
              <a:rPr lang="nl-NL" dirty="0" smtClean="0">
                <a:solidFill>
                  <a:schemeClr val="accent1"/>
                </a:solidFill>
              </a:rPr>
              <a:t>ontkennend</a:t>
            </a:r>
            <a:r>
              <a:rPr lang="nl-NL" dirty="0" smtClean="0"/>
              <a:t>. </a:t>
            </a:r>
          </a:p>
          <a:p>
            <a:r>
              <a:rPr lang="nl-NL" dirty="0" smtClean="0"/>
              <a:t>Je maakt een zin ontkennend door </a:t>
            </a:r>
            <a:r>
              <a:rPr lang="nl-NL" dirty="0" err="1" smtClean="0"/>
              <a:t>don’t</a:t>
            </a:r>
            <a:r>
              <a:rPr lang="nl-NL" dirty="0" smtClean="0"/>
              <a:t> of </a:t>
            </a:r>
            <a:r>
              <a:rPr lang="nl-NL" dirty="0" err="1" smtClean="0"/>
              <a:t>doesn’t</a:t>
            </a:r>
            <a:r>
              <a:rPr lang="nl-NL" dirty="0" smtClean="0"/>
              <a:t> voor het hele werkwoord te zetten. Je gebruikt </a:t>
            </a:r>
            <a:r>
              <a:rPr lang="nl-NL" dirty="0" smtClean="0">
                <a:solidFill>
                  <a:schemeClr val="accent1"/>
                </a:solidFill>
              </a:rPr>
              <a:t>do + </a:t>
            </a:r>
            <a:r>
              <a:rPr lang="nl-NL" dirty="0" err="1" smtClean="0">
                <a:solidFill>
                  <a:schemeClr val="accent1"/>
                </a:solidFill>
              </a:rPr>
              <a:t>not</a:t>
            </a:r>
            <a:r>
              <a:rPr lang="nl-NL" dirty="0" smtClean="0">
                <a:solidFill>
                  <a:schemeClr val="accent1"/>
                </a:solidFill>
              </a:rPr>
              <a:t> = </a:t>
            </a:r>
            <a:r>
              <a:rPr lang="nl-NL" dirty="0" err="1" smtClean="0">
                <a:solidFill>
                  <a:schemeClr val="accent1"/>
                </a:solidFill>
              </a:rPr>
              <a:t>don’t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smtClean="0"/>
              <a:t>bij</a:t>
            </a:r>
            <a:r>
              <a:rPr lang="nl-NL" dirty="0" smtClean="0">
                <a:solidFill>
                  <a:schemeClr val="accent1"/>
                </a:solidFill>
              </a:rPr>
              <a:t> I/we/</a:t>
            </a:r>
            <a:r>
              <a:rPr lang="nl-NL" dirty="0" err="1" smtClean="0">
                <a:solidFill>
                  <a:schemeClr val="accent1"/>
                </a:solidFill>
              </a:rPr>
              <a:t>you</a:t>
            </a:r>
            <a:r>
              <a:rPr lang="nl-NL" dirty="0" smtClean="0">
                <a:solidFill>
                  <a:schemeClr val="accent1"/>
                </a:solidFill>
              </a:rPr>
              <a:t>/</a:t>
            </a:r>
            <a:r>
              <a:rPr lang="nl-NL" dirty="0" err="1" smtClean="0">
                <a:solidFill>
                  <a:schemeClr val="accent1"/>
                </a:solidFill>
              </a:rPr>
              <a:t>they</a:t>
            </a:r>
            <a:r>
              <a:rPr lang="nl-NL" dirty="0" smtClean="0"/>
              <a:t>. </a:t>
            </a:r>
            <a:br>
              <a:rPr lang="nl-NL" dirty="0" smtClean="0"/>
            </a:br>
            <a:r>
              <a:rPr lang="nl-NL" dirty="0" smtClean="0"/>
              <a:t>Bij</a:t>
            </a:r>
            <a:r>
              <a:rPr lang="nl-NL" dirty="0" smtClean="0">
                <a:solidFill>
                  <a:schemeClr val="accent1"/>
                </a:solidFill>
              </a:rPr>
              <a:t> he/</a:t>
            </a:r>
            <a:r>
              <a:rPr lang="nl-NL" dirty="0" err="1" smtClean="0">
                <a:solidFill>
                  <a:schemeClr val="accent1"/>
                </a:solidFill>
              </a:rPr>
              <a:t>she</a:t>
            </a:r>
            <a:r>
              <a:rPr lang="nl-NL" dirty="0" smtClean="0">
                <a:solidFill>
                  <a:schemeClr val="accent1"/>
                </a:solidFill>
              </a:rPr>
              <a:t>/</a:t>
            </a:r>
            <a:r>
              <a:rPr lang="nl-NL" dirty="0" err="1" smtClean="0">
                <a:solidFill>
                  <a:schemeClr val="accent1"/>
                </a:solidFill>
              </a:rPr>
              <a:t>it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smtClean="0"/>
              <a:t>gebruik je </a:t>
            </a:r>
            <a:r>
              <a:rPr lang="nl-NL" dirty="0" smtClean="0">
                <a:solidFill>
                  <a:schemeClr val="accent1"/>
                </a:solidFill>
              </a:rPr>
              <a:t>does + </a:t>
            </a:r>
            <a:r>
              <a:rPr lang="nl-NL" dirty="0" err="1" smtClean="0">
                <a:solidFill>
                  <a:schemeClr val="accent1"/>
                </a:solidFill>
              </a:rPr>
              <a:t>not</a:t>
            </a:r>
            <a:r>
              <a:rPr lang="nl-NL" dirty="0" smtClean="0">
                <a:solidFill>
                  <a:schemeClr val="accent1"/>
                </a:solidFill>
              </a:rPr>
              <a:t> = </a:t>
            </a:r>
            <a:r>
              <a:rPr lang="nl-NL" dirty="0" err="1" smtClean="0">
                <a:solidFill>
                  <a:schemeClr val="accent1"/>
                </a:solidFill>
              </a:rPr>
              <a:t>doesn’t</a:t>
            </a:r>
            <a:r>
              <a:rPr lang="nl-NL" dirty="0" smtClean="0"/>
              <a:t>.</a:t>
            </a:r>
          </a:p>
          <a:p>
            <a:r>
              <a:rPr lang="nl-NL" u="sng" dirty="0" smtClean="0">
                <a:solidFill>
                  <a:schemeClr val="accent1"/>
                </a:solidFill>
              </a:rPr>
              <a:t>Engelsen gebruiken bijna altijd de korte vorm!</a:t>
            </a:r>
            <a:endParaRPr lang="nl-NL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1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</a:t>
            </a:r>
            <a:r>
              <a:rPr lang="nl-NL" dirty="0" smtClean="0"/>
              <a:t>tijd: </a:t>
            </a:r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endParaRPr lang="nl-NL" dirty="0"/>
          </a:p>
        </p:txBody>
      </p:sp>
      <p:pic>
        <p:nvPicPr>
          <p:cNvPr id="4" name="Afbeelding 3" descr="&lt;strong&gt;Past simple&lt;/strong&gt; tense | English grammar rules - YouTub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229" y="2585442"/>
            <a:ext cx="4956043" cy="278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04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Verleden tijd</a:t>
            </a:r>
            <a:r>
              <a:rPr lang="nl-NL" dirty="0" smtClean="0"/>
              <a:t>: </a:t>
            </a:r>
            <a:r>
              <a:rPr lang="nl-NL" dirty="0" smtClean="0"/>
              <a:t>past </a:t>
            </a:r>
            <a:r>
              <a:rPr lang="nl-NL" dirty="0" err="1" smtClean="0"/>
              <a:t>simple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gebruikt de Past Simple om aan te geven dat iets </a:t>
            </a:r>
            <a:r>
              <a:rPr lang="nl-NL" u="sng" dirty="0"/>
              <a:t>in het verleden is gebeurd en is afgelopen</a:t>
            </a:r>
            <a:r>
              <a:rPr lang="nl-NL" u="sng" dirty="0" smtClean="0"/>
              <a:t>.</a:t>
            </a:r>
          </a:p>
          <a:p>
            <a:pPr marL="0" indent="0">
              <a:buNone/>
            </a:pPr>
            <a:r>
              <a:rPr lang="nl-NL" i="1" dirty="0" smtClean="0"/>
              <a:t>We </a:t>
            </a:r>
            <a:r>
              <a:rPr lang="nl-NL" i="1" dirty="0" err="1" smtClean="0">
                <a:solidFill>
                  <a:schemeClr val="accent1"/>
                </a:solidFill>
              </a:rPr>
              <a:t>watched</a:t>
            </a:r>
            <a:r>
              <a:rPr lang="nl-NL" i="1" dirty="0" smtClean="0">
                <a:solidFill>
                  <a:schemeClr val="accent1"/>
                </a:solidFill>
              </a:rPr>
              <a:t> </a:t>
            </a:r>
            <a:r>
              <a:rPr lang="nl-NL" i="1" dirty="0" err="1" smtClean="0"/>
              <a:t>the</a:t>
            </a:r>
            <a:r>
              <a:rPr lang="nl-NL" i="1" dirty="0" smtClean="0"/>
              <a:t> Game of </a:t>
            </a:r>
            <a:r>
              <a:rPr lang="nl-NL" i="1" dirty="0" err="1" smtClean="0"/>
              <a:t>Thrones</a:t>
            </a:r>
            <a:r>
              <a:rPr lang="nl-NL" i="1" dirty="0" smtClean="0"/>
              <a:t> </a:t>
            </a:r>
            <a:r>
              <a:rPr lang="nl-NL" i="1" dirty="0" err="1" smtClean="0"/>
              <a:t>season</a:t>
            </a:r>
            <a:r>
              <a:rPr lang="nl-NL" i="1" dirty="0" smtClean="0"/>
              <a:t> finale </a:t>
            </a:r>
            <a:r>
              <a:rPr lang="nl-NL" i="1" dirty="0" err="1" smtClean="0"/>
              <a:t>yesterday</a:t>
            </a:r>
            <a:r>
              <a:rPr lang="nl-NL" i="1" dirty="0" smtClean="0"/>
              <a:t>, </a:t>
            </a:r>
            <a:r>
              <a:rPr lang="nl-NL" i="1" dirty="0" err="1" smtClean="0"/>
              <a:t>it</a:t>
            </a:r>
            <a:r>
              <a:rPr lang="nl-NL" i="1" dirty="0" smtClean="0"/>
              <a:t> </a:t>
            </a:r>
            <a:r>
              <a:rPr lang="nl-NL" i="1" dirty="0" smtClean="0">
                <a:solidFill>
                  <a:schemeClr val="accent1"/>
                </a:solidFill>
              </a:rPr>
              <a:t>was</a:t>
            </a:r>
            <a:r>
              <a:rPr lang="nl-NL" i="1" dirty="0" smtClean="0"/>
              <a:t> </a:t>
            </a:r>
            <a:r>
              <a:rPr lang="nl-NL" i="1" dirty="0" err="1" smtClean="0"/>
              <a:t>amazing</a:t>
            </a:r>
            <a:r>
              <a:rPr lang="nl-NL" i="1" dirty="0" smtClean="0"/>
              <a:t>!</a:t>
            </a:r>
            <a:br>
              <a:rPr lang="nl-NL" i="1" dirty="0" smtClean="0"/>
            </a:br>
            <a:endParaRPr lang="nl-NL" i="1" dirty="0"/>
          </a:p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vormt het werkwoord </a:t>
            </a:r>
            <a:r>
              <a:rPr lang="nl-NL" dirty="0" smtClean="0"/>
              <a:t>voor alle personen/onderwerpen als volgt: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Regelmatige </a:t>
            </a:r>
            <a:r>
              <a:rPr lang="nl-NL" dirty="0"/>
              <a:t>werkwoorden: </a:t>
            </a:r>
            <a:r>
              <a:rPr lang="nl-NL" dirty="0">
                <a:solidFill>
                  <a:schemeClr val="accent1"/>
                </a:solidFill>
              </a:rPr>
              <a:t>hele werkwoord + </a:t>
            </a:r>
            <a:r>
              <a:rPr lang="nl-NL" dirty="0" err="1" smtClean="0">
                <a:solidFill>
                  <a:schemeClr val="accent1"/>
                </a:solidFill>
              </a:rPr>
              <a:t>ed</a:t>
            </a:r>
            <a:endParaRPr lang="nl-NL" dirty="0" smtClean="0"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 Onregelmatige </a:t>
            </a:r>
            <a:r>
              <a:rPr lang="nl-NL" dirty="0"/>
              <a:t>werkwoorden: </a:t>
            </a:r>
            <a:r>
              <a:rPr lang="nl-NL" dirty="0">
                <a:solidFill>
                  <a:schemeClr val="accent1"/>
                </a:solidFill>
              </a:rPr>
              <a:t>eigen vorm </a:t>
            </a:r>
            <a:r>
              <a:rPr lang="nl-NL" dirty="0" smtClean="0">
                <a:solidFill>
                  <a:schemeClr val="accent1"/>
                </a:solidFill>
              </a:rPr>
              <a:t/>
            </a:r>
            <a:br>
              <a:rPr lang="nl-NL" dirty="0" smtClean="0">
                <a:solidFill>
                  <a:schemeClr val="accent1"/>
                </a:solidFill>
              </a:rPr>
            </a:br>
            <a:r>
              <a:rPr lang="nl-NL" dirty="0"/>
              <a:t/>
            </a:r>
            <a:br>
              <a:rPr lang="nl-NL" dirty="0"/>
            </a:br>
            <a:r>
              <a:rPr lang="nl-NL" u="sng" dirty="0" smtClean="0">
                <a:solidFill>
                  <a:schemeClr val="accent1"/>
                </a:solidFill>
              </a:rPr>
              <a:t>Deze onregelmatige werkwoorden moet je dus uit je hoofd leren!</a:t>
            </a:r>
            <a:endParaRPr lang="nl-NL" u="sng" dirty="0">
              <a:solidFill>
                <a:schemeClr val="accent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312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82ABF46-9543-4818-9721-98E0886FB6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1130</Words>
  <Application>Microsoft Office PowerPoint</Application>
  <PresentationFormat>Diavoorstelling (4:3)</PresentationFormat>
  <Paragraphs>289</Paragraphs>
  <Slides>33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40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Tegenwoordige tijd: present simple   ,   Verleden tijd: past simple   ,   korte vraagjes: tags   ,   vergelijken   ,   who – which – Ø   ,   zinsvolgorde</vt:lpstr>
      <vt:lpstr>Tegenwoordige tijd: present simple</vt:lpstr>
      <vt:lpstr>Tegenwoordige tijd: present simple</vt:lpstr>
      <vt:lpstr>Tegenwoordige tijd: PRESENT SIMPLE</vt:lpstr>
      <vt:lpstr>Tegenwoordige tijd: present simple</vt:lpstr>
      <vt:lpstr>Tegenwoordige tijd: present simple</vt:lpstr>
      <vt:lpstr>Tegenwoordige tijd: present simple</vt:lpstr>
      <vt:lpstr>verleden tijd: past simple</vt:lpstr>
      <vt:lpstr>Verleden tijd: past simple</vt:lpstr>
      <vt:lpstr>Verleden tijd: past simple</vt:lpstr>
      <vt:lpstr>Verleden tijd: past simple</vt:lpstr>
      <vt:lpstr>Verleden tijd: past simple</vt:lpstr>
      <vt:lpstr>Verleden tijd: past simple</vt:lpstr>
      <vt:lpstr>Verleden tijd: past simple</vt:lpstr>
      <vt:lpstr>Korte vraagjes: TAGS</vt:lpstr>
      <vt:lpstr>Korte vraagjes: TAGS</vt:lpstr>
      <vt:lpstr>Korte vraagjes: TAGS</vt:lpstr>
      <vt:lpstr>Korte vraagjes: TAGS</vt:lpstr>
      <vt:lpstr>Korte vraagjes: TAGS</vt:lpstr>
      <vt:lpstr>vergelijken</vt:lpstr>
      <vt:lpstr>vergelijken</vt:lpstr>
      <vt:lpstr>vergelijken</vt:lpstr>
      <vt:lpstr>vergelijken</vt:lpstr>
      <vt:lpstr>vergelijken</vt:lpstr>
      <vt:lpstr>vergelijken</vt:lpstr>
      <vt:lpstr>vergelijken</vt:lpstr>
      <vt:lpstr>vergelijken</vt:lpstr>
      <vt:lpstr>vergelijken</vt:lpstr>
      <vt:lpstr>Who – which – Ø </vt:lpstr>
      <vt:lpstr>Who – which – Ø </vt:lpstr>
      <vt:lpstr>Who – which – Ø </vt:lpstr>
      <vt:lpstr>Zinsvolgorde: plaats vóór tijd</vt:lpstr>
      <vt:lpstr>Zinsvolgorde: plaats vóór tijd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2017-08-23T13:24:35Z</dcterms:created>
  <dcterms:modified xsi:type="dcterms:W3CDTF">2017-08-26T16:24:03Z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