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2" r:id="rId5"/>
  </p:sldMasterIdLst>
  <p:notesMasterIdLst>
    <p:notesMasterId r:id="rId48"/>
  </p:notesMasterIdLst>
  <p:sldIdLst>
    <p:sldId id="275" r:id="rId6"/>
    <p:sldId id="276" r:id="rId7"/>
    <p:sldId id="287" r:id="rId8"/>
    <p:sldId id="387" r:id="rId9"/>
    <p:sldId id="301" r:id="rId10"/>
    <p:sldId id="405" r:id="rId11"/>
    <p:sldId id="440" r:id="rId12"/>
    <p:sldId id="439" r:id="rId13"/>
    <p:sldId id="406" r:id="rId14"/>
    <p:sldId id="407" r:id="rId15"/>
    <p:sldId id="413" r:id="rId16"/>
    <p:sldId id="408" r:id="rId17"/>
    <p:sldId id="409" r:id="rId18"/>
    <p:sldId id="414" r:id="rId19"/>
    <p:sldId id="415" r:id="rId20"/>
    <p:sldId id="416" r:id="rId21"/>
    <p:sldId id="441" r:id="rId22"/>
    <p:sldId id="410" r:id="rId23"/>
    <p:sldId id="411" r:id="rId24"/>
    <p:sldId id="419" r:id="rId25"/>
    <p:sldId id="412" r:id="rId26"/>
    <p:sldId id="420" r:id="rId27"/>
    <p:sldId id="417" r:id="rId28"/>
    <p:sldId id="446" r:id="rId29"/>
    <p:sldId id="442" r:id="rId30"/>
    <p:sldId id="422" r:id="rId31"/>
    <p:sldId id="423" r:id="rId32"/>
    <p:sldId id="431" r:id="rId33"/>
    <p:sldId id="427" r:id="rId34"/>
    <p:sldId id="434" r:id="rId35"/>
    <p:sldId id="438" r:id="rId36"/>
    <p:sldId id="425" r:id="rId37"/>
    <p:sldId id="433" r:id="rId38"/>
    <p:sldId id="445" r:id="rId39"/>
    <p:sldId id="421" r:id="rId40"/>
    <p:sldId id="435" r:id="rId41"/>
    <p:sldId id="436" r:id="rId42"/>
    <p:sldId id="428" r:id="rId43"/>
    <p:sldId id="437" r:id="rId44"/>
    <p:sldId id="443" r:id="rId45"/>
    <p:sldId id="444" r:id="rId46"/>
    <p:sldId id="383" r:id="rId47"/>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64D5BE1-515B-4E03-B741-66BEA0CFDF2A}" v="57" dt="2024-04-10T18:16:05.281"/>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Stijl, gemiddeld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2D5ABB26-0587-4C30-8999-92F81FD0307C}" styleName="Geen stijl, gee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Geen stijl, tabel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883" autoAdjust="0"/>
  </p:normalViewPr>
  <p:slideViewPr>
    <p:cSldViewPr>
      <p:cViewPr varScale="1">
        <p:scale>
          <a:sx n="55" d="100"/>
          <a:sy n="55" d="100"/>
        </p:scale>
        <p:origin x="1600" y="3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viewProps" Target="viewProp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microsoft.com/office/2016/11/relationships/changesInfo" Target="changesInfos/changesInfo1.xml"/><Relationship Id="rId5" Type="http://schemas.openxmlformats.org/officeDocument/2006/relationships/slideMaster" Target="slideMasters/slideMaster2.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notesMaster" Target="notesMasters/notesMaster1.xml"/><Relationship Id="rId8" Type="http://schemas.openxmlformats.org/officeDocument/2006/relationships/slide" Target="slides/slide3.xml"/><Relationship Id="rId51"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0" Type="http://schemas.openxmlformats.org/officeDocument/2006/relationships/slide" Target="slides/slide15.xml"/><Relationship Id="rId41" Type="http://schemas.openxmlformats.org/officeDocument/2006/relationships/slide" Target="slides/slide36.xml"/><Relationship Id="rId54"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é Verbeek" userId="20d2065d-8055-4a68-a463-00777506795f" providerId="ADAL" clId="{264D5BE1-515B-4E03-B741-66BEA0CFDF2A}"/>
    <pc:docChg chg="addSld delSld modSld">
      <pc:chgData name="Gé Verbeek" userId="20d2065d-8055-4a68-a463-00777506795f" providerId="ADAL" clId="{264D5BE1-515B-4E03-B741-66BEA0CFDF2A}" dt="2024-04-16T13:07:02.663" v="85" actId="47"/>
      <pc:docMkLst>
        <pc:docMk/>
      </pc:docMkLst>
      <pc:sldChg chg="modSp mod">
        <pc:chgData name="Gé Verbeek" userId="20d2065d-8055-4a68-a463-00777506795f" providerId="ADAL" clId="{264D5BE1-515B-4E03-B741-66BEA0CFDF2A}" dt="2024-04-10T17:52:27.421" v="18" actId="20577"/>
        <pc:sldMkLst>
          <pc:docMk/>
          <pc:sldMk cId="2766501046" sldId="301"/>
        </pc:sldMkLst>
        <pc:spChg chg="mod">
          <ac:chgData name="Gé Verbeek" userId="20d2065d-8055-4a68-a463-00777506795f" providerId="ADAL" clId="{264D5BE1-515B-4E03-B741-66BEA0CFDF2A}" dt="2024-04-10T17:52:27.421" v="18" actId="20577"/>
          <ac:spMkLst>
            <pc:docMk/>
            <pc:sldMk cId="2766501046" sldId="301"/>
            <ac:spMk id="4" creationId="{BE5E9AAC-8AFC-4CA9-B89F-13D11A0216BE}"/>
          </ac:spMkLst>
        </pc:spChg>
      </pc:sldChg>
      <pc:sldChg chg="del">
        <pc:chgData name="Gé Verbeek" userId="20d2065d-8055-4a68-a463-00777506795f" providerId="ADAL" clId="{264D5BE1-515B-4E03-B741-66BEA0CFDF2A}" dt="2024-04-10T17:52:36.438" v="19" actId="47"/>
        <pc:sldMkLst>
          <pc:docMk/>
          <pc:sldMk cId="2363639458" sldId="302"/>
        </pc:sldMkLst>
      </pc:sldChg>
      <pc:sldChg chg="modSp">
        <pc:chgData name="Gé Verbeek" userId="20d2065d-8055-4a68-a463-00777506795f" providerId="ADAL" clId="{264D5BE1-515B-4E03-B741-66BEA0CFDF2A}" dt="2024-04-10T17:52:16.216" v="17" actId="6549"/>
        <pc:sldMkLst>
          <pc:docMk/>
          <pc:sldMk cId="2852106234" sldId="387"/>
        </pc:sldMkLst>
        <pc:spChg chg="mod">
          <ac:chgData name="Gé Verbeek" userId="20d2065d-8055-4a68-a463-00777506795f" providerId="ADAL" clId="{264D5BE1-515B-4E03-B741-66BEA0CFDF2A}" dt="2024-04-10T17:52:16.216" v="17" actId="6549"/>
          <ac:spMkLst>
            <pc:docMk/>
            <pc:sldMk cId="2852106234" sldId="387"/>
            <ac:spMk id="4" creationId="{BE5E9AAC-8AFC-4CA9-B89F-13D11A0216BE}"/>
          </ac:spMkLst>
        </pc:spChg>
      </pc:sldChg>
      <pc:sldChg chg="modSp mod">
        <pc:chgData name="Gé Verbeek" userId="20d2065d-8055-4a68-a463-00777506795f" providerId="ADAL" clId="{264D5BE1-515B-4E03-B741-66BEA0CFDF2A}" dt="2024-04-10T18:17:16.141" v="83" actId="21"/>
        <pc:sldMkLst>
          <pc:docMk/>
          <pc:sldMk cId="3072239342" sldId="409"/>
        </pc:sldMkLst>
        <pc:spChg chg="mod">
          <ac:chgData name="Gé Verbeek" userId="20d2065d-8055-4a68-a463-00777506795f" providerId="ADAL" clId="{264D5BE1-515B-4E03-B741-66BEA0CFDF2A}" dt="2024-04-10T18:17:16.141" v="83" actId="21"/>
          <ac:spMkLst>
            <pc:docMk/>
            <pc:sldMk cId="3072239342" sldId="409"/>
            <ac:spMk id="3" creationId="{356889DA-41A2-4552-A79A-4F80576CFD40}"/>
          </ac:spMkLst>
        </pc:spChg>
      </pc:sldChg>
      <pc:sldChg chg="modSp mod modAnim">
        <pc:chgData name="Gé Verbeek" userId="20d2065d-8055-4a68-a463-00777506795f" providerId="ADAL" clId="{264D5BE1-515B-4E03-B741-66BEA0CFDF2A}" dt="2024-04-10T18:04:23.465" v="40" actId="108"/>
        <pc:sldMkLst>
          <pc:docMk/>
          <pc:sldMk cId="2179519605" sldId="412"/>
        </pc:sldMkLst>
        <pc:spChg chg="mod">
          <ac:chgData name="Gé Verbeek" userId="20d2065d-8055-4a68-a463-00777506795f" providerId="ADAL" clId="{264D5BE1-515B-4E03-B741-66BEA0CFDF2A}" dt="2024-04-10T18:01:42.297" v="26" actId="20577"/>
          <ac:spMkLst>
            <pc:docMk/>
            <pc:sldMk cId="2179519605" sldId="412"/>
            <ac:spMk id="3" creationId="{356889DA-41A2-4552-A79A-4F80576CFD40}"/>
          </ac:spMkLst>
        </pc:spChg>
        <pc:spChg chg="mod">
          <ac:chgData name="Gé Verbeek" userId="20d2065d-8055-4a68-a463-00777506795f" providerId="ADAL" clId="{264D5BE1-515B-4E03-B741-66BEA0CFDF2A}" dt="2024-04-10T18:04:23.465" v="40" actId="108"/>
          <ac:spMkLst>
            <pc:docMk/>
            <pc:sldMk cId="2179519605" sldId="412"/>
            <ac:spMk id="4" creationId="{BE5E9AAC-8AFC-4CA9-B89F-13D11A0216BE}"/>
          </ac:spMkLst>
        </pc:spChg>
      </pc:sldChg>
      <pc:sldChg chg="modSp modAnim">
        <pc:chgData name="Gé Verbeek" userId="20d2065d-8055-4a68-a463-00777506795f" providerId="ADAL" clId="{264D5BE1-515B-4E03-B741-66BEA0CFDF2A}" dt="2024-04-10T18:16:05.281" v="71" actId="1076"/>
        <pc:sldMkLst>
          <pc:docMk/>
          <pc:sldMk cId="3908369930" sldId="414"/>
        </pc:sldMkLst>
        <pc:spChg chg="mod">
          <ac:chgData name="Gé Verbeek" userId="20d2065d-8055-4a68-a463-00777506795f" providerId="ADAL" clId="{264D5BE1-515B-4E03-B741-66BEA0CFDF2A}" dt="2024-04-10T18:16:03.037" v="70" actId="6549"/>
          <ac:spMkLst>
            <pc:docMk/>
            <pc:sldMk cId="3908369930" sldId="414"/>
            <ac:spMk id="4" creationId="{BE5E9AAC-8AFC-4CA9-B89F-13D11A0216BE}"/>
          </ac:spMkLst>
        </pc:spChg>
        <pc:picChg chg="mod">
          <ac:chgData name="Gé Verbeek" userId="20d2065d-8055-4a68-a463-00777506795f" providerId="ADAL" clId="{264D5BE1-515B-4E03-B741-66BEA0CFDF2A}" dt="2024-04-10T18:16:05.281" v="71" actId="1076"/>
          <ac:picMkLst>
            <pc:docMk/>
            <pc:sldMk cId="3908369930" sldId="414"/>
            <ac:picMk id="9218" creationId="{6F94EC50-8983-408E-BB62-6308C2994BD9}"/>
          </ac:picMkLst>
        </pc:picChg>
      </pc:sldChg>
      <pc:sldChg chg="modSp mod">
        <pc:chgData name="Gé Verbeek" userId="20d2065d-8055-4a68-a463-00777506795f" providerId="ADAL" clId="{264D5BE1-515B-4E03-B741-66BEA0CFDF2A}" dt="2024-04-10T17:58:48.744" v="20" actId="1036"/>
        <pc:sldMkLst>
          <pc:docMk/>
          <pc:sldMk cId="1153407184" sldId="441"/>
        </pc:sldMkLst>
        <pc:picChg chg="mod">
          <ac:chgData name="Gé Verbeek" userId="20d2065d-8055-4a68-a463-00777506795f" providerId="ADAL" clId="{264D5BE1-515B-4E03-B741-66BEA0CFDF2A}" dt="2024-04-10T17:58:48.744" v="20" actId="1036"/>
          <ac:picMkLst>
            <pc:docMk/>
            <pc:sldMk cId="1153407184" sldId="441"/>
            <ac:picMk id="3" creationId="{5068BB42-1BC2-4DFD-8911-A078EED73829}"/>
          </ac:picMkLst>
        </pc:picChg>
      </pc:sldChg>
      <pc:sldChg chg="addSp delSp modSp add mod modAnim">
        <pc:chgData name="Gé Verbeek" userId="20d2065d-8055-4a68-a463-00777506795f" providerId="ADAL" clId="{264D5BE1-515B-4E03-B741-66BEA0CFDF2A}" dt="2024-04-10T18:08:23.191" v="57" actId="6549"/>
        <pc:sldMkLst>
          <pc:docMk/>
          <pc:sldMk cId="237202155" sldId="446"/>
        </pc:sldMkLst>
        <pc:spChg chg="mod">
          <ac:chgData name="Gé Verbeek" userId="20d2065d-8055-4a68-a463-00777506795f" providerId="ADAL" clId="{264D5BE1-515B-4E03-B741-66BEA0CFDF2A}" dt="2024-04-10T18:08:23.191" v="57" actId="6549"/>
          <ac:spMkLst>
            <pc:docMk/>
            <pc:sldMk cId="237202155" sldId="446"/>
            <ac:spMk id="3" creationId="{356889DA-41A2-4552-A79A-4F80576CFD40}"/>
          </ac:spMkLst>
        </pc:spChg>
        <pc:spChg chg="mod">
          <ac:chgData name="Gé Verbeek" userId="20d2065d-8055-4a68-a463-00777506795f" providerId="ADAL" clId="{264D5BE1-515B-4E03-B741-66BEA0CFDF2A}" dt="2024-04-10T18:07:33.170" v="53" actId="6549"/>
          <ac:spMkLst>
            <pc:docMk/>
            <pc:sldMk cId="237202155" sldId="446"/>
            <ac:spMk id="4" creationId="{BE5E9AAC-8AFC-4CA9-B89F-13D11A0216BE}"/>
          </ac:spMkLst>
        </pc:spChg>
        <pc:picChg chg="add mod">
          <ac:chgData name="Gé Verbeek" userId="20d2065d-8055-4a68-a463-00777506795f" providerId="ADAL" clId="{264D5BE1-515B-4E03-B741-66BEA0CFDF2A}" dt="2024-04-10T18:08:17.831" v="56" actId="1076"/>
          <ac:picMkLst>
            <pc:docMk/>
            <pc:sldMk cId="237202155" sldId="446"/>
            <ac:picMk id="2" creationId="{A6683431-E19C-FF9A-FA54-4B1F7CC38448}"/>
          </ac:picMkLst>
        </pc:picChg>
        <pc:picChg chg="del">
          <ac:chgData name="Gé Verbeek" userId="20d2065d-8055-4a68-a463-00777506795f" providerId="ADAL" clId="{264D5BE1-515B-4E03-B741-66BEA0CFDF2A}" dt="2024-04-10T18:08:13.411" v="54" actId="478"/>
          <ac:picMkLst>
            <pc:docMk/>
            <pc:sldMk cId="237202155" sldId="446"/>
            <ac:picMk id="13314" creationId="{57242755-D6B0-4D28-AC7A-C398B8603441}"/>
          </ac:picMkLst>
        </pc:picChg>
      </pc:sldChg>
      <pc:sldChg chg="new del">
        <pc:chgData name="Gé Verbeek" userId="20d2065d-8055-4a68-a463-00777506795f" providerId="ADAL" clId="{264D5BE1-515B-4E03-B741-66BEA0CFDF2A}" dt="2024-04-10T18:05:41.945" v="42" actId="47"/>
        <pc:sldMkLst>
          <pc:docMk/>
          <pc:sldMk cId="925685700" sldId="446"/>
        </pc:sldMkLst>
      </pc:sldChg>
      <pc:sldChg chg="add del">
        <pc:chgData name="Gé Verbeek" userId="20d2065d-8055-4a68-a463-00777506795f" providerId="ADAL" clId="{264D5BE1-515B-4E03-B741-66BEA0CFDF2A}" dt="2024-04-16T13:07:02.663" v="85" actId="47"/>
        <pc:sldMkLst>
          <pc:docMk/>
          <pc:sldMk cId="2297438057" sldId="447"/>
        </pc:sldMkLst>
      </pc:sldChg>
    </pc:docChg>
  </pc:docChgLst>
  <pc:docChgLst>
    <pc:chgData name="Gé Verbeek" userId="20d2065d-8055-4a68-a463-00777506795f" providerId="ADAL" clId="{D0B1567C-F123-441F-B931-0BFF9867DC1A}"/>
    <pc:docChg chg="modSld">
      <pc:chgData name="Gé Verbeek" userId="20d2065d-8055-4a68-a463-00777506795f" providerId="ADAL" clId="{D0B1567C-F123-441F-B931-0BFF9867DC1A}" dt="2023-03-22T13:43:31.844" v="3"/>
      <pc:docMkLst>
        <pc:docMk/>
      </pc:docMkLst>
      <pc:sldChg chg="modSp modAnim">
        <pc:chgData name="Gé Verbeek" userId="20d2065d-8055-4a68-a463-00777506795f" providerId="ADAL" clId="{D0B1567C-F123-441F-B931-0BFF9867DC1A}" dt="2023-03-22T13:43:31.844" v="3"/>
        <pc:sldMkLst>
          <pc:docMk/>
          <pc:sldMk cId="967096479" sldId="417"/>
        </pc:sldMkLst>
        <pc:spChg chg="mod">
          <ac:chgData name="Gé Verbeek" userId="20d2065d-8055-4a68-a463-00777506795f" providerId="ADAL" clId="{D0B1567C-F123-441F-B931-0BFF9867DC1A}" dt="2023-03-22T13:43:19.730" v="0" actId="20577"/>
          <ac:spMkLst>
            <pc:docMk/>
            <pc:sldMk cId="967096479" sldId="417"/>
            <ac:spMk id="4" creationId="{BE5E9AAC-8AFC-4CA9-B89F-13D11A0216BE}"/>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F410262-FDCC-4551-9E8E-B41DAC6F40EB}" type="datetimeFigureOut">
              <a:rPr lang="nl-NL" smtClean="0"/>
              <a:t>16-4-2024</a:t>
            </a:fld>
            <a:endParaRPr lang="nl-NL"/>
          </a:p>
        </p:txBody>
      </p:sp>
      <p:sp>
        <p:nvSpPr>
          <p:cNvPr id="4" name="Tijdelijke aanduiding voor dia-afbeelding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738CDF-8E2F-4D9F-8374-07B3FB2753DC}" type="slidenum">
              <a:rPr lang="nl-NL" smtClean="0"/>
              <a:t>‹nr.›</a:t>
            </a:fld>
            <a:endParaRPr lang="nl-NL"/>
          </a:p>
        </p:txBody>
      </p:sp>
    </p:spTree>
    <p:extLst>
      <p:ext uri="{BB962C8B-B14F-4D97-AF65-F5344CB8AC3E}">
        <p14:creationId xmlns:p14="http://schemas.microsoft.com/office/powerpoint/2010/main" val="14568417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42</a:t>
            </a:fld>
            <a:endParaRPr lang="nl-NL" altLang="nl-NL"/>
          </a:p>
        </p:txBody>
      </p:sp>
    </p:spTree>
    <p:extLst>
      <p:ext uri="{BB962C8B-B14F-4D97-AF65-F5344CB8AC3E}">
        <p14:creationId xmlns:p14="http://schemas.microsoft.com/office/powerpoint/2010/main" val="4161732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a:t>Klik om de stijl te bewerken</a:t>
            </a:r>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70C2A4DF-0FBC-4F54-BC60-F835AA6C692B}" type="datetimeFigureOut">
              <a:rPr lang="nl-NL" smtClean="0"/>
              <a:t>16-4-2024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A643D5F-DB0C-43E2-A445-7F025C185C56}" type="slidenum">
              <a:rPr lang="nl-NL" smtClean="0"/>
              <a:t>‹nr.›</a:t>
            </a:fld>
            <a:endParaRPr lang="nl-NL"/>
          </a:p>
        </p:txBody>
      </p:sp>
    </p:spTree>
    <p:extLst>
      <p:ext uri="{BB962C8B-B14F-4D97-AF65-F5344CB8AC3E}">
        <p14:creationId xmlns:p14="http://schemas.microsoft.com/office/powerpoint/2010/main" val="33533698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70C2A4DF-0FBC-4F54-BC60-F835AA6C692B}" type="datetimeFigureOut">
              <a:rPr lang="nl-NL" smtClean="0"/>
              <a:t>16-4-2024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A643D5F-DB0C-43E2-A445-7F025C185C56}" type="slidenum">
              <a:rPr lang="nl-NL" smtClean="0"/>
              <a:t>‹nr.›</a:t>
            </a:fld>
            <a:endParaRPr lang="nl-NL"/>
          </a:p>
        </p:txBody>
      </p:sp>
    </p:spTree>
    <p:extLst>
      <p:ext uri="{BB962C8B-B14F-4D97-AF65-F5344CB8AC3E}">
        <p14:creationId xmlns:p14="http://schemas.microsoft.com/office/powerpoint/2010/main" val="5305588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70C2A4DF-0FBC-4F54-BC60-F835AA6C692B}" type="datetimeFigureOut">
              <a:rPr lang="nl-NL" smtClean="0"/>
              <a:t>16-4-2024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A643D5F-DB0C-43E2-A445-7F025C185C56}" type="slidenum">
              <a:rPr lang="nl-NL" smtClean="0"/>
              <a:t>‹nr.›</a:t>
            </a:fld>
            <a:endParaRPr lang="nl-NL"/>
          </a:p>
        </p:txBody>
      </p:sp>
    </p:spTree>
    <p:extLst>
      <p:ext uri="{BB962C8B-B14F-4D97-AF65-F5344CB8AC3E}">
        <p14:creationId xmlns:p14="http://schemas.microsoft.com/office/powerpoint/2010/main" val="34850641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Openingsdia">
    <p:spTree>
      <p:nvGrpSpPr>
        <p:cNvPr id="1" name=""/>
        <p:cNvGrpSpPr/>
        <p:nvPr/>
      </p:nvGrpSpPr>
      <p:grpSpPr>
        <a:xfrm>
          <a:off x="0" y="0"/>
          <a:ext cx="0" cy="0"/>
          <a:chOff x="0" y="0"/>
          <a:chExt cx="0" cy="0"/>
        </a:xfrm>
      </p:grpSpPr>
      <p:pic>
        <p:nvPicPr>
          <p:cNvPr id="3" name="Afbeelding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Tekstvak 3"/>
          <p:cNvSpPr txBox="1"/>
          <p:nvPr userDrawn="1"/>
        </p:nvSpPr>
        <p:spPr>
          <a:xfrm>
            <a:off x="815742" y="6098221"/>
            <a:ext cx="4680016" cy="300082"/>
          </a:xfrm>
          <a:prstGeom prst="rect">
            <a:avLst/>
          </a:prstGeom>
          <a:solidFill>
            <a:schemeClr val="bg1"/>
          </a:solidFill>
        </p:spPr>
        <p:txBody>
          <a:bodyPr wrap="square" rtlCol="0">
            <a:spAutoFit/>
          </a:bodyPr>
          <a:lstStyle/>
          <a:p>
            <a:endParaRPr lang="nl-NL" sz="1350" dirty="0"/>
          </a:p>
        </p:txBody>
      </p:sp>
    </p:spTree>
    <p:extLst>
      <p:ext uri="{BB962C8B-B14F-4D97-AF65-F5344CB8AC3E}">
        <p14:creationId xmlns:p14="http://schemas.microsoft.com/office/powerpoint/2010/main" val="8813453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1_Titel, tekst en afbeelding">
    <p:spTree>
      <p:nvGrpSpPr>
        <p:cNvPr id="1" name=""/>
        <p:cNvGrpSpPr/>
        <p:nvPr/>
      </p:nvGrpSpPr>
      <p:grpSpPr>
        <a:xfrm>
          <a:off x="0" y="0"/>
          <a:ext cx="0" cy="0"/>
          <a:chOff x="0" y="0"/>
          <a:chExt cx="0" cy="0"/>
        </a:xfrm>
      </p:grpSpPr>
      <p:sp>
        <p:nvSpPr>
          <p:cNvPr id="6" name="Tijdelijke aanduiding voor afbeelding 5"/>
          <p:cNvSpPr>
            <a:spLocks noGrp="1"/>
          </p:cNvSpPr>
          <p:nvPr>
            <p:ph type="pic" sz="quarter" idx="11" hasCustomPrompt="1"/>
          </p:nvPr>
        </p:nvSpPr>
        <p:spPr>
          <a:xfrm>
            <a:off x="0" y="0"/>
            <a:ext cx="7290000" cy="6858000"/>
          </a:xfrm>
        </p:spPr>
        <p:txBody>
          <a:bodyPr>
            <a:noAutofit/>
          </a:bodyPr>
          <a:lstStyle>
            <a:lvl1pPr marL="0" indent="0">
              <a:buFontTx/>
              <a:buNone/>
              <a:defRPr sz="1200"/>
            </a:lvl1pPr>
          </a:lstStyle>
          <a:p>
            <a:r>
              <a:rPr lang="nl-NL" dirty="0"/>
              <a:t>Klik op het pictogram in het midden om een afbeelding toe te voegen (19,05 x 10 cm).</a:t>
            </a:r>
            <a:r>
              <a:rPr lang="nl-NL" sz="1200" dirty="0"/>
              <a:t> </a:t>
            </a:r>
            <a:endParaRPr lang="nl-NL" dirty="0"/>
          </a:p>
        </p:txBody>
      </p:sp>
      <p:pic>
        <p:nvPicPr>
          <p:cNvPr id="5" name="Afbeelding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300800" y="0"/>
            <a:ext cx="1844802" cy="6858000"/>
          </a:xfrm>
          <a:prstGeom prst="rect">
            <a:avLst/>
          </a:prstGeom>
        </p:spPr>
      </p:pic>
    </p:spTree>
    <p:extLst>
      <p:ext uri="{BB962C8B-B14F-4D97-AF65-F5344CB8AC3E}">
        <p14:creationId xmlns:p14="http://schemas.microsoft.com/office/powerpoint/2010/main" val="4008909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Openingsdia">
    <p:spTree>
      <p:nvGrpSpPr>
        <p:cNvPr id="1" name=""/>
        <p:cNvGrpSpPr/>
        <p:nvPr/>
      </p:nvGrpSpPr>
      <p:grpSpPr>
        <a:xfrm>
          <a:off x="0" y="0"/>
          <a:ext cx="0" cy="0"/>
          <a:chOff x="0" y="0"/>
          <a:chExt cx="0" cy="0"/>
        </a:xfrm>
      </p:grpSpPr>
      <p:pic>
        <p:nvPicPr>
          <p:cNvPr id="3" name="Afbeelding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Tekstvak 3"/>
          <p:cNvSpPr txBox="1"/>
          <p:nvPr userDrawn="1"/>
        </p:nvSpPr>
        <p:spPr>
          <a:xfrm>
            <a:off x="815742" y="6098221"/>
            <a:ext cx="4680016" cy="300082"/>
          </a:xfrm>
          <a:prstGeom prst="rect">
            <a:avLst/>
          </a:prstGeom>
          <a:solidFill>
            <a:schemeClr val="bg1"/>
          </a:solidFill>
        </p:spPr>
        <p:txBody>
          <a:bodyPr wrap="square" rtlCol="0">
            <a:spAutoFit/>
          </a:bodyPr>
          <a:lstStyle/>
          <a:p>
            <a:endParaRPr lang="nl-NL" sz="1350" dirty="0"/>
          </a:p>
        </p:txBody>
      </p:sp>
    </p:spTree>
    <p:extLst>
      <p:ext uri="{BB962C8B-B14F-4D97-AF65-F5344CB8AC3E}">
        <p14:creationId xmlns:p14="http://schemas.microsoft.com/office/powerpoint/2010/main" val="17145003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eldiaMetBeeld">
    <p:spTree>
      <p:nvGrpSpPr>
        <p:cNvPr id="1" name=""/>
        <p:cNvGrpSpPr/>
        <p:nvPr/>
      </p:nvGrpSpPr>
      <p:grpSpPr>
        <a:xfrm>
          <a:off x="0" y="0"/>
          <a:ext cx="0" cy="0"/>
          <a:chOff x="0" y="0"/>
          <a:chExt cx="0" cy="0"/>
        </a:xfrm>
      </p:grpSpPr>
      <p:sp>
        <p:nvSpPr>
          <p:cNvPr id="11" name="Tijdelijke aanduiding voor afbeelding 8"/>
          <p:cNvSpPr>
            <a:spLocks noGrp="1"/>
          </p:cNvSpPr>
          <p:nvPr>
            <p:ph type="pic" sz="quarter" idx="11" hasCustomPrompt="1"/>
          </p:nvPr>
        </p:nvSpPr>
        <p:spPr>
          <a:xfrm>
            <a:off x="0" y="0"/>
            <a:ext cx="7290000" cy="6858000"/>
          </a:xfrm>
        </p:spPr>
        <p:txBody>
          <a:bodyPr/>
          <a:lstStyle>
            <a:lvl1pPr marL="0" indent="0" algn="l">
              <a:buFontTx/>
              <a:buNone/>
              <a:defRPr sz="1200" baseline="0"/>
            </a:lvl1pPr>
          </a:lstStyle>
          <a:p>
            <a:r>
              <a:rPr lang="nl-NL" dirty="0"/>
              <a:t>Klik op het pictogram in het midden om een achtergrondafbeelding toe te voegen (19,05 x 27 cm). </a:t>
            </a:r>
            <a:br>
              <a:rPr lang="nl-NL" dirty="0"/>
            </a:br>
            <a:r>
              <a:rPr lang="nl-NL" dirty="0"/>
              <a:t>Verplaats deze vervolgens naar de achtergrond om de tekst te typen.</a:t>
            </a:r>
          </a:p>
        </p:txBody>
      </p:sp>
      <p:sp>
        <p:nvSpPr>
          <p:cNvPr id="2" name="Titel 1"/>
          <p:cNvSpPr>
            <a:spLocks noGrp="1"/>
          </p:cNvSpPr>
          <p:nvPr>
            <p:ph type="ctrTitle"/>
          </p:nvPr>
        </p:nvSpPr>
        <p:spPr>
          <a:xfrm>
            <a:off x="540000" y="3060000"/>
            <a:ext cx="6210000" cy="720000"/>
          </a:xfrm>
        </p:spPr>
        <p:txBody>
          <a:bodyPr lIns="0" tIns="0" rIns="0" bIns="0" anchor="t" anchorCtr="0">
            <a:noAutofit/>
          </a:bodyPr>
          <a:lstStyle>
            <a:lvl1pPr algn="l">
              <a:defRPr sz="3300" b="1" i="0" baseline="0">
                <a:solidFill>
                  <a:schemeClr val="bg1"/>
                </a:solidFill>
                <a:latin typeface="Arial" panose="020B0604020202020204" pitchFamily="34" charset="0"/>
              </a:defRPr>
            </a:lvl1pPr>
          </a:lstStyle>
          <a:p>
            <a:r>
              <a:rPr lang="nl-NL"/>
              <a:t>Klik om stijl te bewerken</a:t>
            </a:r>
            <a:endParaRPr lang="nl-NL" dirty="0"/>
          </a:p>
        </p:txBody>
      </p:sp>
      <p:sp>
        <p:nvSpPr>
          <p:cNvPr id="3" name="Ondertitel 2"/>
          <p:cNvSpPr>
            <a:spLocks noGrp="1"/>
          </p:cNvSpPr>
          <p:nvPr>
            <p:ph type="subTitle" idx="1"/>
          </p:nvPr>
        </p:nvSpPr>
        <p:spPr>
          <a:xfrm>
            <a:off x="540000" y="3816000"/>
            <a:ext cx="6210000" cy="720000"/>
          </a:xfrm>
        </p:spPr>
        <p:txBody>
          <a:bodyPr lIns="0" tIns="0" rIns="0" bIns="0">
            <a:noAutofit/>
          </a:bodyPr>
          <a:lstStyle>
            <a:lvl1pPr marL="0" indent="0" algn="l">
              <a:buNone/>
              <a:defRPr sz="1800" baseline="0">
                <a:solidFill>
                  <a:schemeClr val="bg1"/>
                </a:solidFill>
                <a:latin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a:t>Klikken om de ondertitelstijl van het model te bewerken</a:t>
            </a:r>
            <a:endParaRPr lang="nl-NL" dirty="0"/>
          </a:p>
        </p:txBody>
      </p:sp>
      <p:pic>
        <p:nvPicPr>
          <p:cNvPr id="6" name="Afbeelding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300800" y="0"/>
            <a:ext cx="1844802" cy="6858000"/>
          </a:xfrm>
          <a:prstGeom prst="rect">
            <a:avLst/>
          </a:prstGeom>
        </p:spPr>
      </p:pic>
    </p:spTree>
    <p:extLst>
      <p:ext uri="{BB962C8B-B14F-4D97-AF65-F5344CB8AC3E}">
        <p14:creationId xmlns:p14="http://schemas.microsoft.com/office/powerpoint/2010/main" val="11516786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iteldiaZonderBeeld">
    <p:spTree>
      <p:nvGrpSpPr>
        <p:cNvPr id="1" name=""/>
        <p:cNvGrpSpPr/>
        <p:nvPr/>
      </p:nvGrpSpPr>
      <p:grpSpPr>
        <a:xfrm>
          <a:off x="0" y="0"/>
          <a:ext cx="0" cy="0"/>
          <a:chOff x="0" y="0"/>
          <a:chExt cx="0" cy="0"/>
        </a:xfrm>
      </p:grpSpPr>
      <p:sp>
        <p:nvSpPr>
          <p:cNvPr id="2" name="Titel 1"/>
          <p:cNvSpPr>
            <a:spLocks noGrp="1"/>
          </p:cNvSpPr>
          <p:nvPr>
            <p:ph type="ctrTitle"/>
          </p:nvPr>
        </p:nvSpPr>
        <p:spPr>
          <a:xfrm>
            <a:off x="540000" y="3060000"/>
            <a:ext cx="6210000" cy="720000"/>
          </a:xfrm>
        </p:spPr>
        <p:txBody>
          <a:bodyPr lIns="0" tIns="0" rIns="0" bIns="0" anchor="t" anchorCtr="0">
            <a:noAutofit/>
          </a:bodyPr>
          <a:lstStyle>
            <a:lvl1pPr algn="l">
              <a:defRPr sz="3300" b="1" i="0" baseline="0">
                <a:solidFill>
                  <a:srgbClr val="1E201F"/>
                </a:solidFill>
                <a:latin typeface="Arial" panose="020B0604020202020204" pitchFamily="34" charset="0"/>
              </a:defRPr>
            </a:lvl1pPr>
          </a:lstStyle>
          <a:p>
            <a:r>
              <a:rPr lang="nl-NL"/>
              <a:t>Klik om stijl te bewerken</a:t>
            </a:r>
            <a:endParaRPr lang="nl-NL" dirty="0"/>
          </a:p>
        </p:txBody>
      </p:sp>
      <p:sp>
        <p:nvSpPr>
          <p:cNvPr id="3" name="Ondertitel 2"/>
          <p:cNvSpPr>
            <a:spLocks noGrp="1"/>
          </p:cNvSpPr>
          <p:nvPr>
            <p:ph type="subTitle" idx="1"/>
          </p:nvPr>
        </p:nvSpPr>
        <p:spPr>
          <a:xfrm>
            <a:off x="540000" y="3816000"/>
            <a:ext cx="6210000" cy="720000"/>
          </a:xfrm>
        </p:spPr>
        <p:txBody>
          <a:bodyPr lIns="0" tIns="0" rIns="0" bIns="0">
            <a:noAutofit/>
          </a:bodyPr>
          <a:lstStyle>
            <a:lvl1pPr marL="0" indent="0" algn="l">
              <a:buNone/>
              <a:defRPr sz="1800" baseline="0">
                <a:solidFill>
                  <a:srgbClr val="1E201F"/>
                </a:solidFill>
                <a:latin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a:t>Klikken om de ondertitelstijl van het model te bewerken</a:t>
            </a:r>
            <a:endParaRPr lang="nl-NL" dirty="0"/>
          </a:p>
        </p:txBody>
      </p:sp>
      <p:pic>
        <p:nvPicPr>
          <p:cNvPr id="5" name="Afbeelding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300800" y="0"/>
            <a:ext cx="1844802" cy="6858000"/>
          </a:xfrm>
          <a:prstGeom prst="rect">
            <a:avLst/>
          </a:prstGeom>
        </p:spPr>
      </p:pic>
    </p:spTree>
    <p:extLst>
      <p:ext uri="{BB962C8B-B14F-4D97-AF65-F5344CB8AC3E}">
        <p14:creationId xmlns:p14="http://schemas.microsoft.com/office/powerpoint/2010/main" val="36880550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obj" preserve="1">
  <p:cSld name="Titel en tekst/object">
    <p:spTree>
      <p:nvGrpSpPr>
        <p:cNvPr id="1" name=""/>
        <p:cNvGrpSpPr/>
        <p:nvPr/>
      </p:nvGrpSpPr>
      <p:grpSpPr>
        <a:xfrm>
          <a:off x="0" y="0"/>
          <a:ext cx="0" cy="0"/>
          <a:chOff x="0" y="0"/>
          <a:chExt cx="0" cy="0"/>
        </a:xfrm>
      </p:grpSpPr>
      <p:pic>
        <p:nvPicPr>
          <p:cNvPr id="5" name="Afbeelding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300800" y="0"/>
            <a:ext cx="1844802" cy="6858000"/>
          </a:xfrm>
          <a:prstGeom prst="rect">
            <a:avLst/>
          </a:prstGeom>
        </p:spPr>
      </p:pic>
      <p:sp>
        <p:nvSpPr>
          <p:cNvPr id="2" name="Titel 1"/>
          <p:cNvSpPr>
            <a:spLocks noGrp="1"/>
          </p:cNvSpPr>
          <p:nvPr>
            <p:ph type="title"/>
          </p:nvPr>
        </p:nvSpPr>
        <p:spPr/>
        <p:txBody>
          <a:bodyPr/>
          <a:lstStyle/>
          <a:p>
            <a:r>
              <a:rPr lang="nl-NL"/>
              <a:t>Klik om stijl te bewerken</a:t>
            </a:r>
            <a:endParaRPr lang="nl-NL" dirty="0"/>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5019686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Afbeelding">
    <p:spTree>
      <p:nvGrpSpPr>
        <p:cNvPr id="1" name=""/>
        <p:cNvGrpSpPr/>
        <p:nvPr/>
      </p:nvGrpSpPr>
      <p:grpSpPr>
        <a:xfrm>
          <a:off x="0" y="0"/>
          <a:ext cx="0" cy="0"/>
          <a:chOff x="0" y="0"/>
          <a:chExt cx="0" cy="0"/>
        </a:xfrm>
      </p:grpSpPr>
      <p:sp>
        <p:nvSpPr>
          <p:cNvPr id="11" name="Tijdelijke aanduiding voor afbeelding 8"/>
          <p:cNvSpPr>
            <a:spLocks noGrp="1"/>
          </p:cNvSpPr>
          <p:nvPr>
            <p:ph type="pic" sz="quarter" idx="11" hasCustomPrompt="1"/>
          </p:nvPr>
        </p:nvSpPr>
        <p:spPr>
          <a:xfrm>
            <a:off x="0" y="0"/>
            <a:ext cx="7290000" cy="6858000"/>
          </a:xfrm>
        </p:spPr>
        <p:txBody>
          <a:bodyPr/>
          <a:lstStyle>
            <a:lvl1pPr marL="0" indent="0" algn="l">
              <a:buFontTx/>
              <a:buNone/>
              <a:defRPr sz="1200" baseline="0"/>
            </a:lvl1pPr>
          </a:lstStyle>
          <a:p>
            <a:r>
              <a:rPr lang="nl-NL" dirty="0"/>
              <a:t>Klik op het pictogram in het midden om een achtergrondafbeelding toe te voegen (19,05 x 27 cm). </a:t>
            </a:r>
            <a:br>
              <a:rPr lang="nl-NL" dirty="0"/>
            </a:br>
            <a:endParaRPr lang="nl-NL" dirty="0"/>
          </a:p>
        </p:txBody>
      </p:sp>
      <p:pic>
        <p:nvPicPr>
          <p:cNvPr id="5" name="Afbeelding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300800" y="0"/>
            <a:ext cx="1844802" cy="6858000"/>
          </a:xfrm>
          <a:prstGeom prst="rect">
            <a:avLst/>
          </a:prstGeom>
        </p:spPr>
      </p:pic>
    </p:spTree>
    <p:extLst>
      <p:ext uri="{BB962C8B-B14F-4D97-AF65-F5344CB8AC3E}">
        <p14:creationId xmlns:p14="http://schemas.microsoft.com/office/powerpoint/2010/main" val="369371936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_Titel, tekst en afbeelding">
    <p:spTree>
      <p:nvGrpSpPr>
        <p:cNvPr id="1" name=""/>
        <p:cNvGrpSpPr/>
        <p:nvPr/>
      </p:nvGrpSpPr>
      <p:grpSpPr>
        <a:xfrm>
          <a:off x="0" y="0"/>
          <a:ext cx="0" cy="0"/>
          <a:chOff x="0" y="0"/>
          <a:chExt cx="0" cy="0"/>
        </a:xfrm>
      </p:grpSpPr>
      <p:sp>
        <p:nvSpPr>
          <p:cNvPr id="6" name="Tijdelijke aanduiding voor afbeelding 5"/>
          <p:cNvSpPr>
            <a:spLocks noGrp="1"/>
          </p:cNvSpPr>
          <p:nvPr>
            <p:ph type="pic" sz="quarter" idx="11" hasCustomPrompt="1"/>
          </p:nvPr>
        </p:nvSpPr>
        <p:spPr>
          <a:xfrm>
            <a:off x="0" y="0"/>
            <a:ext cx="7290000" cy="6858000"/>
          </a:xfrm>
        </p:spPr>
        <p:txBody>
          <a:bodyPr>
            <a:noAutofit/>
          </a:bodyPr>
          <a:lstStyle>
            <a:lvl1pPr marL="0" indent="0">
              <a:buFontTx/>
              <a:buNone/>
              <a:defRPr sz="1200"/>
            </a:lvl1pPr>
          </a:lstStyle>
          <a:p>
            <a:r>
              <a:rPr lang="nl-NL" dirty="0"/>
              <a:t>Klik op het pictogram in het midden om een afbeelding toe te voegen (19,05 x 10 cm).</a:t>
            </a:r>
            <a:r>
              <a:rPr lang="nl-NL" sz="1200" dirty="0"/>
              <a:t> </a:t>
            </a:r>
            <a:endParaRPr lang="nl-NL" dirty="0"/>
          </a:p>
        </p:txBody>
      </p:sp>
      <p:pic>
        <p:nvPicPr>
          <p:cNvPr id="4" name="Afbeelding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300800" y="0"/>
            <a:ext cx="1844802" cy="6858000"/>
          </a:xfrm>
          <a:prstGeom prst="rect">
            <a:avLst/>
          </a:prstGeom>
        </p:spPr>
      </p:pic>
    </p:spTree>
    <p:extLst>
      <p:ext uri="{BB962C8B-B14F-4D97-AF65-F5344CB8AC3E}">
        <p14:creationId xmlns:p14="http://schemas.microsoft.com/office/powerpoint/2010/main" val="34822797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70C2A4DF-0FBC-4F54-BC60-F835AA6C692B}" type="datetimeFigureOut">
              <a:rPr lang="nl-NL" smtClean="0"/>
              <a:t>16-4-2024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A643D5F-DB0C-43E2-A445-7F025C185C56}" type="slidenum">
              <a:rPr lang="nl-NL" smtClean="0"/>
              <a:t>‹nr.›</a:t>
            </a:fld>
            <a:endParaRPr lang="nl-NL"/>
          </a:p>
        </p:txBody>
      </p:sp>
    </p:spTree>
    <p:extLst>
      <p:ext uri="{BB962C8B-B14F-4D97-AF65-F5344CB8AC3E}">
        <p14:creationId xmlns:p14="http://schemas.microsoft.com/office/powerpoint/2010/main" val="160618241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Titel, tekst en afbeelding">
    <p:spTree>
      <p:nvGrpSpPr>
        <p:cNvPr id="1" name=""/>
        <p:cNvGrpSpPr/>
        <p:nvPr/>
      </p:nvGrpSpPr>
      <p:grpSpPr>
        <a:xfrm>
          <a:off x="0" y="0"/>
          <a:ext cx="0" cy="0"/>
          <a:chOff x="0" y="0"/>
          <a:chExt cx="0" cy="0"/>
        </a:xfrm>
      </p:grpSpPr>
      <p:sp>
        <p:nvSpPr>
          <p:cNvPr id="2" name="Titel 1"/>
          <p:cNvSpPr>
            <a:spLocks noGrp="1"/>
          </p:cNvSpPr>
          <p:nvPr>
            <p:ph type="title"/>
          </p:nvPr>
        </p:nvSpPr>
        <p:spPr>
          <a:xfrm>
            <a:off x="567000" y="576000"/>
            <a:ext cx="3699000" cy="720000"/>
          </a:xfrm>
        </p:spPr>
        <p:txBody>
          <a:bodyPr/>
          <a:lstStyle/>
          <a:p>
            <a:r>
              <a:rPr lang="nl-NL"/>
              <a:t>Klik om stijl te bewerken</a:t>
            </a:r>
            <a:endParaRPr lang="nl-NL" dirty="0"/>
          </a:p>
        </p:txBody>
      </p:sp>
      <p:sp>
        <p:nvSpPr>
          <p:cNvPr id="4" name="Tijdelijke aanduiding voor tekst 3"/>
          <p:cNvSpPr>
            <a:spLocks noGrp="1"/>
          </p:cNvSpPr>
          <p:nvPr>
            <p:ph type="body" sz="quarter" idx="10" hasCustomPrompt="1"/>
          </p:nvPr>
        </p:nvSpPr>
        <p:spPr>
          <a:xfrm>
            <a:off x="1566000" y="1476000"/>
            <a:ext cx="2700000" cy="4680000"/>
          </a:xfrm>
        </p:spPr>
        <p:txBody>
          <a:bodyPr/>
          <a:lstStyle/>
          <a:p>
            <a:pPr lvl="1"/>
            <a:r>
              <a:rPr lang="nl-NL" dirty="0"/>
              <a:t>Tweede niveau</a:t>
            </a:r>
          </a:p>
          <a:p>
            <a:pPr lvl="2"/>
            <a:r>
              <a:rPr lang="nl-NL" dirty="0"/>
              <a:t>Derde niveau</a:t>
            </a:r>
          </a:p>
          <a:p>
            <a:pPr lvl="3"/>
            <a:r>
              <a:rPr lang="nl-NL" dirty="0"/>
              <a:t>Vierde niveau</a:t>
            </a:r>
          </a:p>
          <a:p>
            <a:pPr lvl="4"/>
            <a:r>
              <a:rPr lang="nl-NL" dirty="0"/>
              <a:t>Vijfde niveau</a:t>
            </a:r>
          </a:p>
        </p:txBody>
      </p:sp>
      <p:sp>
        <p:nvSpPr>
          <p:cNvPr id="6" name="Tijdelijke aanduiding voor afbeelding 5"/>
          <p:cNvSpPr>
            <a:spLocks noGrp="1"/>
          </p:cNvSpPr>
          <p:nvPr>
            <p:ph type="pic" sz="quarter" idx="11" hasCustomPrompt="1"/>
          </p:nvPr>
        </p:nvSpPr>
        <p:spPr>
          <a:xfrm>
            <a:off x="4590000" y="0"/>
            <a:ext cx="2700000" cy="6858000"/>
          </a:xfrm>
        </p:spPr>
        <p:txBody>
          <a:bodyPr>
            <a:normAutofit/>
          </a:bodyPr>
          <a:lstStyle>
            <a:lvl1pPr marL="0" indent="0">
              <a:buFontTx/>
              <a:buNone/>
              <a:defRPr sz="1200"/>
            </a:lvl1pPr>
          </a:lstStyle>
          <a:p>
            <a:r>
              <a:rPr lang="nl-NL" dirty="0"/>
              <a:t>Klik op het pictogram in het midden om een afbeelding toe te voegen (19,05 x 10 cm).</a:t>
            </a:r>
            <a:r>
              <a:rPr lang="nl-NL" sz="1200" dirty="0"/>
              <a:t> </a:t>
            </a:r>
            <a:endParaRPr lang="nl-NL" dirty="0"/>
          </a:p>
        </p:txBody>
      </p:sp>
      <p:pic>
        <p:nvPicPr>
          <p:cNvPr id="7" name="Afbeelding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300800" y="0"/>
            <a:ext cx="1844802" cy="6858000"/>
          </a:xfrm>
          <a:prstGeom prst="rect">
            <a:avLst/>
          </a:prstGeom>
        </p:spPr>
      </p:pic>
    </p:spTree>
    <p:extLst>
      <p:ext uri="{BB962C8B-B14F-4D97-AF65-F5344CB8AC3E}">
        <p14:creationId xmlns:p14="http://schemas.microsoft.com/office/powerpoint/2010/main" val="14987958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Titel en tekst">
    <p:spTree>
      <p:nvGrpSpPr>
        <p:cNvPr id="1" name=""/>
        <p:cNvGrpSpPr/>
        <p:nvPr/>
      </p:nvGrpSpPr>
      <p:grpSpPr>
        <a:xfrm>
          <a:off x="0" y="0"/>
          <a:ext cx="0" cy="0"/>
          <a:chOff x="0" y="0"/>
          <a:chExt cx="0" cy="0"/>
        </a:xfrm>
      </p:grpSpPr>
      <p:sp>
        <p:nvSpPr>
          <p:cNvPr id="2" name="Titel 1"/>
          <p:cNvSpPr>
            <a:spLocks noGrp="1"/>
          </p:cNvSpPr>
          <p:nvPr>
            <p:ph type="title"/>
          </p:nvPr>
        </p:nvSpPr>
        <p:spPr>
          <a:xfrm>
            <a:off x="567000" y="576000"/>
            <a:ext cx="3699000" cy="720000"/>
          </a:xfrm>
        </p:spPr>
        <p:txBody>
          <a:bodyPr/>
          <a:lstStyle/>
          <a:p>
            <a:r>
              <a:rPr lang="nl-NL"/>
              <a:t>Klik om stijl te bewerken</a:t>
            </a:r>
            <a:endParaRPr lang="nl-NL" dirty="0"/>
          </a:p>
        </p:txBody>
      </p:sp>
      <p:sp>
        <p:nvSpPr>
          <p:cNvPr id="4" name="Tijdelijke aanduiding voor tekst 3"/>
          <p:cNvSpPr>
            <a:spLocks noGrp="1"/>
          </p:cNvSpPr>
          <p:nvPr>
            <p:ph type="body" sz="quarter" idx="10" hasCustomPrompt="1"/>
          </p:nvPr>
        </p:nvSpPr>
        <p:spPr>
          <a:xfrm>
            <a:off x="1566000" y="1476000"/>
            <a:ext cx="5400000" cy="4680000"/>
          </a:xfrm>
        </p:spPr>
        <p:txBody>
          <a:bodyPr/>
          <a:lstStyle/>
          <a:p>
            <a:pPr lvl="1"/>
            <a:r>
              <a:rPr lang="nl-NL" dirty="0"/>
              <a:t>Tweede niveau</a:t>
            </a:r>
          </a:p>
          <a:p>
            <a:pPr lvl="2"/>
            <a:r>
              <a:rPr lang="nl-NL" dirty="0"/>
              <a:t>Derde niveau</a:t>
            </a:r>
          </a:p>
          <a:p>
            <a:pPr lvl="3"/>
            <a:r>
              <a:rPr lang="nl-NL" dirty="0"/>
              <a:t>Vierde niveau</a:t>
            </a:r>
          </a:p>
          <a:p>
            <a:pPr lvl="4"/>
            <a:r>
              <a:rPr lang="nl-NL" dirty="0"/>
              <a:t>Vijfde niveau</a:t>
            </a:r>
          </a:p>
        </p:txBody>
      </p:sp>
      <p:pic>
        <p:nvPicPr>
          <p:cNvPr id="6" name="Afbeelding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300800" y="0"/>
            <a:ext cx="1844802" cy="6858000"/>
          </a:xfrm>
          <a:prstGeom prst="rect">
            <a:avLst/>
          </a:prstGeom>
        </p:spPr>
      </p:pic>
    </p:spTree>
    <p:extLst>
      <p:ext uri="{BB962C8B-B14F-4D97-AF65-F5344CB8AC3E}">
        <p14:creationId xmlns:p14="http://schemas.microsoft.com/office/powerpoint/2010/main" val="232728432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lotdia">
    <p:spTree>
      <p:nvGrpSpPr>
        <p:cNvPr id="1" name=""/>
        <p:cNvGrpSpPr/>
        <p:nvPr/>
      </p:nvGrpSpPr>
      <p:grpSpPr>
        <a:xfrm>
          <a:off x="0" y="0"/>
          <a:ext cx="0" cy="0"/>
          <a:chOff x="0" y="0"/>
          <a:chExt cx="0" cy="0"/>
        </a:xfrm>
      </p:grpSpPr>
      <p:pic>
        <p:nvPicPr>
          <p:cNvPr id="8" name="Afbeelding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Tekstvak 4"/>
          <p:cNvSpPr txBox="1"/>
          <p:nvPr userDrawn="1"/>
        </p:nvSpPr>
        <p:spPr>
          <a:xfrm>
            <a:off x="847900" y="6142150"/>
            <a:ext cx="4472465" cy="300082"/>
          </a:xfrm>
          <a:prstGeom prst="rect">
            <a:avLst/>
          </a:prstGeom>
          <a:solidFill>
            <a:schemeClr val="bg1"/>
          </a:solidFill>
        </p:spPr>
        <p:txBody>
          <a:bodyPr wrap="square" rtlCol="0">
            <a:spAutoFit/>
          </a:bodyPr>
          <a:lstStyle/>
          <a:p>
            <a:endParaRPr lang="nl-NL" sz="1350" dirty="0"/>
          </a:p>
        </p:txBody>
      </p:sp>
    </p:spTree>
    <p:extLst>
      <p:ext uri="{BB962C8B-B14F-4D97-AF65-F5344CB8AC3E}">
        <p14:creationId xmlns:p14="http://schemas.microsoft.com/office/powerpoint/2010/main" val="32879844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4" name="Tijdelijke aanduiding voor datum 3"/>
          <p:cNvSpPr>
            <a:spLocks noGrp="1"/>
          </p:cNvSpPr>
          <p:nvPr>
            <p:ph type="dt" sz="half" idx="10"/>
          </p:nvPr>
        </p:nvSpPr>
        <p:spPr/>
        <p:txBody>
          <a:bodyPr/>
          <a:lstStyle/>
          <a:p>
            <a:fld id="{70C2A4DF-0FBC-4F54-BC60-F835AA6C692B}" type="datetimeFigureOut">
              <a:rPr lang="nl-NL" smtClean="0"/>
              <a:t>16-4-2024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A643D5F-DB0C-43E2-A445-7F025C185C56}" type="slidenum">
              <a:rPr lang="nl-NL" smtClean="0"/>
              <a:t>‹nr.›</a:t>
            </a:fld>
            <a:endParaRPr lang="nl-NL"/>
          </a:p>
        </p:txBody>
      </p:sp>
    </p:spTree>
    <p:extLst>
      <p:ext uri="{BB962C8B-B14F-4D97-AF65-F5344CB8AC3E}">
        <p14:creationId xmlns:p14="http://schemas.microsoft.com/office/powerpoint/2010/main" val="33537645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70C2A4DF-0FBC-4F54-BC60-F835AA6C692B}" type="datetimeFigureOut">
              <a:rPr lang="nl-NL" smtClean="0"/>
              <a:t>16-4-2024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A643D5F-DB0C-43E2-A445-7F025C185C56}" type="slidenum">
              <a:rPr lang="nl-NL" smtClean="0"/>
              <a:t>‹nr.›</a:t>
            </a:fld>
            <a:endParaRPr lang="nl-NL"/>
          </a:p>
        </p:txBody>
      </p:sp>
    </p:spTree>
    <p:extLst>
      <p:ext uri="{BB962C8B-B14F-4D97-AF65-F5344CB8AC3E}">
        <p14:creationId xmlns:p14="http://schemas.microsoft.com/office/powerpoint/2010/main" val="11775952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70C2A4DF-0FBC-4F54-BC60-F835AA6C692B}" type="datetimeFigureOut">
              <a:rPr lang="nl-NL" smtClean="0"/>
              <a:t>16-4-2024</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1A643D5F-DB0C-43E2-A445-7F025C185C56}" type="slidenum">
              <a:rPr lang="nl-NL" smtClean="0"/>
              <a:t>‹nr.›</a:t>
            </a:fld>
            <a:endParaRPr lang="nl-NL"/>
          </a:p>
        </p:txBody>
      </p:sp>
    </p:spTree>
    <p:extLst>
      <p:ext uri="{BB962C8B-B14F-4D97-AF65-F5344CB8AC3E}">
        <p14:creationId xmlns:p14="http://schemas.microsoft.com/office/powerpoint/2010/main" val="21844037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70C2A4DF-0FBC-4F54-BC60-F835AA6C692B}" type="datetimeFigureOut">
              <a:rPr lang="nl-NL" smtClean="0"/>
              <a:t>16-4-2024</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1A643D5F-DB0C-43E2-A445-7F025C185C56}" type="slidenum">
              <a:rPr lang="nl-NL" smtClean="0"/>
              <a:t>‹nr.›</a:t>
            </a:fld>
            <a:endParaRPr lang="nl-NL"/>
          </a:p>
        </p:txBody>
      </p:sp>
    </p:spTree>
    <p:extLst>
      <p:ext uri="{BB962C8B-B14F-4D97-AF65-F5344CB8AC3E}">
        <p14:creationId xmlns:p14="http://schemas.microsoft.com/office/powerpoint/2010/main" val="2780696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70C2A4DF-0FBC-4F54-BC60-F835AA6C692B}" type="datetimeFigureOut">
              <a:rPr lang="nl-NL" smtClean="0"/>
              <a:t>16-4-2024</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1A643D5F-DB0C-43E2-A445-7F025C185C56}" type="slidenum">
              <a:rPr lang="nl-NL" smtClean="0"/>
              <a:t>‹nr.›</a:t>
            </a:fld>
            <a:endParaRPr lang="nl-NL"/>
          </a:p>
        </p:txBody>
      </p:sp>
    </p:spTree>
    <p:extLst>
      <p:ext uri="{BB962C8B-B14F-4D97-AF65-F5344CB8AC3E}">
        <p14:creationId xmlns:p14="http://schemas.microsoft.com/office/powerpoint/2010/main" val="30041707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70C2A4DF-0FBC-4F54-BC60-F835AA6C692B}" type="datetimeFigureOut">
              <a:rPr lang="nl-NL" smtClean="0"/>
              <a:t>16-4-2024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A643D5F-DB0C-43E2-A445-7F025C185C56}" type="slidenum">
              <a:rPr lang="nl-NL" smtClean="0"/>
              <a:t>‹nr.›</a:t>
            </a:fld>
            <a:endParaRPr lang="nl-NL"/>
          </a:p>
        </p:txBody>
      </p:sp>
    </p:spTree>
    <p:extLst>
      <p:ext uri="{BB962C8B-B14F-4D97-AF65-F5344CB8AC3E}">
        <p14:creationId xmlns:p14="http://schemas.microsoft.com/office/powerpoint/2010/main" val="18913537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70C2A4DF-0FBC-4F54-BC60-F835AA6C692B}" type="datetimeFigureOut">
              <a:rPr lang="nl-NL" smtClean="0"/>
              <a:t>16-4-2024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A643D5F-DB0C-43E2-A445-7F025C185C56}" type="slidenum">
              <a:rPr lang="nl-NL" smtClean="0"/>
              <a:t>‹nr.›</a:t>
            </a:fld>
            <a:endParaRPr lang="nl-NL"/>
          </a:p>
        </p:txBody>
      </p:sp>
    </p:spTree>
    <p:extLst>
      <p:ext uri="{BB962C8B-B14F-4D97-AF65-F5344CB8AC3E}">
        <p14:creationId xmlns:p14="http://schemas.microsoft.com/office/powerpoint/2010/main" val="20462934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image" Target="../media/image3.png"/><Relationship Id="rId5" Type="http://schemas.openxmlformats.org/officeDocument/2006/relationships/slideLayout" Target="../slideLayouts/slideLayout18.xml"/><Relationship Id="rId10" Type="http://schemas.openxmlformats.org/officeDocument/2006/relationships/theme" Target="../theme/theme2.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0C2A4DF-0FBC-4F54-BC60-F835AA6C692B}" type="datetimeFigureOut">
              <a:rPr lang="nl-NL" smtClean="0"/>
              <a:t>16-4-2024</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643D5F-DB0C-43E2-A445-7F025C185C56}" type="slidenum">
              <a:rPr lang="nl-NL" smtClean="0"/>
              <a:t>‹nr.›</a:t>
            </a:fld>
            <a:endParaRPr lang="nl-NL"/>
          </a:p>
        </p:txBody>
      </p:sp>
    </p:spTree>
    <p:extLst>
      <p:ext uri="{BB962C8B-B14F-4D97-AF65-F5344CB8AC3E}">
        <p14:creationId xmlns:p14="http://schemas.microsoft.com/office/powerpoint/2010/main" val="11643310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Afbeelding 3"/>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7300800" y="0"/>
            <a:ext cx="1844802" cy="6858000"/>
          </a:xfrm>
          <a:prstGeom prst="rect">
            <a:avLst/>
          </a:prstGeom>
        </p:spPr>
      </p:pic>
      <p:sp>
        <p:nvSpPr>
          <p:cNvPr id="2" name="Tijdelijke aanduiding voor titel 1"/>
          <p:cNvSpPr>
            <a:spLocks noGrp="1"/>
          </p:cNvSpPr>
          <p:nvPr>
            <p:ph type="title"/>
          </p:nvPr>
        </p:nvSpPr>
        <p:spPr>
          <a:xfrm>
            <a:off x="567000" y="576000"/>
            <a:ext cx="6777000" cy="1080000"/>
          </a:xfrm>
          <a:prstGeom prst="rect">
            <a:avLst/>
          </a:prstGeom>
        </p:spPr>
        <p:txBody>
          <a:bodyPr vert="horz" lIns="0" tIns="0" rIns="0" bIns="0" rtlCol="0" anchor="t" anchorCtr="0">
            <a:normAutofit/>
          </a:bodyPr>
          <a:lstStyle/>
          <a:p>
            <a:r>
              <a:rPr lang="nl-NL" dirty="0"/>
              <a:t>Klik om de stijl te bewerken</a:t>
            </a:r>
          </a:p>
        </p:txBody>
      </p:sp>
      <p:sp>
        <p:nvSpPr>
          <p:cNvPr id="3" name="Tijdelijke aanduiding voor tekst 2"/>
          <p:cNvSpPr>
            <a:spLocks noGrp="1"/>
          </p:cNvSpPr>
          <p:nvPr>
            <p:ph type="body" idx="1"/>
          </p:nvPr>
        </p:nvSpPr>
        <p:spPr>
          <a:xfrm>
            <a:off x="1539000" y="1728000"/>
            <a:ext cx="5805000" cy="4351338"/>
          </a:xfrm>
          <a:prstGeom prst="rect">
            <a:avLst/>
          </a:prstGeom>
        </p:spPr>
        <p:txBody>
          <a:bodyPr vert="horz" lIns="0" tIns="0" rIns="0" bIns="0" rtlCol="0">
            <a:normAutofit/>
          </a:body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2014210334"/>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Lst>
  <p:txStyles>
    <p:titleStyle>
      <a:lvl1pPr algn="l" defTabSz="685800" rtl="0" eaLnBrk="1" latinLnBrk="0" hangingPunct="1">
        <a:lnSpc>
          <a:spcPct val="90000"/>
        </a:lnSpc>
        <a:spcBef>
          <a:spcPct val="0"/>
        </a:spcBef>
        <a:buNone/>
        <a:defRPr sz="3300" b="1" kern="1200" baseline="0">
          <a:solidFill>
            <a:srgbClr val="1E201F"/>
          </a:solidFill>
          <a:latin typeface="Arial" panose="020B0604020202020204" pitchFamily="34" charset="0"/>
          <a:ea typeface="+mj-ea"/>
          <a:cs typeface="+mj-cs"/>
        </a:defRPr>
      </a:lvl1pPr>
    </p:titleStyle>
    <p:bodyStyle>
      <a:lvl1pPr marL="0" indent="-270000" algn="l" defTabSz="685800" rtl="0" eaLnBrk="1" latinLnBrk="0" hangingPunct="1">
        <a:lnSpc>
          <a:spcPct val="100000"/>
        </a:lnSpc>
        <a:spcBef>
          <a:spcPts val="0"/>
        </a:spcBef>
        <a:buFont typeface="Arial" panose="020B0604020202020204" pitchFamily="34" charset="0"/>
        <a:buChar char="•"/>
        <a:defRPr sz="1800" kern="1200" baseline="0">
          <a:solidFill>
            <a:srgbClr val="1E201F"/>
          </a:solidFill>
          <a:latin typeface="+mn-lt"/>
          <a:ea typeface="+mn-ea"/>
          <a:cs typeface="+mn-cs"/>
        </a:defRPr>
      </a:lvl1pPr>
      <a:lvl2pPr marL="0" indent="0" algn="l" defTabSz="685800" rtl="0" eaLnBrk="1" latinLnBrk="0" hangingPunct="1">
        <a:lnSpc>
          <a:spcPct val="100000"/>
        </a:lnSpc>
        <a:spcBef>
          <a:spcPts val="0"/>
        </a:spcBef>
        <a:buFontTx/>
        <a:buNone/>
        <a:defRPr sz="1800" kern="1200" baseline="0">
          <a:solidFill>
            <a:srgbClr val="1E201F"/>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rgbClr val="1E201F"/>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rgbClr val="1E201F"/>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rgbClr val="1E201F"/>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nl-N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slideLayout" Target="../slideLayouts/slideLayout13.xml"/><Relationship Id="rId1" Type="http://schemas.openxmlformats.org/officeDocument/2006/relationships/video" Target="https://www.youtube.com/embed/Utv8SQm_l9k" TargetMode="External"/></Relationships>
</file>

<file path=ppt/slides/_rels/slide1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slideLayout" Target="../slideLayouts/slideLayout13.xml"/><Relationship Id="rId1" Type="http://schemas.openxmlformats.org/officeDocument/2006/relationships/video" Target="https://www.youtube.com/embed/TkIFudjxX4w" TargetMode="External"/></Relationships>
</file>

<file path=ppt/slides/_rels/slide2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slideLayout" Target="../slideLayouts/slideLayout13.xml"/><Relationship Id="rId1" Type="http://schemas.openxmlformats.org/officeDocument/2006/relationships/video" Target="https://www.youtube.com/embed/b-bNrd8MqDo" TargetMode="External"/></Relationships>
</file>

<file path=ppt/slides/_rels/slide32.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1.xml"/><Relationship Id="rId1" Type="http://schemas.openxmlformats.org/officeDocument/2006/relationships/slideLayout" Target="../slideLayouts/slideLayout17.xml"/><Relationship Id="rId4" Type="http://schemas.openxmlformats.org/officeDocument/2006/relationships/image" Target="../media/image40.png"/></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3.xml"/><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 descr="Afbeeldingsresultaat voor temperatuur"/>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sp>
        <p:nvSpPr>
          <p:cNvPr id="6" name="Tekstvak 5">
            <a:extLst>
              <a:ext uri="{FF2B5EF4-FFF2-40B4-BE49-F238E27FC236}">
                <a16:creationId xmlns:a16="http://schemas.microsoft.com/office/drawing/2014/main" id="{0990AFFC-E527-4D55-803A-80CB9EAE5AB8}"/>
              </a:ext>
            </a:extLst>
          </p:cNvPr>
          <p:cNvSpPr txBox="1"/>
          <p:nvPr/>
        </p:nvSpPr>
        <p:spPr>
          <a:xfrm>
            <a:off x="683568" y="5517232"/>
            <a:ext cx="7488832" cy="769441"/>
          </a:xfrm>
          <a:prstGeom prst="rect">
            <a:avLst/>
          </a:prstGeom>
          <a:noFill/>
        </p:spPr>
        <p:txBody>
          <a:bodyPr wrap="square" rtlCol="0">
            <a:spAutoFit/>
          </a:bodyPr>
          <a:lstStyle/>
          <a:p>
            <a:pPr algn="ctr"/>
            <a:r>
              <a:rPr lang="nl-NL" sz="4400" b="1" dirty="0"/>
              <a:t>Verzorgen gewas</a:t>
            </a:r>
          </a:p>
        </p:txBody>
      </p:sp>
      <p:pic>
        <p:nvPicPr>
          <p:cNvPr id="8194" name="Picture 2" descr="https://dryhydroponics.nl/wp-content/uploads/2021/06/front-reliable_v2-600-400.jpg">
            <a:extLst>
              <a:ext uri="{FF2B5EF4-FFF2-40B4-BE49-F238E27FC236}">
                <a16:creationId xmlns:a16="http://schemas.microsoft.com/office/drawing/2014/main" id="{C54068C7-61E3-4611-8433-84BBF50A804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7604" y="836712"/>
            <a:ext cx="6745932" cy="44972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51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356889DA-41A2-4552-A79A-4F80576CFD40}"/>
              </a:ext>
            </a:extLst>
          </p:cNvPr>
          <p:cNvSpPr txBox="1"/>
          <p:nvPr/>
        </p:nvSpPr>
        <p:spPr>
          <a:xfrm>
            <a:off x="912340" y="620688"/>
            <a:ext cx="5741582"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3300" b="1" i="0" u="none" strike="noStrike" kern="1200" cap="none" spc="0" normalizeH="0" baseline="0" noProof="0" dirty="0">
                <a:ln>
                  <a:noFill/>
                </a:ln>
                <a:solidFill>
                  <a:prstClr val="black"/>
                </a:solidFill>
                <a:effectLst/>
                <a:uLnTx/>
                <a:uFillTx/>
                <a:latin typeface="Calibri"/>
                <a:ea typeface="+mn-ea"/>
                <a:cs typeface="+mn-cs"/>
              </a:rPr>
              <a:t>Jute touw</a:t>
            </a:r>
          </a:p>
        </p:txBody>
      </p:sp>
      <p:sp>
        <p:nvSpPr>
          <p:cNvPr id="4" name="Tekstvak 3">
            <a:extLst>
              <a:ext uri="{FF2B5EF4-FFF2-40B4-BE49-F238E27FC236}">
                <a16:creationId xmlns:a16="http://schemas.microsoft.com/office/drawing/2014/main" id="{BE5E9AAC-8AFC-4CA9-B89F-13D11A0216BE}"/>
              </a:ext>
            </a:extLst>
          </p:cNvPr>
          <p:cNvSpPr txBox="1"/>
          <p:nvPr/>
        </p:nvSpPr>
        <p:spPr>
          <a:xfrm>
            <a:off x="889257" y="1844824"/>
            <a:ext cx="6263640" cy="3624069"/>
          </a:xfrm>
          <a:prstGeom prst="rect">
            <a:avLst/>
          </a:prstGeom>
          <a:noFill/>
        </p:spPr>
        <p:txBody>
          <a:bodyPr wrap="square" rtlCol="0">
            <a:spAutoFit/>
          </a:bodyPr>
          <a:lstStyle/>
          <a:p>
            <a:pPr lvl="0">
              <a:defRPr/>
            </a:pPr>
            <a:r>
              <a:rPr lang="nl-NL" sz="2400" dirty="0">
                <a:solidFill>
                  <a:prstClr val="black"/>
                </a:solidFill>
              </a:rPr>
              <a:t>J</a:t>
            </a:r>
            <a:r>
              <a:rPr lang="nl-NL" sz="2400" dirty="0"/>
              <a:t>utetouw is een natuurproduct dat op den duur verteert. </a:t>
            </a:r>
          </a:p>
          <a:p>
            <a:pPr lvl="0">
              <a:defRPr/>
            </a:pPr>
            <a:endParaRPr lang="nl-NL" sz="2400" dirty="0"/>
          </a:p>
          <a:p>
            <a:pPr lvl="0">
              <a:defRPr/>
            </a:pPr>
            <a:r>
              <a:rPr lang="nl-NL" sz="2400" dirty="0"/>
              <a:t>Je kunt het dus bij het opruimen van de teelt samen met het gewas afvoeren en composteren.</a:t>
            </a:r>
          </a:p>
          <a:p>
            <a:pPr lvl="0">
              <a:defRPr/>
            </a:pPr>
            <a:endParaRPr kumimoji="0" lang="nl-NL" sz="2400" b="0" i="0" u="none" strike="noStrike" kern="1200" cap="none" spc="0" normalizeH="0" baseline="0" noProof="0" dirty="0">
              <a:ln>
                <a:noFill/>
              </a:ln>
              <a:solidFill>
                <a:prstClr val="black"/>
              </a:solidFill>
              <a:effectLst/>
              <a:uLnTx/>
              <a:uFillTx/>
              <a:ea typeface="+mn-ea"/>
              <a:cs typeface="+mn-cs"/>
            </a:endParaRPr>
          </a:p>
          <a:p>
            <a:pPr lvl="0">
              <a:defRPr/>
            </a:pPr>
            <a:r>
              <a:rPr lang="nl-NL" sz="2400" dirty="0"/>
              <a:t>Bij jute zie je vaak de aanduiding drie-, vier- of vijfdraads. Het touw is dan opgebouwd uit drie, vier of vijf draden.</a:t>
            </a:r>
            <a:endParaRPr kumimoji="0" lang="nl-NL" sz="2400" b="0" i="0" u="none" strike="noStrike" kern="1200" cap="none" spc="0" normalizeH="0" baseline="0" noProof="0" dirty="0">
              <a:ln>
                <a:noFill/>
              </a:ln>
              <a:solidFill>
                <a:prstClr val="black"/>
              </a:solidFill>
              <a:effectLst/>
              <a:uLnTx/>
              <a:uFillTx/>
              <a:ea typeface="+mn-ea"/>
              <a:cs typeface="+mn-cs"/>
            </a:endParaRPr>
          </a:p>
          <a:p>
            <a:pPr marL="214313" marR="0" lvl="0" indent="-214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nl-NL" sz="1350" b="0" i="0" u="none" strike="noStrike" kern="1200" cap="none" spc="0" normalizeH="0" baseline="0" noProof="0" dirty="0">
              <a:ln>
                <a:noFill/>
              </a:ln>
              <a:solidFill>
                <a:prstClr val="black"/>
              </a:solidFill>
              <a:effectLst/>
              <a:uLnTx/>
              <a:uFillTx/>
              <a:latin typeface="Calibri"/>
              <a:ea typeface="+mn-ea"/>
              <a:cs typeface="+mn-cs"/>
            </a:endParaRPr>
          </a:p>
        </p:txBody>
      </p:sp>
      <p:pic>
        <p:nvPicPr>
          <p:cNvPr id="6146" name="Picture 2" descr="Jute touw 6draads (3kg)">
            <a:extLst>
              <a:ext uri="{FF2B5EF4-FFF2-40B4-BE49-F238E27FC236}">
                <a16:creationId xmlns:a16="http://schemas.microsoft.com/office/drawing/2014/main" id="{48EFAAC9-6F1C-4386-9009-2C15CD93D0A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2200" y="5085184"/>
            <a:ext cx="2115070" cy="15898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1998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146"/>
                                        </p:tgtEl>
                                        <p:attrNameLst>
                                          <p:attrName>style.visibility</p:attrName>
                                        </p:attrNameLst>
                                      </p:cBhvr>
                                      <p:to>
                                        <p:strVal val="visible"/>
                                      </p:to>
                                    </p:set>
                                    <p:animEffect transition="in" filter="fade">
                                      <p:cBhvr>
                                        <p:cTn id="14" dur="1000"/>
                                        <p:tgtEl>
                                          <p:spTgt spid="6146"/>
                                        </p:tgtEl>
                                      </p:cBhvr>
                                    </p:animEffect>
                                    <p:anim calcmode="lin" valueType="num">
                                      <p:cBhvr>
                                        <p:cTn id="15" dur="1000" fill="hold"/>
                                        <p:tgtEl>
                                          <p:spTgt spid="6146"/>
                                        </p:tgtEl>
                                        <p:attrNameLst>
                                          <p:attrName>ppt_x</p:attrName>
                                        </p:attrNameLst>
                                      </p:cBhvr>
                                      <p:tavLst>
                                        <p:tav tm="0">
                                          <p:val>
                                            <p:strVal val="#ppt_x"/>
                                          </p:val>
                                        </p:tav>
                                        <p:tav tm="100000">
                                          <p:val>
                                            <p:strVal val="#ppt_x"/>
                                          </p:val>
                                        </p:tav>
                                      </p:tavLst>
                                    </p:anim>
                                    <p:anim calcmode="lin" valueType="num">
                                      <p:cBhvr>
                                        <p:cTn id="16" dur="1000" fill="hold"/>
                                        <p:tgtEl>
                                          <p:spTgt spid="614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fade">
                                      <p:cBhvr>
                                        <p:cTn id="21" dur="1000"/>
                                        <p:tgtEl>
                                          <p:spTgt spid="4">
                                            <p:txEl>
                                              <p:pRg st="2" end="2"/>
                                            </p:txEl>
                                          </p:spTgt>
                                        </p:tgtEl>
                                      </p:cBhvr>
                                    </p:animEffect>
                                    <p:anim calcmode="lin" valueType="num">
                                      <p:cBhvr>
                                        <p:cTn id="22"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
                                            <p:txEl>
                                              <p:pRg st="4" end="4"/>
                                            </p:txEl>
                                          </p:spTgt>
                                        </p:tgtEl>
                                        <p:attrNameLst>
                                          <p:attrName>style.visibility</p:attrName>
                                        </p:attrNameLst>
                                      </p:cBhvr>
                                      <p:to>
                                        <p:strVal val="visible"/>
                                      </p:to>
                                    </p:set>
                                    <p:animEffect transition="in" filter="fade">
                                      <p:cBhvr>
                                        <p:cTn id="28" dur="1000"/>
                                        <p:tgtEl>
                                          <p:spTgt spid="4">
                                            <p:txEl>
                                              <p:pRg st="4" end="4"/>
                                            </p:txEl>
                                          </p:spTgt>
                                        </p:tgtEl>
                                      </p:cBhvr>
                                    </p:animEffect>
                                    <p:anim calcmode="lin" valueType="num">
                                      <p:cBhvr>
                                        <p:cTn id="29"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356889DA-41A2-4552-A79A-4F80576CFD40}"/>
              </a:ext>
            </a:extLst>
          </p:cNvPr>
          <p:cNvSpPr txBox="1"/>
          <p:nvPr/>
        </p:nvSpPr>
        <p:spPr>
          <a:xfrm>
            <a:off x="912340" y="620688"/>
            <a:ext cx="5741582"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3300" b="1" i="0" u="none" strike="noStrike" kern="1200" cap="none" spc="0" normalizeH="0" baseline="0" noProof="0" dirty="0">
                <a:ln>
                  <a:noFill/>
                </a:ln>
                <a:solidFill>
                  <a:prstClr val="black"/>
                </a:solidFill>
                <a:effectLst/>
                <a:uLnTx/>
                <a:uFillTx/>
                <a:latin typeface="Calibri"/>
                <a:ea typeface="+mn-ea"/>
                <a:cs typeface="+mn-cs"/>
              </a:rPr>
              <a:t>Jute touw</a:t>
            </a:r>
          </a:p>
        </p:txBody>
      </p:sp>
      <p:sp>
        <p:nvSpPr>
          <p:cNvPr id="4" name="Tekstvak 3">
            <a:extLst>
              <a:ext uri="{FF2B5EF4-FFF2-40B4-BE49-F238E27FC236}">
                <a16:creationId xmlns:a16="http://schemas.microsoft.com/office/drawing/2014/main" id="{BE5E9AAC-8AFC-4CA9-B89F-13D11A0216BE}"/>
              </a:ext>
            </a:extLst>
          </p:cNvPr>
          <p:cNvSpPr txBox="1"/>
          <p:nvPr/>
        </p:nvSpPr>
        <p:spPr>
          <a:xfrm>
            <a:off x="889257" y="1844824"/>
            <a:ext cx="6263640" cy="3416320"/>
          </a:xfrm>
          <a:prstGeom prst="rect">
            <a:avLst/>
          </a:prstGeom>
          <a:noFill/>
        </p:spPr>
        <p:txBody>
          <a:bodyPr wrap="square" rtlCol="0">
            <a:spAutoFit/>
          </a:bodyPr>
          <a:lstStyle/>
          <a:p>
            <a:pPr lvl="0">
              <a:defRPr/>
            </a:pPr>
            <a:r>
              <a:rPr lang="nl-NL" sz="2400" dirty="0"/>
              <a:t>Bij jute zie je vaak de aanduiding drie-, vier- of vijfdraads. </a:t>
            </a:r>
          </a:p>
          <a:p>
            <a:pPr lvl="0">
              <a:defRPr/>
            </a:pPr>
            <a:endParaRPr lang="nl-NL" sz="2400" dirty="0"/>
          </a:p>
          <a:p>
            <a:pPr lvl="0">
              <a:defRPr/>
            </a:pPr>
            <a:r>
              <a:rPr lang="nl-NL" sz="2400" dirty="0"/>
              <a:t>Het touw is dan opgebouwd uit drie, vier of vijf draden.</a:t>
            </a:r>
          </a:p>
          <a:p>
            <a:pPr lvl="0">
              <a:defRPr/>
            </a:pPr>
            <a:endParaRPr kumimoji="0" lang="nl-NL" sz="2400" b="0" i="0" u="none" strike="noStrike" kern="1200" cap="none" spc="0" normalizeH="0" baseline="0" noProof="0" dirty="0">
              <a:ln>
                <a:noFill/>
              </a:ln>
              <a:solidFill>
                <a:prstClr val="black"/>
              </a:solidFill>
              <a:effectLst/>
              <a:uLnTx/>
              <a:uFillTx/>
              <a:ea typeface="+mn-ea"/>
              <a:cs typeface="+mn-cs"/>
            </a:endParaRPr>
          </a:p>
          <a:p>
            <a:pPr lvl="0">
              <a:defRPr/>
            </a:pPr>
            <a:r>
              <a:rPr lang="nl-NL" sz="2400" dirty="0">
                <a:solidFill>
                  <a:prstClr val="black"/>
                </a:solidFill>
              </a:rPr>
              <a:t>De sterkte van </a:t>
            </a:r>
            <a:r>
              <a:rPr lang="nl-NL" sz="2400" dirty="0" err="1">
                <a:solidFill>
                  <a:prstClr val="black"/>
                </a:solidFill>
              </a:rPr>
              <a:t>driedraadstouw</a:t>
            </a:r>
            <a:r>
              <a:rPr lang="nl-NL" sz="2400" dirty="0">
                <a:solidFill>
                  <a:prstClr val="black"/>
                </a:solidFill>
              </a:rPr>
              <a:t> is 28 kg.</a:t>
            </a:r>
          </a:p>
          <a:p>
            <a:pPr lvl="0">
              <a:defRPr/>
            </a:pPr>
            <a:r>
              <a:rPr lang="nl-NL" sz="2400" dirty="0">
                <a:solidFill>
                  <a:prstClr val="black"/>
                </a:solidFill>
              </a:rPr>
              <a:t>De sterkte van </a:t>
            </a:r>
            <a:r>
              <a:rPr lang="nl-NL" sz="2400" dirty="0" err="1">
                <a:solidFill>
                  <a:prstClr val="black"/>
                </a:solidFill>
              </a:rPr>
              <a:t>vierdraadstouw</a:t>
            </a:r>
            <a:r>
              <a:rPr lang="nl-NL" sz="2400" dirty="0">
                <a:solidFill>
                  <a:prstClr val="black"/>
                </a:solidFill>
              </a:rPr>
              <a:t> is 35 kg</a:t>
            </a:r>
            <a:endParaRPr kumimoji="0" lang="nl-NL" sz="2400" b="0" i="0" u="none" strike="noStrike" kern="1200" cap="none" spc="0" normalizeH="0" baseline="0" noProof="0" dirty="0">
              <a:ln>
                <a:noFill/>
              </a:ln>
              <a:solidFill>
                <a:prstClr val="black"/>
              </a:solidFill>
              <a:effectLst/>
              <a:uLnTx/>
              <a:uFillTx/>
              <a:ea typeface="+mn-ea"/>
              <a:cs typeface="+mn-cs"/>
            </a:endParaRPr>
          </a:p>
          <a:p>
            <a:pPr lvl="0">
              <a:defRPr/>
            </a:pPr>
            <a:r>
              <a:rPr lang="nl-NL" sz="2400" dirty="0">
                <a:solidFill>
                  <a:prstClr val="black"/>
                </a:solidFill>
              </a:rPr>
              <a:t>De sterkte van </a:t>
            </a:r>
            <a:r>
              <a:rPr lang="nl-NL" sz="2400" dirty="0" err="1">
                <a:solidFill>
                  <a:prstClr val="black"/>
                </a:solidFill>
              </a:rPr>
              <a:t>vijfdraadstouw</a:t>
            </a:r>
            <a:r>
              <a:rPr lang="nl-NL" sz="2400" dirty="0">
                <a:solidFill>
                  <a:prstClr val="black"/>
                </a:solidFill>
              </a:rPr>
              <a:t> is 52 kg</a:t>
            </a:r>
            <a:endParaRPr kumimoji="0" lang="nl-NL" sz="24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5122" name="Picture 2" descr="Jute touw 6draads (3kg)">
            <a:extLst>
              <a:ext uri="{FF2B5EF4-FFF2-40B4-BE49-F238E27FC236}">
                <a16:creationId xmlns:a16="http://schemas.microsoft.com/office/drawing/2014/main" id="{97E1B7BD-45CE-4EB4-A57E-FAE7A6BE8D6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84168" y="5085183"/>
            <a:ext cx="2016224" cy="15155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1082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2" end="2"/>
                                            </p:txEl>
                                          </p:spTgt>
                                        </p:tgtEl>
                                        <p:attrNameLst>
                                          <p:attrName>style.visibility</p:attrName>
                                        </p:attrNameLst>
                                      </p:cBhvr>
                                      <p:to>
                                        <p:strVal val="visible"/>
                                      </p:to>
                                    </p:set>
                                    <p:animEffect transition="in" filter="fade">
                                      <p:cBhvr>
                                        <p:cTn id="14" dur="1000"/>
                                        <p:tgtEl>
                                          <p:spTgt spid="4">
                                            <p:txEl>
                                              <p:pRg st="2" end="2"/>
                                            </p:txEl>
                                          </p:spTgt>
                                        </p:tgtEl>
                                      </p:cBhvr>
                                    </p:animEffect>
                                    <p:anim calcmode="lin" valueType="num">
                                      <p:cBhvr>
                                        <p:cTn id="15"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122"/>
                                        </p:tgtEl>
                                        <p:attrNameLst>
                                          <p:attrName>style.visibility</p:attrName>
                                        </p:attrNameLst>
                                      </p:cBhvr>
                                      <p:to>
                                        <p:strVal val="visible"/>
                                      </p:to>
                                    </p:set>
                                    <p:animEffect transition="in" filter="fade">
                                      <p:cBhvr>
                                        <p:cTn id="21" dur="1000"/>
                                        <p:tgtEl>
                                          <p:spTgt spid="5122"/>
                                        </p:tgtEl>
                                      </p:cBhvr>
                                    </p:animEffect>
                                    <p:anim calcmode="lin" valueType="num">
                                      <p:cBhvr>
                                        <p:cTn id="22" dur="1000" fill="hold"/>
                                        <p:tgtEl>
                                          <p:spTgt spid="5122"/>
                                        </p:tgtEl>
                                        <p:attrNameLst>
                                          <p:attrName>ppt_x</p:attrName>
                                        </p:attrNameLst>
                                      </p:cBhvr>
                                      <p:tavLst>
                                        <p:tav tm="0">
                                          <p:val>
                                            <p:strVal val="#ppt_x"/>
                                          </p:val>
                                        </p:tav>
                                        <p:tav tm="100000">
                                          <p:val>
                                            <p:strVal val="#ppt_x"/>
                                          </p:val>
                                        </p:tav>
                                      </p:tavLst>
                                    </p:anim>
                                    <p:anim calcmode="lin" valueType="num">
                                      <p:cBhvr>
                                        <p:cTn id="23" dur="1000" fill="hold"/>
                                        <p:tgtEl>
                                          <p:spTgt spid="5122"/>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
                                            <p:txEl>
                                              <p:pRg st="4" end="4"/>
                                            </p:txEl>
                                          </p:spTgt>
                                        </p:tgtEl>
                                        <p:attrNameLst>
                                          <p:attrName>style.visibility</p:attrName>
                                        </p:attrNameLst>
                                      </p:cBhvr>
                                      <p:to>
                                        <p:strVal val="visible"/>
                                      </p:to>
                                    </p:set>
                                    <p:animEffect transition="in" filter="fade">
                                      <p:cBhvr>
                                        <p:cTn id="28" dur="1000"/>
                                        <p:tgtEl>
                                          <p:spTgt spid="4">
                                            <p:txEl>
                                              <p:pRg st="4" end="4"/>
                                            </p:txEl>
                                          </p:spTgt>
                                        </p:tgtEl>
                                      </p:cBhvr>
                                    </p:animEffect>
                                    <p:anim calcmode="lin" valueType="num">
                                      <p:cBhvr>
                                        <p:cTn id="29"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4" end="4"/>
                                            </p:txEl>
                                          </p:spTgt>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4">
                                            <p:txEl>
                                              <p:pRg st="5" end="5"/>
                                            </p:txEl>
                                          </p:spTgt>
                                        </p:tgtEl>
                                        <p:attrNameLst>
                                          <p:attrName>style.visibility</p:attrName>
                                        </p:attrNameLst>
                                      </p:cBhvr>
                                      <p:to>
                                        <p:strVal val="visible"/>
                                      </p:to>
                                    </p:set>
                                    <p:animEffect transition="in" filter="fade">
                                      <p:cBhvr>
                                        <p:cTn id="33" dur="1000"/>
                                        <p:tgtEl>
                                          <p:spTgt spid="4">
                                            <p:txEl>
                                              <p:pRg st="5" end="5"/>
                                            </p:txEl>
                                          </p:spTgt>
                                        </p:tgtEl>
                                      </p:cBhvr>
                                    </p:animEffect>
                                    <p:anim calcmode="lin" valueType="num">
                                      <p:cBhvr>
                                        <p:cTn id="34"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35" dur="1000" fill="hold"/>
                                        <p:tgtEl>
                                          <p:spTgt spid="4">
                                            <p:txEl>
                                              <p:pRg st="5" end="5"/>
                                            </p:txEl>
                                          </p:spTgt>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4">
                                            <p:txEl>
                                              <p:pRg st="6" end="6"/>
                                            </p:txEl>
                                          </p:spTgt>
                                        </p:tgtEl>
                                        <p:attrNameLst>
                                          <p:attrName>style.visibility</p:attrName>
                                        </p:attrNameLst>
                                      </p:cBhvr>
                                      <p:to>
                                        <p:strVal val="visible"/>
                                      </p:to>
                                    </p:set>
                                    <p:animEffect transition="in" filter="fade">
                                      <p:cBhvr>
                                        <p:cTn id="38" dur="1000"/>
                                        <p:tgtEl>
                                          <p:spTgt spid="4">
                                            <p:txEl>
                                              <p:pRg st="6" end="6"/>
                                            </p:txEl>
                                          </p:spTgt>
                                        </p:tgtEl>
                                      </p:cBhvr>
                                    </p:animEffect>
                                    <p:anim calcmode="lin" valueType="num">
                                      <p:cBhvr>
                                        <p:cTn id="39"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40" dur="1000" fill="hold"/>
                                        <p:tgtEl>
                                          <p:spTgt spid="4">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356889DA-41A2-4552-A79A-4F80576CFD40}"/>
              </a:ext>
            </a:extLst>
          </p:cNvPr>
          <p:cNvSpPr txBox="1"/>
          <p:nvPr/>
        </p:nvSpPr>
        <p:spPr>
          <a:xfrm>
            <a:off x="861238" y="548680"/>
            <a:ext cx="5741582"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3300" b="1" i="0" u="none" strike="noStrike" kern="1200" cap="none" spc="0" normalizeH="0" baseline="0" noProof="0" dirty="0">
                <a:ln>
                  <a:noFill/>
                </a:ln>
                <a:solidFill>
                  <a:prstClr val="black"/>
                </a:solidFill>
                <a:effectLst/>
                <a:uLnTx/>
                <a:uFillTx/>
                <a:latin typeface="Calibri"/>
                <a:ea typeface="+mn-ea"/>
                <a:cs typeface="+mn-cs"/>
              </a:rPr>
              <a:t>Jutetouw</a:t>
            </a:r>
          </a:p>
        </p:txBody>
      </p:sp>
      <p:sp>
        <p:nvSpPr>
          <p:cNvPr id="4" name="Tekstvak 3">
            <a:extLst>
              <a:ext uri="{FF2B5EF4-FFF2-40B4-BE49-F238E27FC236}">
                <a16:creationId xmlns:a16="http://schemas.microsoft.com/office/drawing/2014/main" id="{BE5E9AAC-8AFC-4CA9-B89F-13D11A0216BE}"/>
              </a:ext>
            </a:extLst>
          </p:cNvPr>
          <p:cNvSpPr txBox="1"/>
          <p:nvPr/>
        </p:nvSpPr>
        <p:spPr>
          <a:xfrm>
            <a:off x="861238" y="1844824"/>
            <a:ext cx="6263640" cy="4570482"/>
          </a:xfrm>
          <a:prstGeom prst="rect">
            <a:avLst/>
          </a:prstGeom>
          <a:noFill/>
        </p:spPr>
        <p:txBody>
          <a:bodyPr wrap="square" rtlCol="0">
            <a:spAutoFit/>
          </a:bodyPr>
          <a:lstStyle/>
          <a:p>
            <a:pPr marR="0" lvl="0" algn="l" defTabSz="914400" rtl="0" eaLnBrk="1" fontAlgn="auto" latinLnBrk="0" hangingPunct="1">
              <a:lnSpc>
                <a:spcPct val="100000"/>
              </a:lnSpc>
              <a:spcBef>
                <a:spcPts val="0"/>
              </a:spcBef>
              <a:spcAft>
                <a:spcPts val="0"/>
              </a:spcAft>
              <a:buClrTx/>
              <a:buSzTx/>
              <a:tabLst/>
              <a:defRPr/>
            </a:pPr>
            <a:r>
              <a:rPr lang="nl-NL" sz="2400" dirty="0">
                <a:solidFill>
                  <a:prstClr val="black"/>
                </a:solidFill>
                <a:latin typeface="Calibri"/>
              </a:rPr>
              <a:t>Voordeel</a:t>
            </a:r>
          </a:p>
          <a:p>
            <a:pPr marR="0" lvl="0" algn="l" defTabSz="914400" rtl="0" eaLnBrk="1" fontAlgn="auto" latinLnBrk="0" hangingPunct="1">
              <a:lnSpc>
                <a:spcPct val="100000"/>
              </a:lnSpc>
              <a:spcBef>
                <a:spcPts val="0"/>
              </a:spcBef>
              <a:spcAft>
                <a:spcPts val="0"/>
              </a:spcAft>
              <a:buClrTx/>
              <a:buSzTx/>
              <a:tabLst/>
              <a:defRPr/>
            </a:pPr>
            <a:endParaRPr kumimoji="0" lang="nl-NL" sz="2400" b="0" i="0" u="none" strike="noStrike" kern="1200" cap="none" spc="0" normalizeH="0" baseline="0" noProof="0" dirty="0">
              <a:ln>
                <a:noFill/>
              </a:ln>
              <a:solidFill>
                <a:prstClr val="black"/>
              </a:solidFill>
              <a:effectLst/>
              <a:uLnTx/>
              <a:uFillTx/>
              <a:latin typeface="Calibri"/>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2400" dirty="0" err="1">
                <a:solidFill>
                  <a:prstClr val="black"/>
                </a:solidFill>
                <a:latin typeface="Calibri"/>
              </a:rPr>
              <a:t>Composteerbaar</a:t>
            </a:r>
            <a:endParaRPr lang="nl-NL" sz="2400" dirty="0">
              <a:solidFill>
                <a:prstClr val="black"/>
              </a:solidFill>
              <a:latin typeface="Calibri"/>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nl-NL" sz="2400" b="0" i="0" u="none" strike="noStrike" kern="1200" cap="none" spc="0" normalizeH="0" baseline="0" noProof="0" dirty="0">
              <a:ln>
                <a:noFill/>
              </a:ln>
              <a:solidFill>
                <a:prstClr val="black"/>
              </a:solidFill>
              <a:effectLst/>
              <a:uLnTx/>
              <a:uFillTx/>
              <a:latin typeface="Calibri"/>
              <a:ea typeface="+mn-ea"/>
              <a:cs typeface="+mn-cs"/>
            </a:endParaRPr>
          </a:p>
          <a:p>
            <a:pPr marR="0" lvl="0" algn="l" defTabSz="914400" rtl="0" eaLnBrk="1" fontAlgn="auto" latinLnBrk="0" hangingPunct="1">
              <a:lnSpc>
                <a:spcPct val="100000"/>
              </a:lnSpc>
              <a:spcBef>
                <a:spcPts val="0"/>
              </a:spcBef>
              <a:spcAft>
                <a:spcPts val="0"/>
              </a:spcAft>
              <a:buClrTx/>
              <a:buSzTx/>
              <a:tabLst/>
              <a:defRPr/>
            </a:pPr>
            <a:endParaRPr lang="nl-NL" sz="2400" dirty="0">
              <a:solidFill>
                <a:prstClr val="black"/>
              </a:solidFill>
              <a:latin typeface="Calibri"/>
            </a:endParaRPr>
          </a:p>
          <a:p>
            <a:pPr marR="0" lvl="0" algn="l" defTabSz="914400" rtl="0" eaLnBrk="1" fontAlgn="auto" latinLnBrk="0" hangingPunct="1">
              <a:lnSpc>
                <a:spcPct val="100000"/>
              </a:lnSpc>
              <a:spcBef>
                <a:spcPts val="0"/>
              </a:spcBef>
              <a:spcAft>
                <a:spcPts val="0"/>
              </a:spcAft>
              <a:buClrTx/>
              <a:buSzTx/>
              <a:tabLst/>
              <a:defRPr/>
            </a:pPr>
            <a:r>
              <a:rPr kumimoji="0" lang="nl-NL" sz="2400" b="0" i="0" u="none" strike="noStrike" kern="1200" cap="none" spc="0" normalizeH="0" baseline="0" noProof="0" dirty="0">
                <a:ln>
                  <a:noFill/>
                </a:ln>
                <a:solidFill>
                  <a:prstClr val="black"/>
                </a:solidFill>
                <a:effectLst/>
                <a:uLnTx/>
                <a:uFillTx/>
                <a:latin typeface="Calibri"/>
                <a:ea typeface="+mn-ea"/>
                <a:cs typeface="+mn-cs"/>
              </a:rPr>
              <a:t>Nadeel</a:t>
            </a:r>
          </a:p>
          <a:p>
            <a:pPr marR="0" lvl="0" algn="l" defTabSz="914400" rtl="0" eaLnBrk="1" fontAlgn="auto" latinLnBrk="0" hangingPunct="1">
              <a:lnSpc>
                <a:spcPct val="100000"/>
              </a:lnSpc>
              <a:spcBef>
                <a:spcPts val="0"/>
              </a:spcBef>
              <a:spcAft>
                <a:spcPts val="0"/>
              </a:spcAft>
              <a:buClrTx/>
              <a:buSzTx/>
              <a:tabLst/>
              <a:defRPr/>
            </a:pPr>
            <a:endParaRPr lang="nl-NL" sz="2400" dirty="0">
              <a:solidFill>
                <a:prstClr val="black"/>
              </a:solidFill>
              <a:latin typeface="Calibri"/>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NL" sz="2400" b="0" i="0" u="none" strike="noStrike" kern="1200" cap="none" spc="0" normalizeH="0" baseline="0" noProof="0" dirty="0">
                <a:ln>
                  <a:noFill/>
                </a:ln>
                <a:solidFill>
                  <a:prstClr val="black"/>
                </a:solidFill>
                <a:effectLst/>
                <a:uLnTx/>
                <a:uFillTx/>
                <a:latin typeface="Calibri"/>
                <a:ea typeface="+mn-ea"/>
                <a:cs typeface="+mn-cs"/>
              </a:rPr>
              <a:t>Trekkracht neemt gedurende het seizoen af</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2400" dirty="0">
                <a:solidFill>
                  <a:prstClr val="black"/>
                </a:solidFill>
                <a:latin typeface="Calibri"/>
              </a:rPr>
              <a:t>Wordt daardoor alleen in kasbonen, meloen en komkommerteelt gebruikt</a:t>
            </a:r>
            <a:endParaRPr kumimoji="0" lang="nl-NL" sz="2400" b="0" i="0" u="none" strike="noStrike" kern="1200" cap="none" spc="0" normalizeH="0" baseline="0" noProof="0" dirty="0">
              <a:ln>
                <a:noFill/>
              </a:ln>
              <a:solidFill>
                <a:prstClr val="black"/>
              </a:solidFill>
              <a:effectLst/>
              <a:uLnTx/>
              <a:uFillTx/>
              <a:latin typeface="Calibri"/>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nl-NL" sz="2400" dirty="0">
              <a:solidFill>
                <a:prstClr val="black"/>
              </a:solidFill>
              <a:latin typeface="Calibri"/>
            </a:endParaRPr>
          </a:p>
          <a:p>
            <a:pPr marR="0" lvl="0" algn="l" defTabSz="914400" rtl="0" eaLnBrk="1" fontAlgn="auto" latinLnBrk="0" hangingPunct="1">
              <a:lnSpc>
                <a:spcPct val="100000"/>
              </a:lnSpc>
              <a:spcBef>
                <a:spcPts val="0"/>
              </a:spcBef>
              <a:spcAft>
                <a:spcPts val="0"/>
              </a:spcAft>
              <a:buClrTx/>
              <a:buSzTx/>
              <a:tabLst/>
              <a:defRPr/>
            </a:pPr>
            <a:endParaRPr kumimoji="0" lang="nl-NL" sz="1350" b="0" i="0" u="none" strike="noStrike" kern="1200" cap="none" spc="0" normalizeH="0" baseline="0" noProof="0" dirty="0">
              <a:ln>
                <a:noFill/>
              </a:ln>
              <a:solidFill>
                <a:prstClr val="black"/>
              </a:solidFill>
              <a:effectLst/>
              <a:uLnTx/>
              <a:uFillTx/>
              <a:latin typeface="Calibri"/>
              <a:ea typeface="+mn-ea"/>
              <a:cs typeface="+mn-cs"/>
            </a:endParaRPr>
          </a:p>
          <a:p>
            <a:pPr marL="214313" marR="0" lvl="0" indent="-214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nl-NL" sz="1350" b="0" i="0" u="none" strike="noStrike" kern="1200" cap="none" spc="0" normalizeH="0" baseline="0" noProof="0" dirty="0">
              <a:ln>
                <a:noFill/>
              </a:ln>
              <a:solidFill>
                <a:prstClr val="black"/>
              </a:solidFill>
              <a:effectLst/>
              <a:uLnTx/>
              <a:uFillTx/>
              <a:latin typeface="Calibri"/>
              <a:ea typeface="+mn-ea"/>
              <a:cs typeface="+mn-cs"/>
            </a:endParaRPr>
          </a:p>
        </p:txBody>
      </p:sp>
      <p:pic>
        <p:nvPicPr>
          <p:cNvPr id="7174" name="Picture 6" descr="340 Het Ontrafelen Foto's - gratis en royaltyvrije stockfoto's uit  Dreamstime">
            <a:extLst>
              <a:ext uri="{FF2B5EF4-FFF2-40B4-BE49-F238E27FC236}">
                <a16:creationId xmlns:a16="http://schemas.microsoft.com/office/drawing/2014/main" id="{14F4EBAF-13ED-4709-A260-C63ECA63A75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12179"/>
          <a:stretch/>
        </p:blipFill>
        <p:spPr bwMode="auto">
          <a:xfrm>
            <a:off x="5508104" y="717979"/>
            <a:ext cx="2514600" cy="15577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93956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1000"/>
                                        <p:tgtEl>
                                          <p:spTgt spid="4">
                                            <p:txEl>
                                              <p:pRg st="2" end="2"/>
                                            </p:txEl>
                                          </p:spTgt>
                                        </p:tgtEl>
                                      </p:cBhvr>
                                    </p:animEffect>
                                    <p:anim calcmode="lin" valueType="num">
                                      <p:cBhvr>
                                        <p:cTn id="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5" end="5"/>
                                            </p:txEl>
                                          </p:spTgt>
                                        </p:tgtEl>
                                        <p:attrNameLst>
                                          <p:attrName>style.visibility</p:attrName>
                                        </p:attrNameLst>
                                      </p:cBhvr>
                                      <p:to>
                                        <p:strVal val="visible"/>
                                      </p:to>
                                    </p:set>
                                    <p:animEffect transition="in" filter="fade">
                                      <p:cBhvr>
                                        <p:cTn id="14" dur="1000"/>
                                        <p:tgtEl>
                                          <p:spTgt spid="4">
                                            <p:txEl>
                                              <p:pRg st="5" end="5"/>
                                            </p:txEl>
                                          </p:spTgt>
                                        </p:tgtEl>
                                      </p:cBhvr>
                                    </p:animEffect>
                                    <p:anim calcmode="lin" valueType="num">
                                      <p:cBhvr>
                                        <p:cTn id="15"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7" end="7"/>
                                            </p:txEl>
                                          </p:spTgt>
                                        </p:tgtEl>
                                        <p:attrNameLst>
                                          <p:attrName>style.visibility</p:attrName>
                                        </p:attrNameLst>
                                      </p:cBhvr>
                                      <p:to>
                                        <p:strVal val="visible"/>
                                      </p:to>
                                    </p:set>
                                    <p:animEffect transition="in" filter="fade">
                                      <p:cBhvr>
                                        <p:cTn id="21" dur="1000"/>
                                        <p:tgtEl>
                                          <p:spTgt spid="4">
                                            <p:txEl>
                                              <p:pRg st="7" end="7"/>
                                            </p:txEl>
                                          </p:spTgt>
                                        </p:tgtEl>
                                      </p:cBhvr>
                                    </p:animEffect>
                                    <p:anim calcmode="lin" valueType="num">
                                      <p:cBhvr>
                                        <p:cTn id="22" dur="1000" fill="hold"/>
                                        <p:tgtEl>
                                          <p:spTgt spid="4">
                                            <p:txEl>
                                              <p:pRg st="7" end="7"/>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7" end="7"/>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7174"/>
                                        </p:tgtEl>
                                        <p:attrNameLst>
                                          <p:attrName>style.visibility</p:attrName>
                                        </p:attrNameLst>
                                      </p:cBhvr>
                                      <p:to>
                                        <p:strVal val="visible"/>
                                      </p:to>
                                    </p:set>
                                    <p:animEffect transition="in" filter="fade">
                                      <p:cBhvr>
                                        <p:cTn id="26" dur="1000"/>
                                        <p:tgtEl>
                                          <p:spTgt spid="7174"/>
                                        </p:tgtEl>
                                      </p:cBhvr>
                                    </p:animEffect>
                                    <p:anim calcmode="lin" valueType="num">
                                      <p:cBhvr>
                                        <p:cTn id="27" dur="1000" fill="hold"/>
                                        <p:tgtEl>
                                          <p:spTgt spid="7174"/>
                                        </p:tgtEl>
                                        <p:attrNameLst>
                                          <p:attrName>ppt_x</p:attrName>
                                        </p:attrNameLst>
                                      </p:cBhvr>
                                      <p:tavLst>
                                        <p:tav tm="0">
                                          <p:val>
                                            <p:strVal val="#ppt_x"/>
                                          </p:val>
                                        </p:tav>
                                        <p:tav tm="100000">
                                          <p:val>
                                            <p:strVal val="#ppt_x"/>
                                          </p:val>
                                        </p:tav>
                                      </p:tavLst>
                                    </p:anim>
                                    <p:anim calcmode="lin" valueType="num">
                                      <p:cBhvr>
                                        <p:cTn id="28" dur="1000" fill="hold"/>
                                        <p:tgtEl>
                                          <p:spTgt spid="7174"/>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4">
                                            <p:txEl>
                                              <p:pRg st="8" end="8"/>
                                            </p:txEl>
                                          </p:spTgt>
                                        </p:tgtEl>
                                        <p:attrNameLst>
                                          <p:attrName>style.visibility</p:attrName>
                                        </p:attrNameLst>
                                      </p:cBhvr>
                                      <p:to>
                                        <p:strVal val="visible"/>
                                      </p:to>
                                    </p:set>
                                    <p:animEffect transition="in" filter="fade">
                                      <p:cBhvr>
                                        <p:cTn id="33" dur="1000"/>
                                        <p:tgtEl>
                                          <p:spTgt spid="4">
                                            <p:txEl>
                                              <p:pRg st="8" end="8"/>
                                            </p:txEl>
                                          </p:spTgt>
                                        </p:tgtEl>
                                      </p:cBhvr>
                                    </p:animEffect>
                                    <p:anim calcmode="lin" valueType="num">
                                      <p:cBhvr>
                                        <p:cTn id="34" dur="1000" fill="hold"/>
                                        <p:tgtEl>
                                          <p:spTgt spid="4">
                                            <p:txEl>
                                              <p:pRg st="8" end="8"/>
                                            </p:txEl>
                                          </p:spTgt>
                                        </p:tgtEl>
                                        <p:attrNameLst>
                                          <p:attrName>ppt_x</p:attrName>
                                        </p:attrNameLst>
                                      </p:cBhvr>
                                      <p:tavLst>
                                        <p:tav tm="0">
                                          <p:val>
                                            <p:strVal val="#ppt_x"/>
                                          </p:val>
                                        </p:tav>
                                        <p:tav tm="100000">
                                          <p:val>
                                            <p:strVal val="#ppt_x"/>
                                          </p:val>
                                        </p:tav>
                                      </p:tavLst>
                                    </p:anim>
                                    <p:anim calcmode="lin" valueType="num">
                                      <p:cBhvr>
                                        <p:cTn id="35" dur="1000" fill="hold"/>
                                        <p:tgtEl>
                                          <p:spTgt spid="4">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356889DA-41A2-4552-A79A-4F80576CFD40}"/>
              </a:ext>
            </a:extLst>
          </p:cNvPr>
          <p:cNvSpPr txBox="1"/>
          <p:nvPr/>
        </p:nvSpPr>
        <p:spPr>
          <a:xfrm>
            <a:off x="861238" y="548680"/>
            <a:ext cx="5741582"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3300" b="1" i="0" u="none" strike="noStrike" kern="1200" cap="none" spc="0" normalizeH="0" baseline="0" noProof="0" dirty="0">
                <a:ln>
                  <a:noFill/>
                </a:ln>
                <a:solidFill>
                  <a:prstClr val="black"/>
                </a:solidFill>
                <a:effectLst/>
                <a:uLnTx/>
                <a:uFillTx/>
                <a:latin typeface="Calibri"/>
                <a:ea typeface="+mn-ea"/>
                <a:cs typeface="+mn-cs"/>
              </a:rPr>
              <a:t>Synthetisch touw</a:t>
            </a:r>
          </a:p>
        </p:txBody>
      </p:sp>
      <p:sp>
        <p:nvSpPr>
          <p:cNvPr id="4" name="Tekstvak 3">
            <a:extLst>
              <a:ext uri="{FF2B5EF4-FFF2-40B4-BE49-F238E27FC236}">
                <a16:creationId xmlns:a16="http://schemas.microsoft.com/office/drawing/2014/main" id="{BE5E9AAC-8AFC-4CA9-B89F-13D11A0216BE}"/>
              </a:ext>
            </a:extLst>
          </p:cNvPr>
          <p:cNvSpPr txBox="1"/>
          <p:nvPr/>
        </p:nvSpPr>
        <p:spPr>
          <a:xfrm>
            <a:off x="889257" y="1844824"/>
            <a:ext cx="6263640" cy="3254737"/>
          </a:xfrm>
          <a:prstGeom prst="rect">
            <a:avLst/>
          </a:prstGeom>
          <a:noFill/>
        </p:spPr>
        <p:txBody>
          <a:bodyPr wrap="square" rtlCol="0">
            <a:spAutoFit/>
          </a:bodyPr>
          <a:lstStyle/>
          <a:p>
            <a:pPr lvl="0">
              <a:defRPr/>
            </a:pPr>
            <a:r>
              <a:rPr lang="nl-NL" sz="2400" dirty="0"/>
              <a:t>Synthetisch touw is vaak van polypropyleen of polyethyleen oftewel plastic,  gemaakt. </a:t>
            </a:r>
          </a:p>
          <a:p>
            <a:pPr lvl="0">
              <a:defRPr/>
            </a:pPr>
            <a:endParaRPr lang="nl-NL" sz="2400" dirty="0"/>
          </a:p>
          <a:p>
            <a:pPr lvl="0">
              <a:defRPr/>
            </a:pPr>
            <a:r>
              <a:rPr lang="nl-NL" sz="2400" dirty="0"/>
              <a:t>Het is sterk, licht van gewicht en in elke kleur leverbaar en neemt geen vocht op.</a:t>
            </a:r>
          </a:p>
          <a:p>
            <a:pPr lvl="0">
              <a:defRPr/>
            </a:pPr>
            <a:endParaRPr lang="nl-NL" sz="2400" dirty="0"/>
          </a:p>
          <a:p>
            <a:pPr lvl="0">
              <a:defRPr/>
            </a:pPr>
            <a:r>
              <a:rPr lang="nl-NL" sz="2400" dirty="0"/>
              <a:t>Het touw is dun, waardoor het weinig licht onderschept tijdens de teelt.</a:t>
            </a:r>
            <a:endParaRPr kumimoji="0" lang="nl-NL" sz="2400" b="0" i="0" u="none" strike="noStrike" kern="1200" cap="none" spc="0" normalizeH="0" baseline="0" noProof="0" dirty="0">
              <a:ln>
                <a:noFill/>
              </a:ln>
              <a:solidFill>
                <a:prstClr val="black"/>
              </a:solidFill>
              <a:effectLst/>
              <a:uLnTx/>
              <a:uFillTx/>
              <a:latin typeface="Calibri"/>
              <a:ea typeface="+mn-ea"/>
              <a:cs typeface="+mn-cs"/>
            </a:endParaRPr>
          </a:p>
          <a:p>
            <a:pPr marL="214313" marR="0" lvl="0" indent="-214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nl-NL" sz="1350" b="0" i="0" u="none" strike="noStrike" kern="1200" cap="none" spc="0" normalizeH="0" baseline="0" noProof="0" dirty="0">
              <a:ln>
                <a:noFill/>
              </a:ln>
              <a:solidFill>
                <a:prstClr val="black"/>
              </a:solidFill>
              <a:effectLst/>
              <a:uLnTx/>
              <a:uFillTx/>
              <a:latin typeface="Calibri"/>
              <a:ea typeface="+mn-ea"/>
              <a:cs typeface="+mn-cs"/>
            </a:endParaRPr>
          </a:p>
        </p:txBody>
      </p:sp>
      <p:pic>
        <p:nvPicPr>
          <p:cNvPr id="8194" name="Picture 2" descr="Touw Valent Twine 1/1200 wit 6kg">
            <a:extLst>
              <a:ext uri="{FF2B5EF4-FFF2-40B4-BE49-F238E27FC236}">
                <a16:creationId xmlns:a16="http://schemas.microsoft.com/office/drawing/2014/main" id="{115F50C2-5C97-45BE-ADBD-6B8AECE99C7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48273" y="4437112"/>
            <a:ext cx="3059832" cy="22948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2239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8194"/>
                                        </p:tgtEl>
                                        <p:attrNameLst>
                                          <p:attrName>style.visibility</p:attrName>
                                        </p:attrNameLst>
                                      </p:cBhvr>
                                      <p:to>
                                        <p:strVal val="visible"/>
                                      </p:to>
                                    </p:set>
                                    <p:animEffect transition="in" filter="fade">
                                      <p:cBhvr>
                                        <p:cTn id="14" dur="1000"/>
                                        <p:tgtEl>
                                          <p:spTgt spid="8194"/>
                                        </p:tgtEl>
                                      </p:cBhvr>
                                    </p:animEffect>
                                    <p:anim calcmode="lin" valueType="num">
                                      <p:cBhvr>
                                        <p:cTn id="15" dur="1000" fill="hold"/>
                                        <p:tgtEl>
                                          <p:spTgt spid="8194"/>
                                        </p:tgtEl>
                                        <p:attrNameLst>
                                          <p:attrName>ppt_x</p:attrName>
                                        </p:attrNameLst>
                                      </p:cBhvr>
                                      <p:tavLst>
                                        <p:tav tm="0">
                                          <p:val>
                                            <p:strVal val="#ppt_x"/>
                                          </p:val>
                                        </p:tav>
                                        <p:tav tm="100000">
                                          <p:val>
                                            <p:strVal val="#ppt_x"/>
                                          </p:val>
                                        </p:tav>
                                      </p:tavLst>
                                    </p:anim>
                                    <p:anim calcmode="lin" valueType="num">
                                      <p:cBhvr>
                                        <p:cTn id="16" dur="1000" fill="hold"/>
                                        <p:tgtEl>
                                          <p:spTgt spid="819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fade">
                                      <p:cBhvr>
                                        <p:cTn id="21" dur="1000"/>
                                        <p:tgtEl>
                                          <p:spTgt spid="4">
                                            <p:txEl>
                                              <p:pRg st="2" end="2"/>
                                            </p:txEl>
                                          </p:spTgt>
                                        </p:tgtEl>
                                      </p:cBhvr>
                                    </p:animEffect>
                                    <p:anim calcmode="lin" valueType="num">
                                      <p:cBhvr>
                                        <p:cTn id="22"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
                                            <p:txEl>
                                              <p:pRg st="4" end="4"/>
                                            </p:txEl>
                                          </p:spTgt>
                                        </p:tgtEl>
                                        <p:attrNameLst>
                                          <p:attrName>style.visibility</p:attrName>
                                        </p:attrNameLst>
                                      </p:cBhvr>
                                      <p:to>
                                        <p:strVal val="visible"/>
                                      </p:to>
                                    </p:set>
                                    <p:animEffect transition="in" filter="fade">
                                      <p:cBhvr>
                                        <p:cTn id="28" dur="1000"/>
                                        <p:tgtEl>
                                          <p:spTgt spid="4">
                                            <p:txEl>
                                              <p:pRg st="4" end="4"/>
                                            </p:txEl>
                                          </p:spTgt>
                                        </p:tgtEl>
                                      </p:cBhvr>
                                    </p:animEffect>
                                    <p:anim calcmode="lin" valueType="num">
                                      <p:cBhvr>
                                        <p:cTn id="29"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356889DA-41A2-4552-A79A-4F80576CFD40}"/>
              </a:ext>
            </a:extLst>
          </p:cNvPr>
          <p:cNvSpPr txBox="1"/>
          <p:nvPr/>
        </p:nvSpPr>
        <p:spPr>
          <a:xfrm>
            <a:off x="861238" y="548680"/>
            <a:ext cx="5741582"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3300" b="1" i="0" u="none" strike="noStrike" kern="1200" cap="none" spc="0" normalizeH="0" baseline="0" noProof="0" dirty="0">
                <a:ln>
                  <a:noFill/>
                </a:ln>
                <a:solidFill>
                  <a:prstClr val="black"/>
                </a:solidFill>
                <a:effectLst/>
                <a:uLnTx/>
                <a:uFillTx/>
                <a:latin typeface="Calibri"/>
                <a:ea typeface="+mn-ea"/>
                <a:cs typeface="+mn-cs"/>
              </a:rPr>
              <a:t>Synthetisch touw</a:t>
            </a:r>
          </a:p>
        </p:txBody>
      </p:sp>
      <p:sp>
        <p:nvSpPr>
          <p:cNvPr id="4" name="Tekstvak 3">
            <a:extLst>
              <a:ext uri="{FF2B5EF4-FFF2-40B4-BE49-F238E27FC236}">
                <a16:creationId xmlns:a16="http://schemas.microsoft.com/office/drawing/2014/main" id="{BE5E9AAC-8AFC-4CA9-B89F-13D11A0216BE}"/>
              </a:ext>
            </a:extLst>
          </p:cNvPr>
          <p:cNvSpPr txBox="1"/>
          <p:nvPr/>
        </p:nvSpPr>
        <p:spPr>
          <a:xfrm>
            <a:off x="889257" y="1844824"/>
            <a:ext cx="6263640" cy="3046988"/>
          </a:xfrm>
          <a:prstGeom prst="rect">
            <a:avLst/>
          </a:prstGeom>
          <a:noFill/>
        </p:spPr>
        <p:txBody>
          <a:bodyPr wrap="square" rtlCol="0">
            <a:spAutoFit/>
          </a:bodyPr>
          <a:lstStyle/>
          <a:p>
            <a:pPr lvl="0">
              <a:defRPr/>
            </a:pPr>
            <a:r>
              <a:rPr lang="nl-NL" sz="2400" dirty="0"/>
              <a:t>Synthetisch touw is flexibel en zacht voor je planten.</a:t>
            </a:r>
          </a:p>
          <a:p>
            <a:pPr lvl="0">
              <a:defRPr/>
            </a:pPr>
            <a:endParaRPr lang="nl-NL" sz="2400" dirty="0"/>
          </a:p>
          <a:p>
            <a:pPr lvl="0">
              <a:defRPr/>
            </a:pPr>
            <a:r>
              <a:rPr lang="nl-NL" sz="2400" dirty="0"/>
              <a:t>Het is het  UV behandeld. Hierdoor kan het touw standaard 12 maanden tegen </a:t>
            </a:r>
            <a:r>
              <a:rPr lang="nl-NL" sz="2400" dirty="0" err="1"/>
              <a:t>UV-straling</a:t>
            </a:r>
            <a:r>
              <a:rPr lang="nl-NL" sz="2400" dirty="0"/>
              <a:t>.</a:t>
            </a:r>
          </a:p>
          <a:p>
            <a:pPr lvl="0">
              <a:defRPr/>
            </a:pPr>
            <a:endParaRPr kumimoji="0" lang="nl-NL" sz="2400" b="0" i="0" u="none" strike="noStrike" kern="1200" cap="none" spc="0" normalizeH="0" baseline="0" noProof="0" dirty="0">
              <a:ln>
                <a:noFill/>
              </a:ln>
              <a:solidFill>
                <a:prstClr val="black"/>
              </a:solidFill>
              <a:effectLst/>
              <a:uLnTx/>
              <a:uFillTx/>
              <a:latin typeface="Calibri"/>
              <a:ea typeface="+mn-ea"/>
              <a:cs typeface="+mn-cs"/>
            </a:endParaRPr>
          </a:p>
          <a:p>
            <a:pPr lvl="0">
              <a:defRPr/>
            </a:pPr>
            <a:r>
              <a:rPr lang="nl-NL" sz="2400" dirty="0">
                <a:solidFill>
                  <a:prstClr val="black"/>
                </a:solidFill>
              </a:rPr>
              <a:t>Polypropyleen touw is perfect voor tomaten-, komkommer-, aubergine- en paprikateelt. </a:t>
            </a:r>
            <a:endParaRPr kumimoji="0" lang="nl-NL" sz="24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9218" name="Picture 2" descr="Syntospan 3 draads synthetisch touw 2kg">
            <a:extLst>
              <a:ext uri="{FF2B5EF4-FFF2-40B4-BE49-F238E27FC236}">
                <a16:creationId xmlns:a16="http://schemas.microsoft.com/office/drawing/2014/main" id="{6F94EC50-8983-408E-BB62-6308C2994BD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84168" y="4891812"/>
            <a:ext cx="2683701" cy="17712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8369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2" end="2"/>
                                            </p:txEl>
                                          </p:spTgt>
                                        </p:tgtEl>
                                        <p:attrNameLst>
                                          <p:attrName>style.visibility</p:attrName>
                                        </p:attrNameLst>
                                      </p:cBhvr>
                                      <p:to>
                                        <p:strVal val="visible"/>
                                      </p:to>
                                    </p:set>
                                    <p:animEffect transition="in" filter="fade">
                                      <p:cBhvr>
                                        <p:cTn id="14" dur="1000"/>
                                        <p:tgtEl>
                                          <p:spTgt spid="4">
                                            <p:txEl>
                                              <p:pRg st="2" end="2"/>
                                            </p:txEl>
                                          </p:spTgt>
                                        </p:tgtEl>
                                      </p:cBhvr>
                                    </p:animEffect>
                                    <p:anim calcmode="lin" valueType="num">
                                      <p:cBhvr>
                                        <p:cTn id="15"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animEffect transition="in" filter="fade">
                                      <p:cBhvr>
                                        <p:cTn id="21" dur="1000"/>
                                        <p:tgtEl>
                                          <p:spTgt spid="4">
                                            <p:txEl>
                                              <p:pRg st="4" end="4"/>
                                            </p:txEl>
                                          </p:spTgt>
                                        </p:tgtEl>
                                      </p:cBhvr>
                                    </p:animEffect>
                                    <p:anim calcmode="lin" valueType="num">
                                      <p:cBhvr>
                                        <p:cTn id="22"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9218"/>
                                        </p:tgtEl>
                                        <p:attrNameLst>
                                          <p:attrName>style.visibility</p:attrName>
                                        </p:attrNameLst>
                                      </p:cBhvr>
                                      <p:to>
                                        <p:strVal val="visible"/>
                                      </p:to>
                                    </p:set>
                                    <p:animEffect transition="in" filter="fade">
                                      <p:cBhvr>
                                        <p:cTn id="28" dur="1000"/>
                                        <p:tgtEl>
                                          <p:spTgt spid="9218"/>
                                        </p:tgtEl>
                                      </p:cBhvr>
                                    </p:animEffect>
                                    <p:anim calcmode="lin" valueType="num">
                                      <p:cBhvr>
                                        <p:cTn id="29" dur="1000" fill="hold"/>
                                        <p:tgtEl>
                                          <p:spTgt spid="9218"/>
                                        </p:tgtEl>
                                        <p:attrNameLst>
                                          <p:attrName>ppt_x</p:attrName>
                                        </p:attrNameLst>
                                      </p:cBhvr>
                                      <p:tavLst>
                                        <p:tav tm="0">
                                          <p:val>
                                            <p:strVal val="#ppt_x"/>
                                          </p:val>
                                        </p:tav>
                                        <p:tav tm="100000">
                                          <p:val>
                                            <p:strVal val="#ppt_x"/>
                                          </p:val>
                                        </p:tav>
                                      </p:tavLst>
                                    </p:anim>
                                    <p:anim calcmode="lin" valueType="num">
                                      <p:cBhvr>
                                        <p:cTn id="30" dur="1000" fill="hold"/>
                                        <p:tgtEl>
                                          <p:spTgt spid="92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356889DA-41A2-4552-A79A-4F80576CFD40}"/>
              </a:ext>
            </a:extLst>
          </p:cNvPr>
          <p:cNvSpPr txBox="1"/>
          <p:nvPr/>
        </p:nvSpPr>
        <p:spPr>
          <a:xfrm>
            <a:off x="861238" y="548680"/>
            <a:ext cx="5741582"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3300" b="1" i="0" u="none" strike="noStrike" kern="1200" cap="none" spc="0" normalizeH="0" baseline="0" noProof="0" dirty="0">
                <a:ln>
                  <a:noFill/>
                </a:ln>
                <a:solidFill>
                  <a:prstClr val="black"/>
                </a:solidFill>
                <a:effectLst/>
                <a:uLnTx/>
                <a:uFillTx/>
                <a:latin typeface="Calibri"/>
                <a:ea typeface="+mn-ea"/>
                <a:cs typeface="+mn-cs"/>
              </a:rPr>
              <a:t>Synthetisch touw</a:t>
            </a:r>
          </a:p>
        </p:txBody>
      </p:sp>
      <p:sp>
        <p:nvSpPr>
          <p:cNvPr id="4" name="Tekstvak 3">
            <a:extLst>
              <a:ext uri="{FF2B5EF4-FFF2-40B4-BE49-F238E27FC236}">
                <a16:creationId xmlns:a16="http://schemas.microsoft.com/office/drawing/2014/main" id="{BE5E9AAC-8AFC-4CA9-B89F-13D11A0216BE}"/>
              </a:ext>
            </a:extLst>
          </p:cNvPr>
          <p:cNvSpPr txBox="1"/>
          <p:nvPr/>
        </p:nvSpPr>
        <p:spPr>
          <a:xfrm>
            <a:off x="899592" y="1916832"/>
            <a:ext cx="6263640" cy="1569660"/>
          </a:xfrm>
          <a:prstGeom prst="rect">
            <a:avLst/>
          </a:prstGeom>
          <a:noFill/>
        </p:spPr>
        <p:txBody>
          <a:bodyPr wrap="square" rtlCol="0">
            <a:spAutoFit/>
          </a:bodyPr>
          <a:lstStyle/>
          <a:p>
            <a:pPr lvl="0">
              <a:defRPr/>
            </a:pPr>
            <a:r>
              <a:rPr lang="nl-NL" sz="2400" dirty="0"/>
              <a:t>Synthetisch touw is niet </a:t>
            </a:r>
            <a:r>
              <a:rPr lang="nl-NL" sz="2400" dirty="0" err="1"/>
              <a:t>composteerbaar</a:t>
            </a:r>
            <a:r>
              <a:rPr lang="nl-NL" sz="2400" dirty="0"/>
              <a:t> </a:t>
            </a:r>
          </a:p>
          <a:p>
            <a:pPr lvl="0">
              <a:defRPr/>
            </a:pPr>
            <a:endParaRPr lang="nl-NL" sz="2400" dirty="0"/>
          </a:p>
          <a:p>
            <a:pPr lvl="0">
              <a:defRPr/>
            </a:pPr>
            <a:r>
              <a:rPr lang="nl-NL" sz="2400" dirty="0"/>
              <a:t>Het is dus niet geschikt als je het gewas wilt composteren</a:t>
            </a:r>
            <a:endParaRPr kumimoji="0" lang="nl-NL" sz="24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10242" name="Picture 2" descr="Touw Valent Twine 1/1500 wit 6kg">
            <a:extLst>
              <a:ext uri="{FF2B5EF4-FFF2-40B4-BE49-F238E27FC236}">
                <a16:creationId xmlns:a16="http://schemas.microsoft.com/office/drawing/2014/main" id="{438B41E0-853F-4CEA-996A-1F2430E704A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7744" y="4365104"/>
            <a:ext cx="1915927" cy="14401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21744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2" end="2"/>
                                            </p:txEl>
                                          </p:spTgt>
                                        </p:tgtEl>
                                        <p:attrNameLst>
                                          <p:attrName>style.visibility</p:attrName>
                                        </p:attrNameLst>
                                      </p:cBhvr>
                                      <p:to>
                                        <p:strVal val="visible"/>
                                      </p:to>
                                    </p:set>
                                    <p:animEffect transition="in" filter="fade">
                                      <p:cBhvr>
                                        <p:cTn id="14" dur="1000"/>
                                        <p:tgtEl>
                                          <p:spTgt spid="4">
                                            <p:txEl>
                                              <p:pRg st="2" end="2"/>
                                            </p:txEl>
                                          </p:spTgt>
                                        </p:tgtEl>
                                      </p:cBhvr>
                                    </p:animEffect>
                                    <p:anim calcmode="lin" valueType="num">
                                      <p:cBhvr>
                                        <p:cTn id="15"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0242"/>
                                        </p:tgtEl>
                                        <p:attrNameLst>
                                          <p:attrName>style.visibility</p:attrName>
                                        </p:attrNameLst>
                                      </p:cBhvr>
                                      <p:to>
                                        <p:strVal val="visible"/>
                                      </p:to>
                                    </p:set>
                                    <p:animEffect transition="in" filter="fade">
                                      <p:cBhvr>
                                        <p:cTn id="21" dur="1000"/>
                                        <p:tgtEl>
                                          <p:spTgt spid="10242"/>
                                        </p:tgtEl>
                                      </p:cBhvr>
                                    </p:animEffect>
                                    <p:anim calcmode="lin" valueType="num">
                                      <p:cBhvr>
                                        <p:cTn id="22" dur="1000" fill="hold"/>
                                        <p:tgtEl>
                                          <p:spTgt spid="10242"/>
                                        </p:tgtEl>
                                        <p:attrNameLst>
                                          <p:attrName>ppt_x</p:attrName>
                                        </p:attrNameLst>
                                      </p:cBhvr>
                                      <p:tavLst>
                                        <p:tav tm="0">
                                          <p:val>
                                            <p:strVal val="#ppt_x"/>
                                          </p:val>
                                        </p:tav>
                                        <p:tav tm="100000">
                                          <p:val>
                                            <p:strVal val="#ppt_x"/>
                                          </p:val>
                                        </p:tav>
                                      </p:tavLst>
                                    </p:anim>
                                    <p:anim calcmode="lin" valueType="num">
                                      <p:cBhvr>
                                        <p:cTn id="23" dur="1000" fill="hold"/>
                                        <p:tgtEl>
                                          <p:spTgt spid="102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356889DA-41A2-4552-A79A-4F80576CFD40}"/>
              </a:ext>
            </a:extLst>
          </p:cNvPr>
          <p:cNvSpPr txBox="1"/>
          <p:nvPr/>
        </p:nvSpPr>
        <p:spPr>
          <a:xfrm>
            <a:off x="861238" y="548680"/>
            <a:ext cx="5741582"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3300" b="1" i="0" u="none" strike="noStrike" kern="1200" cap="none" spc="0" normalizeH="0" baseline="0" noProof="0" dirty="0">
                <a:ln>
                  <a:noFill/>
                </a:ln>
                <a:solidFill>
                  <a:prstClr val="black"/>
                </a:solidFill>
                <a:effectLst/>
                <a:uLnTx/>
                <a:uFillTx/>
                <a:latin typeface="Calibri"/>
                <a:ea typeface="+mn-ea"/>
                <a:cs typeface="+mn-cs"/>
              </a:rPr>
              <a:t>Synthetisch touw</a:t>
            </a:r>
          </a:p>
        </p:txBody>
      </p:sp>
      <p:sp>
        <p:nvSpPr>
          <p:cNvPr id="4" name="Tekstvak 3">
            <a:extLst>
              <a:ext uri="{FF2B5EF4-FFF2-40B4-BE49-F238E27FC236}">
                <a16:creationId xmlns:a16="http://schemas.microsoft.com/office/drawing/2014/main" id="{BE5E9AAC-8AFC-4CA9-B89F-13D11A0216BE}"/>
              </a:ext>
            </a:extLst>
          </p:cNvPr>
          <p:cNvSpPr txBox="1"/>
          <p:nvPr/>
        </p:nvSpPr>
        <p:spPr>
          <a:xfrm>
            <a:off x="899592" y="1916832"/>
            <a:ext cx="6408712" cy="3416320"/>
          </a:xfrm>
          <a:prstGeom prst="rect">
            <a:avLst/>
          </a:prstGeom>
          <a:noFill/>
        </p:spPr>
        <p:txBody>
          <a:bodyPr wrap="square" rtlCol="0">
            <a:spAutoFit/>
          </a:bodyPr>
          <a:lstStyle/>
          <a:p>
            <a:pPr lvl="0">
              <a:defRPr/>
            </a:pPr>
            <a:r>
              <a:rPr lang="nl-NL" sz="2400" dirty="0"/>
              <a:t>Synthetisch touw is in verschillende types verkrijgbaar:</a:t>
            </a:r>
          </a:p>
          <a:p>
            <a:pPr lvl="0">
              <a:defRPr/>
            </a:pPr>
            <a:endParaRPr lang="nl-NL" sz="2400" dirty="0"/>
          </a:p>
          <a:p>
            <a:pPr lvl="0">
              <a:defRPr/>
            </a:pPr>
            <a:r>
              <a:rPr lang="nl-NL" sz="2400" dirty="0"/>
              <a:t>De keuze voor een type touw wordt bepaald door:</a:t>
            </a:r>
          </a:p>
          <a:p>
            <a:pPr lvl="0">
              <a:defRPr/>
            </a:pPr>
            <a:endParaRPr lang="nl-NL" sz="2400" dirty="0"/>
          </a:p>
          <a:p>
            <a:pPr marL="342900" lvl="0" indent="-342900">
              <a:buFont typeface="Arial" panose="020B0604020202020204" pitchFamily="34" charset="0"/>
              <a:buChar char="•"/>
              <a:defRPr/>
            </a:pPr>
            <a:r>
              <a:rPr lang="nl-NL" sz="2400" dirty="0"/>
              <a:t>Het gewas, </a:t>
            </a:r>
          </a:p>
          <a:p>
            <a:pPr marL="342900" lvl="0" indent="-342900">
              <a:buFont typeface="Arial" panose="020B0604020202020204" pitchFamily="34" charset="0"/>
              <a:buChar char="•"/>
              <a:defRPr/>
            </a:pPr>
            <a:r>
              <a:rPr lang="nl-NL" sz="2400" dirty="0"/>
              <a:t>De maximale plantbelasting</a:t>
            </a:r>
          </a:p>
          <a:p>
            <a:pPr marL="342900" lvl="0" indent="-342900">
              <a:buFont typeface="Arial" panose="020B0604020202020204" pitchFamily="34" charset="0"/>
              <a:buChar char="•"/>
              <a:defRPr/>
            </a:pPr>
            <a:r>
              <a:rPr lang="nl-NL" sz="2400" dirty="0"/>
              <a:t>Hoeveelheid </a:t>
            </a:r>
            <a:r>
              <a:rPr lang="nl-NL" sz="2400" dirty="0" err="1"/>
              <a:t>UV-licht</a:t>
            </a:r>
            <a:r>
              <a:rPr lang="nl-NL" sz="2400" dirty="0"/>
              <a:t> in de kas</a:t>
            </a:r>
          </a:p>
          <a:p>
            <a:pPr lvl="0">
              <a:defRPr/>
            </a:pPr>
            <a:endParaRPr lang="nl-NL" sz="2400" dirty="0"/>
          </a:p>
        </p:txBody>
      </p:sp>
    </p:spTree>
    <p:extLst>
      <p:ext uri="{BB962C8B-B14F-4D97-AF65-F5344CB8AC3E}">
        <p14:creationId xmlns:p14="http://schemas.microsoft.com/office/powerpoint/2010/main" val="2402311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2" end="2"/>
                                            </p:txEl>
                                          </p:spTgt>
                                        </p:tgtEl>
                                        <p:attrNameLst>
                                          <p:attrName>style.visibility</p:attrName>
                                        </p:attrNameLst>
                                      </p:cBhvr>
                                      <p:to>
                                        <p:strVal val="visible"/>
                                      </p:to>
                                    </p:set>
                                    <p:animEffect transition="in" filter="fade">
                                      <p:cBhvr>
                                        <p:cTn id="14" dur="1000"/>
                                        <p:tgtEl>
                                          <p:spTgt spid="4">
                                            <p:txEl>
                                              <p:pRg st="2" end="2"/>
                                            </p:txEl>
                                          </p:spTgt>
                                        </p:tgtEl>
                                      </p:cBhvr>
                                    </p:animEffect>
                                    <p:anim calcmode="lin" valueType="num">
                                      <p:cBhvr>
                                        <p:cTn id="15"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animEffect transition="in" filter="fade">
                                      <p:cBhvr>
                                        <p:cTn id="21" dur="1000"/>
                                        <p:tgtEl>
                                          <p:spTgt spid="4">
                                            <p:txEl>
                                              <p:pRg st="4" end="4"/>
                                            </p:txEl>
                                          </p:spTgt>
                                        </p:tgtEl>
                                      </p:cBhvr>
                                    </p:animEffect>
                                    <p:anim calcmode="lin" valueType="num">
                                      <p:cBhvr>
                                        <p:cTn id="22"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
                                            <p:txEl>
                                              <p:pRg st="5" end="5"/>
                                            </p:txEl>
                                          </p:spTgt>
                                        </p:tgtEl>
                                        <p:attrNameLst>
                                          <p:attrName>style.visibility</p:attrName>
                                        </p:attrNameLst>
                                      </p:cBhvr>
                                      <p:to>
                                        <p:strVal val="visible"/>
                                      </p:to>
                                    </p:set>
                                    <p:animEffect transition="in" filter="fade">
                                      <p:cBhvr>
                                        <p:cTn id="28" dur="1000"/>
                                        <p:tgtEl>
                                          <p:spTgt spid="4">
                                            <p:txEl>
                                              <p:pRg st="5" end="5"/>
                                            </p:txEl>
                                          </p:spTgt>
                                        </p:tgtEl>
                                      </p:cBhvr>
                                    </p:animEffect>
                                    <p:anim calcmode="lin" valueType="num">
                                      <p:cBhvr>
                                        <p:cTn id="29"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4">
                                            <p:txEl>
                                              <p:pRg st="6" end="6"/>
                                            </p:txEl>
                                          </p:spTgt>
                                        </p:tgtEl>
                                        <p:attrNameLst>
                                          <p:attrName>style.visibility</p:attrName>
                                        </p:attrNameLst>
                                      </p:cBhvr>
                                      <p:to>
                                        <p:strVal val="visible"/>
                                      </p:to>
                                    </p:set>
                                    <p:animEffect transition="in" filter="fade">
                                      <p:cBhvr>
                                        <p:cTn id="35" dur="1000"/>
                                        <p:tgtEl>
                                          <p:spTgt spid="4">
                                            <p:txEl>
                                              <p:pRg st="6" end="6"/>
                                            </p:txEl>
                                          </p:spTgt>
                                        </p:tgtEl>
                                      </p:cBhvr>
                                    </p:animEffect>
                                    <p:anim calcmode="lin" valueType="num">
                                      <p:cBhvr>
                                        <p:cTn id="36"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37" dur="1000" fill="hold"/>
                                        <p:tgtEl>
                                          <p:spTgt spid="4">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nlinemedia 2">
            <a:hlinkClick r:id="" action="ppaction://media"/>
            <a:extLst>
              <a:ext uri="{FF2B5EF4-FFF2-40B4-BE49-F238E27FC236}">
                <a16:creationId xmlns:a16="http://schemas.microsoft.com/office/drawing/2014/main" id="{5068BB42-1BC2-4DFD-8911-A078EED73829}"/>
              </a:ext>
            </a:extLst>
          </p:cNvPr>
          <p:cNvPicPr>
            <a:picLocks noRot="1" noChangeAspect="1"/>
          </p:cNvPicPr>
          <p:nvPr>
            <a:videoFile r:link="rId1"/>
          </p:nvPr>
        </p:nvPicPr>
        <p:blipFill>
          <a:blip r:embed="rId3"/>
          <a:stretch>
            <a:fillRect/>
          </a:stretch>
        </p:blipFill>
        <p:spPr>
          <a:xfrm>
            <a:off x="603559" y="1916832"/>
            <a:ext cx="6784754" cy="3816424"/>
          </a:xfrm>
          <a:prstGeom prst="rect">
            <a:avLst/>
          </a:prstGeom>
        </p:spPr>
      </p:pic>
      <p:sp>
        <p:nvSpPr>
          <p:cNvPr id="4" name="Tekstvak 3">
            <a:extLst>
              <a:ext uri="{FF2B5EF4-FFF2-40B4-BE49-F238E27FC236}">
                <a16:creationId xmlns:a16="http://schemas.microsoft.com/office/drawing/2014/main" id="{E083AE48-F218-4AB9-8777-CDDA12FC7D69}"/>
              </a:ext>
            </a:extLst>
          </p:cNvPr>
          <p:cNvSpPr txBox="1"/>
          <p:nvPr/>
        </p:nvSpPr>
        <p:spPr>
          <a:xfrm>
            <a:off x="683568" y="476672"/>
            <a:ext cx="6624736" cy="584775"/>
          </a:xfrm>
          <a:prstGeom prst="rect">
            <a:avLst/>
          </a:prstGeom>
          <a:noFill/>
        </p:spPr>
        <p:txBody>
          <a:bodyPr wrap="square" rtlCol="0">
            <a:spAutoFit/>
          </a:bodyPr>
          <a:lstStyle/>
          <a:p>
            <a:r>
              <a:rPr lang="nl-NL" sz="3200" b="1" dirty="0"/>
              <a:t>Type touw</a:t>
            </a:r>
          </a:p>
        </p:txBody>
      </p:sp>
    </p:spTree>
    <p:extLst>
      <p:ext uri="{BB962C8B-B14F-4D97-AF65-F5344CB8AC3E}">
        <p14:creationId xmlns:p14="http://schemas.microsoft.com/office/powerpoint/2010/main" val="11534071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356889DA-41A2-4552-A79A-4F80576CFD40}"/>
              </a:ext>
            </a:extLst>
          </p:cNvPr>
          <p:cNvSpPr txBox="1"/>
          <p:nvPr/>
        </p:nvSpPr>
        <p:spPr>
          <a:xfrm>
            <a:off x="861238" y="548680"/>
            <a:ext cx="5741582"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3300" b="1" i="0" u="none" strike="noStrike" kern="1200" cap="none" spc="0" normalizeH="0" baseline="0" noProof="0" dirty="0">
                <a:ln>
                  <a:noFill/>
                </a:ln>
                <a:solidFill>
                  <a:prstClr val="black"/>
                </a:solidFill>
                <a:effectLst/>
                <a:uLnTx/>
                <a:uFillTx/>
                <a:latin typeface="Calibri"/>
                <a:ea typeface="+mn-ea"/>
                <a:cs typeface="+mn-cs"/>
              </a:rPr>
              <a:t>Synthetisch touw</a:t>
            </a:r>
          </a:p>
        </p:txBody>
      </p:sp>
      <p:sp>
        <p:nvSpPr>
          <p:cNvPr id="4" name="Tekstvak 3">
            <a:extLst>
              <a:ext uri="{FF2B5EF4-FFF2-40B4-BE49-F238E27FC236}">
                <a16:creationId xmlns:a16="http://schemas.microsoft.com/office/drawing/2014/main" id="{BE5E9AAC-8AFC-4CA9-B89F-13D11A0216BE}"/>
              </a:ext>
            </a:extLst>
          </p:cNvPr>
          <p:cNvSpPr txBox="1"/>
          <p:nvPr/>
        </p:nvSpPr>
        <p:spPr>
          <a:xfrm>
            <a:off x="889257" y="1844824"/>
            <a:ext cx="6263640" cy="2146742"/>
          </a:xfrm>
          <a:prstGeom prst="rect">
            <a:avLst/>
          </a:prstGeom>
          <a:noFill/>
        </p:spPr>
        <p:txBody>
          <a:bodyPr wrap="square" rtlCol="0">
            <a:spAutoFit/>
          </a:bodyPr>
          <a:lstStyle/>
          <a:p>
            <a:r>
              <a:rPr lang="nl-NL" sz="2400" dirty="0"/>
              <a:t>1/1000 – 1kg is ongeveer 1.000 meter lang</a:t>
            </a:r>
          </a:p>
          <a:p>
            <a:r>
              <a:rPr lang="nl-NL" sz="2400" dirty="0"/>
              <a:t>1/1200 – 1kg is ongeveer 1.200 meter lang</a:t>
            </a:r>
          </a:p>
          <a:p>
            <a:r>
              <a:rPr lang="nl-NL" sz="2400" dirty="0"/>
              <a:t>1/1500 – 1kg is ongeveer 1.500 meter lang</a:t>
            </a:r>
          </a:p>
          <a:p>
            <a:br>
              <a:rPr lang="nl-NL" sz="2400" dirty="0"/>
            </a:br>
            <a:endParaRPr kumimoji="0" lang="nl-NL" sz="2400" b="0" i="0" u="none" strike="noStrike" kern="1200" cap="none" spc="0" normalizeH="0" baseline="0" noProof="0" dirty="0">
              <a:ln>
                <a:noFill/>
              </a:ln>
              <a:solidFill>
                <a:prstClr val="black"/>
              </a:solidFill>
              <a:effectLst/>
              <a:uLnTx/>
              <a:uFillTx/>
              <a:latin typeface="Calibri"/>
              <a:ea typeface="+mn-ea"/>
              <a:cs typeface="+mn-cs"/>
            </a:endParaRPr>
          </a:p>
          <a:p>
            <a:pPr marL="214313" marR="0" lvl="0" indent="-214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nl-NL" sz="1350" b="0" i="0" u="none" strike="noStrike" kern="1200" cap="none" spc="0" normalizeH="0" baseline="0" noProof="0" dirty="0">
              <a:ln>
                <a:noFill/>
              </a:ln>
              <a:solidFill>
                <a:prstClr val="black"/>
              </a:solidFill>
              <a:effectLst/>
              <a:uLnTx/>
              <a:uFillTx/>
              <a:latin typeface="Calibri"/>
              <a:ea typeface="+mn-ea"/>
              <a:cs typeface="+mn-cs"/>
            </a:endParaRPr>
          </a:p>
        </p:txBody>
      </p:sp>
      <p:pic>
        <p:nvPicPr>
          <p:cNvPr id="2" name="Afbeelding 1">
            <a:extLst>
              <a:ext uri="{FF2B5EF4-FFF2-40B4-BE49-F238E27FC236}">
                <a16:creationId xmlns:a16="http://schemas.microsoft.com/office/drawing/2014/main" id="{D991F25B-D1E2-4438-8E6F-00F3183CC424}"/>
              </a:ext>
            </a:extLst>
          </p:cNvPr>
          <p:cNvPicPr>
            <a:picLocks noChangeAspect="1"/>
          </p:cNvPicPr>
          <p:nvPr/>
        </p:nvPicPr>
        <p:blipFill>
          <a:blip r:embed="rId2"/>
          <a:stretch>
            <a:fillRect/>
          </a:stretch>
        </p:blipFill>
        <p:spPr>
          <a:xfrm>
            <a:off x="323528" y="3717032"/>
            <a:ext cx="7780164" cy="2495047"/>
          </a:xfrm>
          <a:prstGeom prst="rect">
            <a:avLst/>
          </a:prstGeom>
        </p:spPr>
      </p:pic>
    </p:spTree>
    <p:extLst>
      <p:ext uri="{BB962C8B-B14F-4D97-AF65-F5344CB8AC3E}">
        <p14:creationId xmlns:p14="http://schemas.microsoft.com/office/powerpoint/2010/main" val="2682022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1000"/>
                                        <p:tgtEl>
                                          <p:spTgt spid="4">
                                            <p:txEl>
                                              <p:pRg st="1" end="1"/>
                                            </p:txEl>
                                          </p:spTgt>
                                        </p:tgtEl>
                                      </p:cBhvr>
                                    </p:animEffect>
                                    <p:anim calcmode="lin" valueType="num">
                                      <p:cBhvr>
                                        <p:cTn id="13"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4">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1000"/>
                                        <p:tgtEl>
                                          <p:spTgt spid="4">
                                            <p:txEl>
                                              <p:pRg st="2" end="2"/>
                                            </p:txEl>
                                          </p:spTgt>
                                        </p:tgtEl>
                                      </p:cBhvr>
                                    </p:animEffect>
                                    <p:anim calcmode="lin" valueType="num">
                                      <p:cBhvr>
                                        <p:cTn id="1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1000"/>
                                        <p:tgtEl>
                                          <p:spTgt spid="2"/>
                                        </p:tgtEl>
                                      </p:cBhvr>
                                    </p:animEffect>
                                    <p:anim calcmode="lin" valueType="num">
                                      <p:cBhvr>
                                        <p:cTn id="25" dur="1000" fill="hold"/>
                                        <p:tgtEl>
                                          <p:spTgt spid="2"/>
                                        </p:tgtEl>
                                        <p:attrNameLst>
                                          <p:attrName>ppt_x</p:attrName>
                                        </p:attrNameLst>
                                      </p:cBhvr>
                                      <p:tavLst>
                                        <p:tav tm="0">
                                          <p:val>
                                            <p:strVal val="#ppt_x"/>
                                          </p:val>
                                        </p:tav>
                                        <p:tav tm="100000">
                                          <p:val>
                                            <p:strVal val="#ppt_x"/>
                                          </p:val>
                                        </p:tav>
                                      </p:tavLst>
                                    </p:anim>
                                    <p:anim calcmode="lin" valueType="num">
                                      <p:cBhvr>
                                        <p:cTn id="2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356889DA-41A2-4552-A79A-4F80576CFD40}"/>
              </a:ext>
            </a:extLst>
          </p:cNvPr>
          <p:cNvSpPr txBox="1"/>
          <p:nvPr/>
        </p:nvSpPr>
        <p:spPr>
          <a:xfrm>
            <a:off x="861238" y="548680"/>
            <a:ext cx="5741582"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3300" b="1" i="0" u="none" strike="noStrike" kern="1200" cap="none" spc="0" normalizeH="0" baseline="0" noProof="0" dirty="0" err="1">
                <a:ln>
                  <a:noFill/>
                </a:ln>
                <a:solidFill>
                  <a:prstClr val="black"/>
                </a:solidFill>
                <a:effectLst/>
                <a:uLnTx/>
                <a:uFillTx/>
                <a:latin typeface="Calibri"/>
                <a:ea typeface="+mn-ea"/>
                <a:cs typeface="+mn-cs"/>
              </a:rPr>
              <a:t>Cordenka</a:t>
            </a:r>
            <a:r>
              <a:rPr kumimoji="0" lang="nl-NL" sz="3300" b="1" i="0" u="none" strike="noStrike" kern="1200" cap="none" spc="0" normalizeH="0" baseline="0" noProof="0" dirty="0">
                <a:ln>
                  <a:noFill/>
                </a:ln>
                <a:solidFill>
                  <a:prstClr val="black"/>
                </a:solidFill>
                <a:effectLst/>
                <a:uLnTx/>
                <a:uFillTx/>
                <a:latin typeface="Calibri"/>
                <a:ea typeface="+mn-ea"/>
                <a:cs typeface="+mn-cs"/>
              </a:rPr>
              <a:t> </a:t>
            </a:r>
            <a:r>
              <a:rPr kumimoji="0" lang="nl-NL" sz="3300" b="1" i="0" u="none" strike="noStrike" kern="1200" cap="none" spc="0" normalizeH="0" baseline="0" noProof="0" dirty="0" err="1">
                <a:ln>
                  <a:noFill/>
                </a:ln>
                <a:solidFill>
                  <a:prstClr val="black"/>
                </a:solidFill>
                <a:effectLst/>
                <a:uLnTx/>
                <a:uFillTx/>
                <a:latin typeface="Calibri"/>
                <a:ea typeface="+mn-ea"/>
                <a:cs typeface="+mn-cs"/>
              </a:rPr>
              <a:t>Growth</a:t>
            </a:r>
            <a:r>
              <a:rPr kumimoji="0" lang="nl-NL" sz="3300" b="1" i="0" u="none" strike="noStrike" kern="1200" cap="none" spc="0" normalizeH="0" baseline="0" noProof="0" dirty="0">
                <a:ln>
                  <a:noFill/>
                </a:ln>
                <a:solidFill>
                  <a:prstClr val="black"/>
                </a:solidFill>
                <a:effectLst/>
                <a:uLnTx/>
                <a:uFillTx/>
                <a:latin typeface="Calibri"/>
                <a:ea typeface="+mn-ea"/>
                <a:cs typeface="+mn-cs"/>
              </a:rPr>
              <a:t> touw</a:t>
            </a:r>
          </a:p>
        </p:txBody>
      </p:sp>
      <p:sp>
        <p:nvSpPr>
          <p:cNvPr id="4" name="Tekstvak 3">
            <a:extLst>
              <a:ext uri="{FF2B5EF4-FFF2-40B4-BE49-F238E27FC236}">
                <a16:creationId xmlns:a16="http://schemas.microsoft.com/office/drawing/2014/main" id="{BE5E9AAC-8AFC-4CA9-B89F-13D11A0216BE}"/>
              </a:ext>
            </a:extLst>
          </p:cNvPr>
          <p:cNvSpPr txBox="1"/>
          <p:nvPr/>
        </p:nvSpPr>
        <p:spPr>
          <a:xfrm>
            <a:off x="889257" y="1844824"/>
            <a:ext cx="6263640" cy="3831818"/>
          </a:xfrm>
          <a:prstGeom prst="rect">
            <a:avLst/>
          </a:prstGeom>
          <a:noFill/>
        </p:spPr>
        <p:txBody>
          <a:bodyPr wrap="square" rtlCol="0">
            <a:spAutoFit/>
          </a:bodyPr>
          <a:lstStyle/>
          <a:p>
            <a:r>
              <a:rPr lang="nl-NL" sz="2400" dirty="0"/>
              <a:t>Duurzaamheid wordt steeds belangrijker in de tuinbouw. </a:t>
            </a:r>
          </a:p>
          <a:p>
            <a:endParaRPr lang="nl-NL" sz="2400" dirty="0"/>
          </a:p>
          <a:p>
            <a:r>
              <a:rPr lang="nl-NL" sz="2400" dirty="0"/>
              <a:t>Vaak wordt het niet biologische afbreekbare PP (polypropyleen) touw gebruikt.</a:t>
            </a:r>
          </a:p>
          <a:p>
            <a:endParaRPr lang="nl-NL" sz="2400" dirty="0"/>
          </a:p>
          <a:p>
            <a:r>
              <a:rPr lang="nl-NL" sz="2400" dirty="0"/>
              <a:t>Dit brengt het risico met zich mee dat er plastic afval in het milieu terecht komt.</a:t>
            </a:r>
            <a:br>
              <a:rPr lang="nl-NL" sz="2400" dirty="0"/>
            </a:br>
            <a:endParaRPr lang="nl-NL" sz="2400" dirty="0"/>
          </a:p>
          <a:p>
            <a:pPr marR="0" lvl="0" algn="l" defTabSz="914400" rtl="0" eaLnBrk="1" fontAlgn="auto" latinLnBrk="0" hangingPunct="1">
              <a:lnSpc>
                <a:spcPct val="100000"/>
              </a:lnSpc>
              <a:spcBef>
                <a:spcPts val="0"/>
              </a:spcBef>
              <a:spcAft>
                <a:spcPts val="0"/>
              </a:spcAft>
              <a:buClrTx/>
              <a:buSzTx/>
              <a:tabLst/>
              <a:defRPr/>
            </a:pPr>
            <a:endParaRPr kumimoji="0" lang="nl-NL" sz="1350" b="0" i="0" u="none" strike="noStrike" kern="1200" cap="none" spc="0" normalizeH="0" baseline="0" noProof="0" dirty="0">
              <a:ln>
                <a:noFill/>
              </a:ln>
              <a:solidFill>
                <a:prstClr val="black"/>
              </a:solidFill>
              <a:effectLst/>
              <a:uLnTx/>
              <a:uFillTx/>
              <a:latin typeface="Calibri"/>
              <a:ea typeface="+mn-ea"/>
              <a:cs typeface="+mn-cs"/>
            </a:endParaRPr>
          </a:p>
          <a:p>
            <a:pPr marL="214313" marR="0" lvl="0" indent="-214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nl-NL" sz="1350" b="0" i="0" u="none" strike="noStrike" kern="1200" cap="none" spc="0" normalizeH="0" baseline="0" noProof="0" dirty="0">
              <a:ln>
                <a:noFill/>
              </a:ln>
              <a:solidFill>
                <a:prstClr val="black"/>
              </a:solidFill>
              <a:effectLst/>
              <a:uLnTx/>
              <a:uFillTx/>
              <a:latin typeface="Calibri"/>
              <a:ea typeface="+mn-ea"/>
              <a:cs typeface="+mn-cs"/>
            </a:endParaRPr>
          </a:p>
        </p:txBody>
      </p:sp>
      <p:pic>
        <p:nvPicPr>
          <p:cNvPr id="2" name="Afbeelding 1">
            <a:extLst>
              <a:ext uri="{FF2B5EF4-FFF2-40B4-BE49-F238E27FC236}">
                <a16:creationId xmlns:a16="http://schemas.microsoft.com/office/drawing/2014/main" id="{FB1D67E4-C41E-4900-BBD2-4A80FE8C1DA8}"/>
              </a:ext>
            </a:extLst>
          </p:cNvPr>
          <p:cNvPicPr>
            <a:picLocks noChangeAspect="1"/>
          </p:cNvPicPr>
          <p:nvPr/>
        </p:nvPicPr>
        <p:blipFill>
          <a:blip r:embed="rId2"/>
          <a:stretch>
            <a:fillRect/>
          </a:stretch>
        </p:blipFill>
        <p:spPr>
          <a:xfrm>
            <a:off x="2508909" y="4941168"/>
            <a:ext cx="3024336" cy="1702701"/>
          </a:xfrm>
          <a:prstGeom prst="rect">
            <a:avLst/>
          </a:prstGeom>
        </p:spPr>
      </p:pic>
    </p:spTree>
    <p:extLst>
      <p:ext uri="{BB962C8B-B14F-4D97-AF65-F5344CB8AC3E}">
        <p14:creationId xmlns:p14="http://schemas.microsoft.com/office/powerpoint/2010/main" val="25037004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fade">
                                      <p:cBhvr>
                                        <p:cTn id="21" dur="1000"/>
                                        <p:tgtEl>
                                          <p:spTgt spid="4">
                                            <p:txEl>
                                              <p:pRg st="2" end="2"/>
                                            </p:txEl>
                                          </p:spTgt>
                                        </p:tgtEl>
                                      </p:cBhvr>
                                    </p:animEffect>
                                    <p:anim calcmode="lin" valueType="num">
                                      <p:cBhvr>
                                        <p:cTn id="22"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
                                            <p:txEl>
                                              <p:pRg st="4" end="4"/>
                                            </p:txEl>
                                          </p:spTgt>
                                        </p:tgtEl>
                                        <p:attrNameLst>
                                          <p:attrName>style.visibility</p:attrName>
                                        </p:attrNameLst>
                                      </p:cBhvr>
                                      <p:to>
                                        <p:strVal val="visible"/>
                                      </p:to>
                                    </p:set>
                                    <p:animEffect transition="in" filter="fade">
                                      <p:cBhvr>
                                        <p:cTn id="28" dur="1000"/>
                                        <p:tgtEl>
                                          <p:spTgt spid="4">
                                            <p:txEl>
                                              <p:pRg st="4" end="4"/>
                                            </p:txEl>
                                          </p:spTgt>
                                        </p:tgtEl>
                                      </p:cBhvr>
                                    </p:animEffect>
                                    <p:anim calcmode="lin" valueType="num">
                                      <p:cBhvr>
                                        <p:cTn id="29"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07362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356889DA-41A2-4552-A79A-4F80576CFD40}"/>
              </a:ext>
            </a:extLst>
          </p:cNvPr>
          <p:cNvSpPr txBox="1"/>
          <p:nvPr/>
        </p:nvSpPr>
        <p:spPr>
          <a:xfrm>
            <a:off x="861238" y="548680"/>
            <a:ext cx="5741582"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3300" b="1" i="0" u="none" strike="noStrike" kern="1200" cap="none" spc="0" normalizeH="0" baseline="0" noProof="0" dirty="0" err="1">
                <a:ln>
                  <a:noFill/>
                </a:ln>
                <a:solidFill>
                  <a:prstClr val="black"/>
                </a:solidFill>
                <a:effectLst/>
                <a:uLnTx/>
                <a:uFillTx/>
                <a:latin typeface="Calibri"/>
                <a:ea typeface="+mn-ea"/>
                <a:cs typeface="+mn-cs"/>
              </a:rPr>
              <a:t>Cordenka</a:t>
            </a:r>
            <a:r>
              <a:rPr kumimoji="0" lang="nl-NL" sz="3300" b="1" i="0" u="none" strike="noStrike" kern="1200" cap="none" spc="0" normalizeH="0" baseline="0" noProof="0" dirty="0">
                <a:ln>
                  <a:noFill/>
                </a:ln>
                <a:solidFill>
                  <a:prstClr val="black"/>
                </a:solidFill>
                <a:effectLst/>
                <a:uLnTx/>
                <a:uFillTx/>
                <a:latin typeface="Calibri"/>
                <a:ea typeface="+mn-ea"/>
                <a:cs typeface="+mn-cs"/>
              </a:rPr>
              <a:t> </a:t>
            </a:r>
            <a:r>
              <a:rPr kumimoji="0" lang="nl-NL" sz="3300" b="1" i="0" u="none" strike="noStrike" kern="1200" cap="none" spc="0" normalizeH="0" baseline="0" noProof="0" dirty="0" err="1">
                <a:ln>
                  <a:noFill/>
                </a:ln>
                <a:solidFill>
                  <a:prstClr val="black"/>
                </a:solidFill>
                <a:effectLst/>
                <a:uLnTx/>
                <a:uFillTx/>
                <a:latin typeface="Calibri"/>
                <a:ea typeface="+mn-ea"/>
                <a:cs typeface="+mn-cs"/>
              </a:rPr>
              <a:t>Growth</a:t>
            </a:r>
            <a:r>
              <a:rPr kumimoji="0" lang="nl-NL" sz="3300" b="1" i="0" u="none" strike="noStrike" kern="1200" cap="none" spc="0" normalizeH="0" baseline="0" noProof="0" dirty="0">
                <a:ln>
                  <a:noFill/>
                </a:ln>
                <a:solidFill>
                  <a:prstClr val="black"/>
                </a:solidFill>
                <a:effectLst/>
                <a:uLnTx/>
                <a:uFillTx/>
                <a:latin typeface="Calibri"/>
                <a:ea typeface="+mn-ea"/>
                <a:cs typeface="+mn-cs"/>
              </a:rPr>
              <a:t> touw</a:t>
            </a:r>
          </a:p>
        </p:txBody>
      </p:sp>
      <p:sp>
        <p:nvSpPr>
          <p:cNvPr id="4" name="Tekstvak 3">
            <a:extLst>
              <a:ext uri="{FF2B5EF4-FFF2-40B4-BE49-F238E27FC236}">
                <a16:creationId xmlns:a16="http://schemas.microsoft.com/office/drawing/2014/main" id="{BE5E9AAC-8AFC-4CA9-B89F-13D11A0216BE}"/>
              </a:ext>
            </a:extLst>
          </p:cNvPr>
          <p:cNvSpPr txBox="1"/>
          <p:nvPr/>
        </p:nvSpPr>
        <p:spPr>
          <a:xfrm>
            <a:off x="889257" y="1844824"/>
            <a:ext cx="6263640" cy="3624069"/>
          </a:xfrm>
          <a:prstGeom prst="rect">
            <a:avLst/>
          </a:prstGeom>
          <a:noFill/>
        </p:spPr>
        <p:txBody>
          <a:bodyPr wrap="square" rtlCol="0">
            <a:spAutoFit/>
          </a:bodyPr>
          <a:lstStyle/>
          <a:p>
            <a:r>
              <a:rPr lang="nl-NL" sz="2400" dirty="0" err="1"/>
              <a:t>Cordenka</a:t>
            </a:r>
            <a:r>
              <a:rPr lang="nl-NL" sz="2400" dirty="0"/>
              <a:t>® </a:t>
            </a:r>
            <a:r>
              <a:rPr lang="nl-NL" sz="2400" dirty="0" err="1"/>
              <a:t>Growth</a:t>
            </a:r>
            <a:r>
              <a:rPr lang="nl-NL" sz="2400" dirty="0"/>
              <a:t> is een productlijn van biologisch afbreekbaar rayongaren met een hoge treksterkte, geoptimaliseerd voor je teelt. </a:t>
            </a:r>
          </a:p>
          <a:p>
            <a:endParaRPr lang="nl-NL" sz="2400" dirty="0"/>
          </a:p>
          <a:p>
            <a:r>
              <a:rPr lang="nl-NL" sz="2400" dirty="0"/>
              <a:t>Het combineert op unieke wijze de vervulling van de eisen voor een betrouwbaar touw in je kas met milieuvriendelijkheid.</a:t>
            </a:r>
          </a:p>
          <a:p>
            <a:br>
              <a:rPr lang="nl-NL" sz="2400" dirty="0"/>
            </a:br>
            <a:endParaRPr lang="nl-NL" sz="2400" dirty="0"/>
          </a:p>
          <a:p>
            <a:pPr marL="214313" marR="0" lvl="0" indent="-214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nl-NL" sz="1350" b="0" i="0" u="none" strike="noStrike" kern="1200" cap="none" spc="0" normalizeH="0" baseline="0" noProof="0" dirty="0">
              <a:ln>
                <a:noFill/>
              </a:ln>
              <a:solidFill>
                <a:prstClr val="black"/>
              </a:solidFill>
              <a:effectLst/>
              <a:uLnTx/>
              <a:uFillTx/>
              <a:latin typeface="Calibri"/>
              <a:ea typeface="+mn-ea"/>
              <a:cs typeface="+mn-cs"/>
            </a:endParaRPr>
          </a:p>
        </p:txBody>
      </p:sp>
      <p:pic>
        <p:nvPicPr>
          <p:cNvPr id="11266" name="Picture 2" descr="Cordenka® Growth touw 350 GA01 wit 10kg">
            <a:extLst>
              <a:ext uri="{FF2B5EF4-FFF2-40B4-BE49-F238E27FC236}">
                <a16:creationId xmlns:a16="http://schemas.microsoft.com/office/drawing/2014/main" id="{0B433E4D-B1EE-4C81-8A36-B21D0C70D59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67744" y="4653136"/>
            <a:ext cx="3486011" cy="19626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7428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2" end="2"/>
                                            </p:txEl>
                                          </p:spTgt>
                                        </p:tgtEl>
                                        <p:attrNameLst>
                                          <p:attrName>style.visibility</p:attrName>
                                        </p:attrNameLst>
                                      </p:cBhvr>
                                      <p:to>
                                        <p:strVal val="visible"/>
                                      </p:to>
                                    </p:set>
                                    <p:animEffect transition="in" filter="fade">
                                      <p:cBhvr>
                                        <p:cTn id="14" dur="1000"/>
                                        <p:tgtEl>
                                          <p:spTgt spid="4">
                                            <p:txEl>
                                              <p:pRg st="2" end="2"/>
                                            </p:txEl>
                                          </p:spTgt>
                                        </p:tgtEl>
                                      </p:cBhvr>
                                    </p:animEffect>
                                    <p:anim calcmode="lin" valueType="num">
                                      <p:cBhvr>
                                        <p:cTn id="15"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1266"/>
                                        </p:tgtEl>
                                        <p:attrNameLst>
                                          <p:attrName>style.visibility</p:attrName>
                                        </p:attrNameLst>
                                      </p:cBhvr>
                                      <p:to>
                                        <p:strVal val="visible"/>
                                      </p:to>
                                    </p:set>
                                    <p:animEffect transition="in" filter="fade">
                                      <p:cBhvr>
                                        <p:cTn id="21" dur="1000"/>
                                        <p:tgtEl>
                                          <p:spTgt spid="11266"/>
                                        </p:tgtEl>
                                      </p:cBhvr>
                                    </p:animEffect>
                                    <p:anim calcmode="lin" valueType="num">
                                      <p:cBhvr>
                                        <p:cTn id="22" dur="1000" fill="hold"/>
                                        <p:tgtEl>
                                          <p:spTgt spid="11266"/>
                                        </p:tgtEl>
                                        <p:attrNameLst>
                                          <p:attrName>ppt_x</p:attrName>
                                        </p:attrNameLst>
                                      </p:cBhvr>
                                      <p:tavLst>
                                        <p:tav tm="0">
                                          <p:val>
                                            <p:strVal val="#ppt_x"/>
                                          </p:val>
                                        </p:tav>
                                        <p:tav tm="100000">
                                          <p:val>
                                            <p:strVal val="#ppt_x"/>
                                          </p:val>
                                        </p:tav>
                                      </p:tavLst>
                                    </p:anim>
                                    <p:anim calcmode="lin" valueType="num">
                                      <p:cBhvr>
                                        <p:cTn id="23" dur="1000" fill="hold"/>
                                        <p:tgtEl>
                                          <p:spTgt spid="1126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356889DA-41A2-4552-A79A-4F80576CFD40}"/>
              </a:ext>
            </a:extLst>
          </p:cNvPr>
          <p:cNvSpPr txBox="1"/>
          <p:nvPr/>
        </p:nvSpPr>
        <p:spPr>
          <a:xfrm>
            <a:off x="861238" y="548680"/>
            <a:ext cx="5741582"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3300" b="1" dirty="0" err="1">
                <a:solidFill>
                  <a:prstClr val="black"/>
                </a:solidFill>
                <a:latin typeface="Calibri"/>
              </a:rPr>
              <a:t>Cordenka</a:t>
            </a:r>
            <a:r>
              <a:rPr lang="nl-NL" sz="3300" b="1" dirty="0">
                <a:solidFill>
                  <a:prstClr val="black"/>
                </a:solidFill>
                <a:latin typeface="Calibri"/>
              </a:rPr>
              <a:t> </a:t>
            </a:r>
            <a:r>
              <a:rPr lang="nl-NL" sz="3300" b="1" dirty="0" err="1">
                <a:solidFill>
                  <a:prstClr val="black"/>
                </a:solidFill>
                <a:latin typeface="Calibri"/>
              </a:rPr>
              <a:t>growt</a:t>
            </a:r>
            <a:endParaRPr kumimoji="0" lang="nl-NL" sz="3300" b="1" i="0" u="none" strike="noStrike" kern="1200" cap="none" spc="0" normalizeH="0" baseline="0" noProof="0" dirty="0">
              <a:ln>
                <a:noFill/>
              </a:ln>
              <a:solidFill>
                <a:prstClr val="black"/>
              </a:solidFill>
              <a:effectLst/>
              <a:uLnTx/>
              <a:uFillTx/>
              <a:latin typeface="Calibri"/>
              <a:ea typeface="+mn-ea"/>
              <a:cs typeface="+mn-cs"/>
            </a:endParaRPr>
          </a:p>
        </p:txBody>
      </p:sp>
      <p:sp>
        <p:nvSpPr>
          <p:cNvPr id="4" name="Tekstvak 3">
            <a:extLst>
              <a:ext uri="{FF2B5EF4-FFF2-40B4-BE49-F238E27FC236}">
                <a16:creationId xmlns:a16="http://schemas.microsoft.com/office/drawing/2014/main" id="{BE5E9AAC-8AFC-4CA9-B89F-13D11A0216BE}"/>
              </a:ext>
            </a:extLst>
          </p:cNvPr>
          <p:cNvSpPr txBox="1"/>
          <p:nvPr/>
        </p:nvSpPr>
        <p:spPr>
          <a:xfrm>
            <a:off x="889257" y="1844824"/>
            <a:ext cx="6263640" cy="3785652"/>
          </a:xfrm>
          <a:prstGeom prst="rect">
            <a:avLst/>
          </a:prstGeom>
          <a:noFill/>
        </p:spPr>
        <p:txBody>
          <a:bodyPr wrap="square" rtlCol="0">
            <a:spAutoFit/>
          </a:bodyPr>
          <a:lstStyle/>
          <a:p>
            <a:pPr lvl="0">
              <a:defRPr/>
            </a:pPr>
            <a:r>
              <a:rPr lang="nl-NL" sz="2400" dirty="0" err="1"/>
              <a:t>Cordenka</a:t>
            </a:r>
            <a:r>
              <a:rPr lang="nl-NL" sz="2400" dirty="0"/>
              <a:t> touw heeft een hoge minimale breekkracht, maar deze neemt af tijdens de teelt in de kas.  </a:t>
            </a:r>
          </a:p>
          <a:p>
            <a:pPr lvl="0">
              <a:defRPr/>
            </a:pPr>
            <a:endParaRPr lang="nl-NL" sz="2400" dirty="0"/>
          </a:p>
          <a:p>
            <a:pPr lvl="0">
              <a:defRPr/>
            </a:pPr>
            <a:endParaRPr lang="nl-NL" sz="2400" dirty="0"/>
          </a:p>
          <a:p>
            <a:pPr lvl="0">
              <a:defRPr/>
            </a:pPr>
            <a:r>
              <a:rPr lang="nl-NL" sz="2400" dirty="0"/>
              <a:t>De belastbaarheid is tussen de 27 en 42 kg, afhankelijk van de dikte van het touw.</a:t>
            </a:r>
          </a:p>
          <a:p>
            <a:pPr lvl="0">
              <a:defRPr/>
            </a:pPr>
            <a:endParaRPr lang="nl-NL" sz="2400" dirty="0">
              <a:solidFill>
                <a:prstClr val="black"/>
              </a:solidFill>
            </a:endParaRPr>
          </a:p>
          <a:p>
            <a:pPr lvl="0">
              <a:defRPr/>
            </a:pPr>
            <a:r>
              <a:rPr lang="nl-NL" sz="2400" dirty="0"/>
              <a:t>Let op: Composteerbare en biologische afbreekbare producten zijn beperkt houdbaar</a:t>
            </a:r>
          </a:p>
        </p:txBody>
      </p:sp>
    </p:spTree>
    <p:extLst>
      <p:ext uri="{BB962C8B-B14F-4D97-AF65-F5344CB8AC3E}">
        <p14:creationId xmlns:p14="http://schemas.microsoft.com/office/powerpoint/2010/main" val="2179519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3" end="3"/>
                                            </p:txEl>
                                          </p:spTgt>
                                        </p:tgtEl>
                                        <p:attrNameLst>
                                          <p:attrName>style.visibility</p:attrName>
                                        </p:attrNameLst>
                                      </p:cBhvr>
                                      <p:to>
                                        <p:strVal val="visible"/>
                                      </p:to>
                                    </p:set>
                                    <p:animEffect transition="in" filter="fade">
                                      <p:cBhvr>
                                        <p:cTn id="14" dur="1000"/>
                                        <p:tgtEl>
                                          <p:spTgt spid="4">
                                            <p:txEl>
                                              <p:pRg st="3" end="3"/>
                                            </p:txEl>
                                          </p:spTgt>
                                        </p:tgtEl>
                                      </p:cBhvr>
                                    </p:animEffect>
                                    <p:anim calcmode="lin" valueType="num">
                                      <p:cBhvr>
                                        <p:cTn id="15"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5" end="5"/>
                                            </p:txEl>
                                          </p:spTgt>
                                        </p:tgtEl>
                                        <p:attrNameLst>
                                          <p:attrName>style.visibility</p:attrName>
                                        </p:attrNameLst>
                                      </p:cBhvr>
                                      <p:to>
                                        <p:strVal val="visible"/>
                                      </p:to>
                                    </p:set>
                                    <p:animEffect transition="in" filter="fade">
                                      <p:cBhvr>
                                        <p:cTn id="21" dur="1000"/>
                                        <p:tgtEl>
                                          <p:spTgt spid="4">
                                            <p:txEl>
                                              <p:pRg st="5" end="5"/>
                                            </p:txEl>
                                          </p:spTgt>
                                        </p:tgtEl>
                                      </p:cBhvr>
                                    </p:animEffect>
                                    <p:anim calcmode="lin" valueType="num">
                                      <p:cBhvr>
                                        <p:cTn id="22"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356889DA-41A2-4552-A79A-4F80576CFD40}"/>
              </a:ext>
            </a:extLst>
          </p:cNvPr>
          <p:cNvSpPr txBox="1"/>
          <p:nvPr/>
        </p:nvSpPr>
        <p:spPr>
          <a:xfrm>
            <a:off x="861238" y="548680"/>
            <a:ext cx="5741582"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3300" b="1" i="0" u="none" strike="noStrike" kern="1200" cap="none" spc="0" normalizeH="0" baseline="0" noProof="0" dirty="0">
                <a:ln>
                  <a:noFill/>
                </a:ln>
                <a:solidFill>
                  <a:prstClr val="black"/>
                </a:solidFill>
                <a:effectLst/>
                <a:uLnTx/>
                <a:uFillTx/>
                <a:latin typeface="Calibri"/>
                <a:ea typeface="+mn-ea"/>
                <a:cs typeface="+mn-cs"/>
              </a:rPr>
              <a:t>PLA touw</a:t>
            </a:r>
          </a:p>
        </p:txBody>
      </p:sp>
      <p:sp>
        <p:nvSpPr>
          <p:cNvPr id="4" name="Tekstvak 3">
            <a:extLst>
              <a:ext uri="{FF2B5EF4-FFF2-40B4-BE49-F238E27FC236}">
                <a16:creationId xmlns:a16="http://schemas.microsoft.com/office/drawing/2014/main" id="{BE5E9AAC-8AFC-4CA9-B89F-13D11A0216BE}"/>
              </a:ext>
            </a:extLst>
          </p:cNvPr>
          <p:cNvSpPr txBox="1"/>
          <p:nvPr/>
        </p:nvSpPr>
        <p:spPr>
          <a:xfrm>
            <a:off x="1043608" y="1794014"/>
            <a:ext cx="6263640" cy="2677656"/>
          </a:xfrm>
          <a:prstGeom prst="rect">
            <a:avLst/>
          </a:prstGeom>
          <a:noFill/>
        </p:spPr>
        <p:txBody>
          <a:bodyPr wrap="square" rtlCol="0">
            <a:spAutoFit/>
          </a:bodyPr>
          <a:lstStyle/>
          <a:p>
            <a:pPr lvl="0">
              <a:defRPr/>
            </a:pPr>
            <a:r>
              <a:rPr lang="nl-NL" sz="2400" dirty="0"/>
              <a:t>PLA touw of </a:t>
            </a:r>
            <a:r>
              <a:rPr lang="nl-NL" sz="2400" dirty="0" err="1"/>
              <a:t>Polylactic</a:t>
            </a:r>
            <a:r>
              <a:rPr lang="nl-NL" sz="2400" dirty="0"/>
              <a:t> acid touw is een biologisch afbreekbaar product. </a:t>
            </a:r>
          </a:p>
          <a:p>
            <a:pPr lvl="0">
              <a:defRPr/>
            </a:pPr>
            <a:endParaRPr lang="nl-NL" sz="2400" dirty="0"/>
          </a:p>
          <a:p>
            <a:pPr lvl="0">
              <a:defRPr/>
            </a:pPr>
            <a:r>
              <a:rPr lang="nl-NL" sz="2400" dirty="0"/>
              <a:t>Chirurgische hechtdraden worden o.a. van </a:t>
            </a:r>
            <a:r>
              <a:rPr lang="nl-NL" sz="2400" dirty="0" err="1"/>
              <a:t>Polylactic</a:t>
            </a:r>
            <a:r>
              <a:rPr lang="nl-NL" sz="2400" dirty="0"/>
              <a:t> acid gemaakt, maar ook de biologische afbreekbare vuilniszakken zijn gemaakt van </a:t>
            </a:r>
            <a:r>
              <a:rPr lang="nl-NL" sz="2400" dirty="0" err="1"/>
              <a:t>Polylactic</a:t>
            </a:r>
            <a:r>
              <a:rPr lang="nl-NL" sz="2400" dirty="0"/>
              <a:t> acid .</a:t>
            </a:r>
            <a:endParaRPr lang="nl-NL" sz="2400" dirty="0">
              <a:solidFill>
                <a:prstClr val="black"/>
              </a:solidFill>
            </a:endParaRPr>
          </a:p>
        </p:txBody>
      </p:sp>
      <p:pic>
        <p:nvPicPr>
          <p:cNvPr id="12290" name="Picture 2" descr="https://royalbrinkman.nl/product/image/large/952022220_1.jpg">
            <a:extLst>
              <a:ext uri="{FF2B5EF4-FFF2-40B4-BE49-F238E27FC236}">
                <a16:creationId xmlns:a16="http://schemas.microsoft.com/office/drawing/2014/main" id="{B9132276-0687-495D-854F-521716188C9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6256" y="5069591"/>
            <a:ext cx="2081887" cy="1571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9900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2" end="2"/>
                                            </p:txEl>
                                          </p:spTgt>
                                        </p:tgtEl>
                                        <p:attrNameLst>
                                          <p:attrName>style.visibility</p:attrName>
                                        </p:attrNameLst>
                                      </p:cBhvr>
                                      <p:to>
                                        <p:strVal val="visible"/>
                                      </p:to>
                                    </p:set>
                                    <p:animEffect transition="in" filter="fade">
                                      <p:cBhvr>
                                        <p:cTn id="14" dur="1000"/>
                                        <p:tgtEl>
                                          <p:spTgt spid="4">
                                            <p:txEl>
                                              <p:pRg st="2" end="2"/>
                                            </p:txEl>
                                          </p:spTgt>
                                        </p:tgtEl>
                                      </p:cBhvr>
                                    </p:animEffect>
                                    <p:anim calcmode="lin" valueType="num">
                                      <p:cBhvr>
                                        <p:cTn id="15"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2290"/>
                                        </p:tgtEl>
                                        <p:attrNameLst>
                                          <p:attrName>style.visibility</p:attrName>
                                        </p:attrNameLst>
                                      </p:cBhvr>
                                      <p:to>
                                        <p:strVal val="visible"/>
                                      </p:to>
                                    </p:set>
                                    <p:animEffect transition="in" filter="fade">
                                      <p:cBhvr>
                                        <p:cTn id="21" dur="1000"/>
                                        <p:tgtEl>
                                          <p:spTgt spid="12290"/>
                                        </p:tgtEl>
                                      </p:cBhvr>
                                    </p:animEffect>
                                    <p:anim calcmode="lin" valueType="num">
                                      <p:cBhvr>
                                        <p:cTn id="22" dur="1000" fill="hold"/>
                                        <p:tgtEl>
                                          <p:spTgt spid="12290"/>
                                        </p:tgtEl>
                                        <p:attrNameLst>
                                          <p:attrName>ppt_x</p:attrName>
                                        </p:attrNameLst>
                                      </p:cBhvr>
                                      <p:tavLst>
                                        <p:tav tm="0">
                                          <p:val>
                                            <p:strVal val="#ppt_x"/>
                                          </p:val>
                                        </p:tav>
                                        <p:tav tm="100000">
                                          <p:val>
                                            <p:strVal val="#ppt_x"/>
                                          </p:val>
                                        </p:tav>
                                      </p:tavLst>
                                    </p:anim>
                                    <p:anim calcmode="lin" valueType="num">
                                      <p:cBhvr>
                                        <p:cTn id="23" dur="1000" fill="hold"/>
                                        <p:tgtEl>
                                          <p:spTgt spid="1229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356889DA-41A2-4552-A79A-4F80576CFD40}"/>
              </a:ext>
            </a:extLst>
          </p:cNvPr>
          <p:cNvSpPr txBox="1"/>
          <p:nvPr/>
        </p:nvSpPr>
        <p:spPr>
          <a:xfrm>
            <a:off x="861238" y="548680"/>
            <a:ext cx="5741582"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3300" b="1" i="0" u="none" strike="noStrike" kern="1200" cap="none" spc="0" normalizeH="0" baseline="0" noProof="0" dirty="0">
                <a:ln>
                  <a:noFill/>
                </a:ln>
                <a:solidFill>
                  <a:prstClr val="black"/>
                </a:solidFill>
                <a:effectLst/>
                <a:uLnTx/>
                <a:uFillTx/>
                <a:latin typeface="Calibri"/>
                <a:ea typeface="+mn-ea"/>
                <a:cs typeface="+mn-cs"/>
              </a:rPr>
              <a:t>PLA touw</a:t>
            </a:r>
          </a:p>
        </p:txBody>
      </p:sp>
      <p:sp>
        <p:nvSpPr>
          <p:cNvPr id="4" name="Tekstvak 3">
            <a:extLst>
              <a:ext uri="{FF2B5EF4-FFF2-40B4-BE49-F238E27FC236}">
                <a16:creationId xmlns:a16="http://schemas.microsoft.com/office/drawing/2014/main" id="{BE5E9AAC-8AFC-4CA9-B89F-13D11A0216BE}"/>
              </a:ext>
            </a:extLst>
          </p:cNvPr>
          <p:cNvSpPr txBox="1"/>
          <p:nvPr/>
        </p:nvSpPr>
        <p:spPr>
          <a:xfrm>
            <a:off x="889257" y="1844824"/>
            <a:ext cx="6263640" cy="2516073"/>
          </a:xfrm>
          <a:prstGeom prst="rect">
            <a:avLst/>
          </a:prstGeom>
          <a:noFill/>
        </p:spPr>
        <p:txBody>
          <a:bodyPr wrap="square" rtlCol="0">
            <a:spAutoFit/>
          </a:bodyPr>
          <a:lstStyle/>
          <a:p>
            <a:r>
              <a:rPr lang="nl-NL" dirty="0"/>
              <a:t> </a:t>
            </a:r>
            <a:r>
              <a:rPr lang="nl-NL" sz="2400" dirty="0"/>
              <a:t>Het touw wordt gesponnen en daarna getwist, waardoor het zijn stevigheid krijgt.</a:t>
            </a:r>
          </a:p>
          <a:p>
            <a:endParaRPr lang="nl-NL" sz="2400" dirty="0"/>
          </a:p>
          <a:p>
            <a:r>
              <a:rPr lang="nl-NL" sz="2400" dirty="0"/>
              <a:t> PLA touw heeft een breeksterkte van ongeveer 29 kg en is niet UV-gevoelig.</a:t>
            </a:r>
          </a:p>
          <a:p>
            <a:br>
              <a:rPr lang="nl-NL" sz="2400" b="1" dirty="0"/>
            </a:br>
            <a:endParaRPr kumimoji="0" lang="nl-NL" sz="1350" b="0" i="0" u="none" strike="noStrike" kern="1200" cap="none" spc="0" normalizeH="0" baseline="0" noProof="0" dirty="0">
              <a:ln>
                <a:noFill/>
              </a:ln>
              <a:solidFill>
                <a:prstClr val="black"/>
              </a:solidFill>
              <a:effectLst/>
              <a:uLnTx/>
              <a:uFillTx/>
              <a:latin typeface="Calibri"/>
              <a:ea typeface="+mn-ea"/>
              <a:cs typeface="+mn-cs"/>
            </a:endParaRPr>
          </a:p>
        </p:txBody>
      </p:sp>
      <p:pic>
        <p:nvPicPr>
          <p:cNvPr id="13314" name="Picture 2" descr="https://royalbrinkman.nl/product/image/large/952022220_1.jpg">
            <a:extLst>
              <a:ext uri="{FF2B5EF4-FFF2-40B4-BE49-F238E27FC236}">
                <a16:creationId xmlns:a16="http://schemas.microsoft.com/office/drawing/2014/main" id="{57242755-D6B0-4D28-AC7A-C398B860344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0192" y="4653136"/>
            <a:ext cx="2667999" cy="20143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7096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3314"/>
                                        </p:tgtEl>
                                        <p:attrNameLst>
                                          <p:attrName>style.visibility</p:attrName>
                                        </p:attrNameLst>
                                      </p:cBhvr>
                                      <p:to>
                                        <p:strVal val="visible"/>
                                      </p:to>
                                    </p:set>
                                    <p:animEffect transition="in" filter="fade">
                                      <p:cBhvr>
                                        <p:cTn id="12" dur="1000"/>
                                        <p:tgtEl>
                                          <p:spTgt spid="13314"/>
                                        </p:tgtEl>
                                      </p:cBhvr>
                                    </p:animEffect>
                                    <p:anim calcmode="lin" valueType="num">
                                      <p:cBhvr>
                                        <p:cTn id="13" dur="1000" fill="hold"/>
                                        <p:tgtEl>
                                          <p:spTgt spid="13314"/>
                                        </p:tgtEl>
                                        <p:attrNameLst>
                                          <p:attrName>ppt_x</p:attrName>
                                        </p:attrNameLst>
                                      </p:cBhvr>
                                      <p:tavLst>
                                        <p:tav tm="0">
                                          <p:val>
                                            <p:strVal val="#ppt_x"/>
                                          </p:val>
                                        </p:tav>
                                        <p:tav tm="100000">
                                          <p:val>
                                            <p:strVal val="#ppt_x"/>
                                          </p:val>
                                        </p:tav>
                                      </p:tavLst>
                                    </p:anim>
                                    <p:anim calcmode="lin" valueType="num">
                                      <p:cBhvr>
                                        <p:cTn id="14" dur="1000" fill="hold"/>
                                        <p:tgtEl>
                                          <p:spTgt spid="1331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Effect transition="in" filter="fade">
                                      <p:cBhvr>
                                        <p:cTn id="19" dur="1000"/>
                                        <p:tgtEl>
                                          <p:spTgt spid="4">
                                            <p:txEl>
                                              <p:pRg st="2" end="2"/>
                                            </p:txEl>
                                          </p:spTgt>
                                        </p:tgtEl>
                                      </p:cBhvr>
                                    </p:animEffect>
                                    <p:anim calcmode="lin" valueType="num">
                                      <p:cBhvr>
                                        <p:cTn id="20"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356889DA-41A2-4552-A79A-4F80576CFD40}"/>
              </a:ext>
            </a:extLst>
          </p:cNvPr>
          <p:cNvSpPr txBox="1"/>
          <p:nvPr/>
        </p:nvSpPr>
        <p:spPr>
          <a:xfrm>
            <a:off x="861238" y="548680"/>
            <a:ext cx="5741582"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3300" b="1" i="0" u="none" strike="noStrike" kern="1200" cap="none" spc="0" normalizeH="0" baseline="0" noProof="0" dirty="0">
                <a:ln>
                  <a:noFill/>
                </a:ln>
                <a:solidFill>
                  <a:prstClr val="black"/>
                </a:solidFill>
                <a:effectLst/>
                <a:uLnTx/>
                <a:uFillTx/>
                <a:latin typeface="Calibri"/>
                <a:ea typeface="+mn-ea"/>
                <a:cs typeface="+mn-cs"/>
              </a:rPr>
              <a:t>Elite Bio </a:t>
            </a:r>
            <a:r>
              <a:rPr kumimoji="0" lang="nl-NL" sz="3300" b="1" i="0" u="none" strike="noStrike" kern="1200" cap="none" spc="0" normalizeH="0" baseline="0" noProof="0" dirty="0" err="1">
                <a:ln>
                  <a:noFill/>
                </a:ln>
                <a:solidFill>
                  <a:prstClr val="black"/>
                </a:solidFill>
                <a:effectLst/>
                <a:uLnTx/>
                <a:uFillTx/>
                <a:latin typeface="Calibri"/>
                <a:ea typeface="+mn-ea"/>
                <a:cs typeface="+mn-cs"/>
              </a:rPr>
              <a:t>Twine</a:t>
            </a:r>
            <a:endParaRPr kumimoji="0" lang="nl-NL" sz="3300" b="1" i="0" u="none" strike="noStrike" kern="1200" cap="none" spc="0" normalizeH="0" baseline="0" noProof="0" dirty="0">
              <a:ln>
                <a:noFill/>
              </a:ln>
              <a:solidFill>
                <a:prstClr val="black"/>
              </a:solidFill>
              <a:effectLst/>
              <a:uLnTx/>
              <a:uFillTx/>
              <a:latin typeface="Calibri"/>
              <a:ea typeface="+mn-ea"/>
              <a:cs typeface="+mn-cs"/>
            </a:endParaRPr>
          </a:p>
        </p:txBody>
      </p:sp>
      <p:sp>
        <p:nvSpPr>
          <p:cNvPr id="4" name="Tekstvak 3">
            <a:extLst>
              <a:ext uri="{FF2B5EF4-FFF2-40B4-BE49-F238E27FC236}">
                <a16:creationId xmlns:a16="http://schemas.microsoft.com/office/drawing/2014/main" id="{BE5E9AAC-8AFC-4CA9-B89F-13D11A0216BE}"/>
              </a:ext>
            </a:extLst>
          </p:cNvPr>
          <p:cNvSpPr txBox="1"/>
          <p:nvPr/>
        </p:nvSpPr>
        <p:spPr>
          <a:xfrm>
            <a:off x="889257" y="1844824"/>
            <a:ext cx="6263640" cy="2308324"/>
          </a:xfrm>
          <a:prstGeom prst="rect">
            <a:avLst/>
          </a:prstGeom>
          <a:noFill/>
        </p:spPr>
        <p:txBody>
          <a:bodyPr wrap="square" rtlCol="0">
            <a:spAutoFit/>
          </a:bodyPr>
          <a:lstStyle/>
          <a:p>
            <a:r>
              <a:rPr lang="nl-NL" dirty="0"/>
              <a:t> </a:t>
            </a:r>
            <a:r>
              <a:rPr lang="nl-NL" sz="2400" dirty="0"/>
              <a:t>100% </a:t>
            </a:r>
            <a:r>
              <a:rPr lang="nl-NL" sz="2400" dirty="0" err="1"/>
              <a:t>composteerbaar</a:t>
            </a:r>
            <a:r>
              <a:rPr lang="nl-NL" sz="2400" dirty="0"/>
              <a:t> draad</a:t>
            </a:r>
          </a:p>
          <a:p>
            <a:r>
              <a:rPr lang="nl-NL" sz="2400" dirty="0"/>
              <a:t>zacht, flexibel en duurzaam</a:t>
            </a:r>
          </a:p>
          <a:p>
            <a:r>
              <a:rPr lang="nl-NL" sz="2400" dirty="0"/>
              <a:t>Niet UV-gevoelig</a:t>
            </a:r>
          </a:p>
          <a:p>
            <a:endParaRPr lang="nl-NL" sz="2400" dirty="0"/>
          </a:p>
          <a:p>
            <a:r>
              <a:rPr lang="nl-NL" sz="2400" dirty="0"/>
              <a:t>Breeksterkte ongeveer 29 kg</a:t>
            </a:r>
            <a:br>
              <a:rPr lang="nl-NL" sz="2400" dirty="0"/>
            </a:br>
            <a:endParaRPr lang="nl-NL" sz="2400" dirty="0"/>
          </a:p>
        </p:txBody>
      </p:sp>
      <p:pic>
        <p:nvPicPr>
          <p:cNvPr id="2" name="Afbeelding 1">
            <a:extLst>
              <a:ext uri="{FF2B5EF4-FFF2-40B4-BE49-F238E27FC236}">
                <a16:creationId xmlns:a16="http://schemas.microsoft.com/office/drawing/2014/main" id="{A6683431-E19C-FF9A-FA54-4B1F7CC38448}"/>
              </a:ext>
            </a:extLst>
          </p:cNvPr>
          <p:cNvPicPr>
            <a:picLocks noChangeAspect="1"/>
          </p:cNvPicPr>
          <p:nvPr/>
        </p:nvPicPr>
        <p:blipFill>
          <a:blip r:embed="rId2"/>
          <a:stretch>
            <a:fillRect/>
          </a:stretch>
        </p:blipFill>
        <p:spPr>
          <a:xfrm>
            <a:off x="5148064" y="3861048"/>
            <a:ext cx="3810000" cy="2857500"/>
          </a:xfrm>
          <a:prstGeom prst="rect">
            <a:avLst/>
          </a:prstGeom>
        </p:spPr>
      </p:pic>
    </p:spTree>
    <p:extLst>
      <p:ext uri="{BB962C8B-B14F-4D97-AF65-F5344CB8AC3E}">
        <p14:creationId xmlns:p14="http://schemas.microsoft.com/office/powerpoint/2010/main" val="237202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Effect transition="in" filter="fade">
                                      <p:cBhvr>
                                        <p:cTn id="14" dur="1000"/>
                                        <p:tgtEl>
                                          <p:spTgt spid="4">
                                            <p:txEl>
                                              <p:pRg st="1" end="1"/>
                                            </p:txEl>
                                          </p:spTgt>
                                        </p:tgtEl>
                                      </p:cBhvr>
                                    </p:animEffect>
                                    <p:anim calcmode="lin" valueType="num">
                                      <p:cBhvr>
                                        <p:cTn id="15"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fade">
                                      <p:cBhvr>
                                        <p:cTn id="21" dur="1000"/>
                                        <p:tgtEl>
                                          <p:spTgt spid="4">
                                            <p:txEl>
                                              <p:pRg st="2" end="2"/>
                                            </p:txEl>
                                          </p:spTgt>
                                        </p:tgtEl>
                                      </p:cBhvr>
                                    </p:animEffect>
                                    <p:anim calcmode="lin" valueType="num">
                                      <p:cBhvr>
                                        <p:cTn id="22"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
                                            <p:txEl>
                                              <p:pRg st="4" end="4"/>
                                            </p:txEl>
                                          </p:spTgt>
                                        </p:tgtEl>
                                        <p:attrNameLst>
                                          <p:attrName>style.visibility</p:attrName>
                                        </p:attrNameLst>
                                      </p:cBhvr>
                                      <p:to>
                                        <p:strVal val="visible"/>
                                      </p:to>
                                    </p:set>
                                    <p:animEffect transition="in" filter="fade">
                                      <p:cBhvr>
                                        <p:cTn id="28" dur="1000"/>
                                        <p:tgtEl>
                                          <p:spTgt spid="4">
                                            <p:txEl>
                                              <p:pRg st="4" end="4"/>
                                            </p:txEl>
                                          </p:spTgt>
                                        </p:tgtEl>
                                      </p:cBhvr>
                                    </p:animEffect>
                                    <p:anim calcmode="lin" valueType="num">
                                      <p:cBhvr>
                                        <p:cTn id="29"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nlinemedia 2">
            <a:hlinkClick r:id="" action="ppaction://media"/>
            <a:extLst>
              <a:ext uri="{FF2B5EF4-FFF2-40B4-BE49-F238E27FC236}">
                <a16:creationId xmlns:a16="http://schemas.microsoft.com/office/drawing/2014/main" id="{ED3416EC-123D-4933-B39F-6AAB9CBBFF42}"/>
              </a:ext>
            </a:extLst>
          </p:cNvPr>
          <p:cNvPicPr>
            <a:picLocks noRot="1" noChangeAspect="1"/>
          </p:cNvPicPr>
          <p:nvPr>
            <a:videoFile r:link="rId1"/>
          </p:nvPr>
        </p:nvPicPr>
        <p:blipFill>
          <a:blip r:embed="rId3"/>
          <a:stretch>
            <a:fillRect/>
          </a:stretch>
        </p:blipFill>
        <p:spPr>
          <a:xfrm>
            <a:off x="539552" y="1988840"/>
            <a:ext cx="7040783" cy="3960440"/>
          </a:xfrm>
          <a:prstGeom prst="rect">
            <a:avLst/>
          </a:prstGeom>
        </p:spPr>
      </p:pic>
      <p:sp>
        <p:nvSpPr>
          <p:cNvPr id="4" name="Tekstvak 3">
            <a:extLst>
              <a:ext uri="{FF2B5EF4-FFF2-40B4-BE49-F238E27FC236}">
                <a16:creationId xmlns:a16="http://schemas.microsoft.com/office/drawing/2014/main" id="{4C631EAD-D4F1-4CC9-A372-B792CF3AAAAA}"/>
              </a:ext>
            </a:extLst>
          </p:cNvPr>
          <p:cNvSpPr txBox="1"/>
          <p:nvPr/>
        </p:nvSpPr>
        <p:spPr>
          <a:xfrm>
            <a:off x="755576" y="620688"/>
            <a:ext cx="6912768" cy="584775"/>
          </a:xfrm>
          <a:prstGeom prst="rect">
            <a:avLst/>
          </a:prstGeom>
          <a:noFill/>
        </p:spPr>
        <p:txBody>
          <a:bodyPr wrap="square" rtlCol="0">
            <a:spAutoFit/>
          </a:bodyPr>
          <a:lstStyle/>
          <a:p>
            <a:r>
              <a:rPr lang="nl-NL" sz="3200" b="1" dirty="0"/>
              <a:t>Touw hangen</a:t>
            </a:r>
          </a:p>
        </p:txBody>
      </p:sp>
    </p:spTree>
    <p:extLst>
      <p:ext uri="{BB962C8B-B14F-4D97-AF65-F5344CB8AC3E}">
        <p14:creationId xmlns:p14="http://schemas.microsoft.com/office/powerpoint/2010/main" val="12837991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356889DA-41A2-4552-A79A-4F80576CFD40}"/>
              </a:ext>
            </a:extLst>
          </p:cNvPr>
          <p:cNvSpPr txBox="1"/>
          <p:nvPr/>
        </p:nvSpPr>
        <p:spPr>
          <a:xfrm>
            <a:off x="861238" y="548680"/>
            <a:ext cx="5741582"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3300" b="1" dirty="0">
                <a:solidFill>
                  <a:prstClr val="black"/>
                </a:solidFill>
                <a:latin typeface="Calibri"/>
              </a:rPr>
              <a:t>Hogedraadsysteem</a:t>
            </a:r>
            <a:endParaRPr kumimoji="0" lang="nl-NL" sz="3300" b="1" i="0" u="none" strike="noStrike" kern="1200" cap="none" spc="0" normalizeH="0" baseline="0" noProof="0" dirty="0">
              <a:ln>
                <a:noFill/>
              </a:ln>
              <a:solidFill>
                <a:prstClr val="black"/>
              </a:solidFill>
              <a:effectLst/>
              <a:uLnTx/>
              <a:uFillTx/>
              <a:latin typeface="Calibri"/>
              <a:ea typeface="+mn-ea"/>
              <a:cs typeface="+mn-cs"/>
            </a:endParaRPr>
          </a:p>
        </p:txBody>
      </p:sp>
      <p:sp>
        <p:nvSpPr>
          <p:cNvPr id="4" name="Tekstvak 3">
            <a:extLst>
              <a:ext uri="{FF2B5EF4-FFF2-40B4-BE49-F238E27FC236}">
                <a16:creationId xmlns:a16="http://schemas.microsoft.com/office/drawing/2014/main" id="{BE5E9AAC-8AFC-4CA9-B89F-13D11A0216BE}"/>
              </a:ext>
            </a:extLst>
          </p:cNvPr>
          <p:cNvSpPr txBox="1"/>
          <p:nvPr/>
        </p:nvSpPr>
        <p:spPr>
          <a:xfrm>
            <a:off x="879422" y="1484784"/>
            <a:ext cx="6291659" cy="2677656"/>
          </a:xfrm>
          <a:prstGeom prst="rect">
            <a:avLst/>
          </a:prstGeom>
          <a:noFill/>
        </p:spPr>
        <p:txBody>
          <a:bodyPr wrap="square" rtlCol="0">
            <a:spAutoFit/>
          </a:bodyPr>
          <a:lstStyle/>
          <a:p>
            <a:pPr lvl="0">
              <a:defRPr/>
            </a:pPr>
            <a:r>
              <a:rPr lang="nl-NL" sz="2400" dirty="0"/>
              <a:t>Sommige planten kunnen in een seizoen wel 12 meter lang worden, bijvoorbeeld tomatenplanten en komkommerplanten. </a:t>
            </a:r>
          </a:p>
          <a:p>
            <a:pPr lvl="0">
              <a:defRPr/>
            </a:pPr>
            <a:endParaRPr lang="nl-NL" sz="2400" dirty="0"/>
          </a:p>
          <a:p>
            <a:pPr lvl="0">
              <a:defRPr/>
            </a:pPr>
            <a:r>
              <a:rPr lang="nl-NL" sz="2400" dirty="0"/>
              <a:t>Zo hoog zijn kassen meestal niet. Om de plant steeds </a:t>
            </a:r>
            <a:r>
              <a:rPr lang="nl-NL" sz="2400" dirty="0" err="1"/>
              <a:t>vertikaal</a:t>
            </a:r>
            <a:r>
              <a:rPr lang="nl-NL" sz="2400" dirty="0"/>
              <a:t> te kunnen laten groeien, is het </a:t>
            </a:r>
            <a:r>
              <a:rPr lang="nl-NL" sz="2400" dirty="0" err="1"/>
              <a:t>hogedraadsysteem</a:t>
            </a:r>
            <a:r>
              <a:rPr lang="nl-NL" sz="2400" dirty="0"/>
              <a:t> ontwikkeld.</a:t>
            </a:r>
            <a:endParaRPr kumimoji="0" lang="nl-NL" sz="2400" i="0" u="none" strike="noStrike" kern="1200" cap="none" spc="0" normalizeH="0" baseline="0" noProof="0" dirty="0">
              <a:ln>
                <a:noFill/>
              </a:ln>
              <a:solidFill>
                <a:prstClr val="black"/>
              </a:solidFill>
              <a:effectLst/>
              <a:uLnTx/>
              <a:uFillTx/>
              <a:latin typeface="Calibri"/>
              <a:ea typeface="+mn-ea"/>
              <a:cs typeface="+mn-cs"/>
            </a:endParaRPr>
          </a:p>
        </p:txBody>
      </p:sp>
      <p:pic>
        <p:nvPicPr>
          <p:cNvPr id="15364" name="Picture 4" descr="Lessons Learned in High-Wire Greenhouse Cucumber Production - Greenhouse  Grower">
            <a:extLst>
              <a:ext uri="{FF2B5EF4-FFF2-40B4-BE49-F238E27FC236}">
                <a16:creationId xmlns:a16="http://schemas.microsoft.com/office/drawing/2014/main" id="{DCD8AD26-26E1-46F9-9E92-11EA979E7CA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752" y="4293096"/>
            <a:ext cx="2952328" cy="22515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0772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5364"/>
                                        </p:tgtEl>
                                        <p:attrNameLst>
                                          <p:attrName>style.visibility</p:attrName>
                                        </p:attrNameLst>
                                      </p:cBhvr>
                                      <p:to>
                                        <p:strVal val="visible"/>
                                      </p:to>
                                    </p:set>
                                    <p:animEffect transition="in" filter="fade">
                                      <p:cBhvr>
                                        <p:cTn id="14" dur="1000"/>
                                        <p:tgtEl>
                                          <p:spTgt spid="15364"/>
                                        </p:tgtEl>
                                      </p:cBhvr>
                                    </p:animEffect>
                                    <p:anim calcmode="lin" valueType="num">
                                      <p:cBhvr>
                                        <p:cTn id="15" dur="1000" fill="hold"/>
                                        <p:tgtEl>
                                          <p:spTgt spid="15364"/>
                                        </p:tgtEl>
                                        <p:attrNameLst>
                                          <p:attrName>ppt_x</p:attrName>
                                        </p:attrNameLst>
                                      </p:cBhvr>
                                      <p:tavLst>
                                        <p:tav tm="0">
                                          <p:val>
                                            <p:strVal val="#ppt_x"/>
                                          </p:val>
                                        </p:tav>
                                        <p:tav tm="100000">
                                          <p:val>
                                            <p:strVal val="#ppt_x"/>
                                          </p:val>
                                        </p:tav>
                                      </p:tavLst>
                                    </p:anim>
                                    <p:anim calcmode="lin" valueType="num">
                                      <p:cBhvr>
                                        <p:cTn id="16" dur="1000" fill="hold"/>
                                        <p:tgtEl>
                                          <p:spTgt spid="1536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fade">
                                      <p:cBhvr>
                                        <p:cTn id="21" dur="1000"/>
                                        <p:tgtEl>
                                          <p:spTgt spid="4">
                                            <p:txEl>
                                              <p:pRg st="2" end="2"/>
                                            </p:txEl>
                                          </p:spTgt>
                                        </p:tgtEl>
                                      </p:cBhvr>
                                    </p:animEffect>
                                    <p:anim calcmode="lin" valueType="num">
                                      <p:cBhvr>
                                        <p:cTn id="22"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356889DA-41A2-4552-A79A-4F80576CFD40}"/>
              </a:ext>
            </a:extLst>
          </p:cNvPr>
          <p:cNvSpPr txBox="1"/>
          <p:nvPr/>
        </p:nvSpPr>
        <p:spPr>
          <a:xfrm>
            <a:off x="861238" y="548680"/>
            <a:ext cx="5741582" cy="600164"/>
          </a:xfrm>
          <a:prstGeom prst="rect">
            <a:avLst/>
          </a:prstGeom>
          <a:noFill/>
        </p:spPr>
        <p:txBody>
          <a:bodyPr wrap="square" rtlCol="0">
            <a:spAutoFit/>
          </a:bodyPr>
          <a:lstStyle/>
          <a:p>
            <a:pPr lvl="0">
              <a:defRPr/>
            </a:pPr>
            <a:r>
              <a:rPr lang="nl-NL" sz="3300" b="1">
                <a:solidFill>
                  <a:prstClr val="black"/>
                </a:solidFill>
              </a:rPr>
              <a:t>Hogedraadsysteem</a:t>
            </a:r>
            <a:endParaRPr kumimoji="0" lang="nl-NL" sz="3300" b="1" i="0" u="none" strike="noStrike" kern="1200" cap="none" spc="0" normalizeH="0" baseline="0" noProof="0" dirty="0">
              <a:ln>
                <a:noFill/>
              </a:ln>
              <a:solidFill>
                <a:prstClr val="black"/>
              </a:solidFill>
              <a:effectLst/>
              <a:uLnTx/>
              <a:uFillTx/>
              <a:latin typeface="Calibri"/>
              <a:ea typeface="+mn-ea"/>
              <a:cs typeface="+mn-cs"/>
            </a:endParaRPr>
          </a:p>
        </p:txBody>
      </p:sp>
      <p:sp>
        <p:nvSpPr>
          <p:cNvPr id="4" name="Tekstvak 3">
            <a:extLst>
              <a:ext uri="{FF2B5EF4-FFF2-40B4-BE49-F238E27FC236}">
                <a16:creationId xmlns:a16="http://schemas.microsoft.com/office/drawing/2014/main" id="{BE5E9AAC-8AFC-4CA9-B89F-13D11A0216BE}"/>
              </a:ext>
            </a:extLst>
          </p:cNvPr>
          <p:cNvSpPr txBox="1"/>
          <p:nvPr/>
        </p:nvSpPr>
        <p:spPr>
          <a:xfrm>
            <a:off x="889257" y="1844824"/>
            <a:ext cx="6263640" cy="2885405"/>
          </a:xfrm>
          <a:prstGeom prst="rect">
            <a:avLst/>
          </a:prstGeom>
          <a:noFill/>
        </p:spPr>
        <p:txBody>
          <a:bodyPr wrap="square" rtlCol="0">
            <a:spAutoFit/>
          </a:bodyPr>
          <a:lstStyle/>
          <a:p>
            <a:pPr lvl="0">
              <a:defRPr/>
            </a:pPr>
            <a:r>
              <a:rPr lang="nl-NL" sz="2400" dirty="0"/>
              <a:t>Een aantal groentegewassen wordt te lang om de plant steeds omhoog te kunnen laten groeien. </a:t>
            </a:r>
          </a:p>
          <a:p>
            <a:pPr lvl="0">
              <a:defRPr/>
            </a:pPr>
            <a:endParaRPr lang="nl-NL" sz="2400" dirty="0"/>
          </a:p>
          <a:p>
            <a:pPr lvl="0">
              <a:defRPr/>
            </a:pPr>
            <a:r>
              <a:rPr lang="nl-NL" sz="2400" dirty="0"/>
              <a:t>Planten omlaag laten groeien is erg lastig, kost veel tijd en geef een slechte zetting of beschadigingen aan de vruchten. </a:t>
            </a:r>
          </a:p>
          <a:p>
            <a:pPr lvl="0">
              <a:defRPr/>
            </a:pPr>
            <a:endParaRPr lang="nl-NL" sz="2400" dirty="0"/>
          </a:p>
          <a:p>
            <a:pPr marR="0" lvl="0" algn="l" defTabSz="914400" rtl="0" eaLnBrk="1" fontAlgn="auto" latinLnBrk="0" hangingPunct="1">
              <a:lnSpc>
                <a:spcPct val="100000"/>
              </a:lnSpc>
              <a:spcBef>
                <a:spcPts val="0"/>
              </a:spcBef>
              <a:spcAft>
                <a:spcPts val="0"/>
              </a:spcAft>
              <a:buClrTx/>
              <a:buSzTx/>
              <a:tabLst/>
              <a:defRPr/>
            </a:pPr>
            <a:endParaRPr kumimoji="0" lang="nl-NL" sz="1350" b="0" i="0" u="none" strike="noStrike" kern="1200" cap="none" spc="0" normalizeH="0" baseline="0" noProof="0" dirty="0">
              <a:ln>
                <a:noFill/>
              </a:ln>
              <a:solidFill>
                <a:prstClr val="black"/>
              </a:solidFill>
              <a:effectLst/>
              <a:uLnTx/>
              <a:uFillTx/>
              <a:latin typeface="Calibri"/>
              <a:ea typeface="+mn-ea"/>
              <a:cs typeface="+mn-cs"/>
            </a:endParaRPr>
          </a:p>
        </p:txBody>
      </p:sp>
      <p:pic>
        <p:nvPicPr>
          <p:cNvPr id="14338" name="Picture 2" descr="Philips LEDs dragen bij aan hoge komkommer winterproductie | Philips  verlichting">
            <a:extLst>
              <a:ext uri="{FF2B5EF4-FFF2-40B4-BE49-F238E27FC236}">
                <a16:creationId xmlns:a16="http://schemas.microsoft.com/office/drawing/2014/main" id="{518A9D35-358B-4AEC-8638-29351AF8FF8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91103" y="4242623"/>
            <a:ext cx="4032448" cy="23671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6632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338"/>
                                        </p:tgtEl>
                                        <p:attrNameLst>
                                          <p:attrName>style.visibility</p:attrName>
                                        </p:attrNameLst>
                                      </p:cBhvr>
                                      <p:to>
                                        <p:strVal val="visible"/>
                                      </p:to>
                                    </p:set>
                                    <p:animEffect transition="in" filter="fade">
                                      <p:cBhvr>
                                        <p:cTn id="14" dur="1000"/>
                                        <p:tgtEl>
                                          <p:spTgt spid="14338"/>
                                        </p:tgtEl>
                                      </p:cBhvr>
                                    </p:animEffect>
                                    <p:anim calcmode="lin" valueType="num">
                                      <p:cBhvr>
                                        <p:cTn id="15" dur="1000" fill="hold"/>
                                        <p:tgtEl>
                                          <p:spTgt spid="14338"/>
                                        </p:tgtEl>
                                        <p:attrNameLst>
                                          <p:attrName>ppt_x</p:attrName>
                                        </p:attrNameLst>
                                      </p:cBhvr>
                                      <p:tavLst>
                                        <p:tav tm="0">
                                          <p:val>
                                            <p:strVal val="#ppt_x"/>
                                          </p:val>
                                        </p:tav>
                                        <p:tav tm="100000">
                                          <p:val>
                                            <p:strVal val="#ppt_x"/>
                                          </p:val>
                                        </p:tav>
                                      </p:tavLst>
                                    </p:anim>
                                    <p:anim calcmode="lin" valueType="num">
                                      <p:cBhvr>
                                        <p:cTn id="16" dur="1000" fill="hold"/>
                                        <p:tgtEl>
                                          <p:spTgt spid="1433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fade">
                                      <p:cBhvr>
                                        <p:cTn id="21" dur="1000"/>
                                        <p:tgtEl>
                                          <p:spTgt spid="4">
                                            <p:txEl>
                                              <p:pRg st="2" end="2"/>
                                            </p:txEl>
                                          </p:spTgt>
                                        </p:tgtEl>
                                      </p:cBhvr>
                                    </p:animEffect>
                                    <p:anim calcmode="lin" valueType="num">
                                      <p:cBhvr>
                                        <p:cTn id="22"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356889DA-41A2-4552-A79A-4F80576CFD40}"/>
              </a:ext>
            </a:extLst>
          </p:cNvPr>
          <p:cNvSpPr txBox="1"/>
          <p:nvPr/>
        </p:nvSpPr>
        <p:spPr>
          <a:xfrm>
            <a:off x="861238" y="548680"/>
            <a:ext cx="5741582" cy="600164"/>
          </a:xfrm>
          <a:prstGeom prst="rect">
            <a:avLst/>
          </a:prstGeom>
          <a:noFill/>
        </p:spPr>
        <p:txBody>
          <a:bodyPr wrap="square" rtlCol="0">
            <a:spAutoFit/>
          </a:bodyPr>
          <a:lstStyle/>
          <a:p>
            <a:pPr lvl="0">
              <a:defRPr/>
            </a:pPr>
            <a:r>
              <a:rPr lang="nl-NL" sz="3300" b="1">
                <a:solidFill>
                  <a:prstClr val="black"/>
                </a:solidFill>
              </a:rPr>
              <a:t>Hogedraadsysteem</a:t>
            </a:r>
            <a:endParaRPr kumimoji="0" lang="nl-NL" sz="3300" b="1" i="0" u="none" strike="noStrike" kern="1200" cap="none" spc="0" normalizeH="0" baseline="0" noProof="0" dirty="0">
              <a:ln>
                <a:noFill/>
              </a:ln>
              <a:solidFill>
                <a:prstClr val="black"/>
              </a:solidFill>
              <a:effectLst/>
              <a:uLnTx/>
              <a:uFillTx/>
              <a:latin typeface="Calibri"/>
              <a:ea typeface="+mn-ea"/>
              <a:cs typeface="+mn-cs"/>
            </a:endParaRPr>
          </a:p>
        </p:txBody>
      </p:sp>
      <p:sp>
        <p:nvSpPr>
          <p:cNvPr id="4" name="Tekstvak 3">
            <a:extLst>
              <a:ext uri="{FF2B5EF4-FFF2-40B4-BE49-F238E27FC236}">
                <a16:creationId xmlns:a16="http://schemas.microsoft.com/office/drawing/2014/main" id="{BE5E9AAC-8AFC-4CA9-B89F-13D11A0216BE}"/>
              </a:ext>
            </a:extLst>
          </p:cNvPr>
          <p:cNvSpPr txBox="1"/>
          <p:nvPr/>
        </p:nvSpPr>
        <p:spPr>
          <a:xfrm>
            <a:off x="889257" y="1844824"/>
            <a:ext cx="6263640" cy="3254737"/>
          </a:xfrm>
          <a:prstGeom prst="rect">
            <a:avLst/>
          </a:prstGeom>
          <a:noFill/>
        </p:spPr>
        <p:txBody>
          <a:bodyPr wrap="square" rtlCol="0">
            <a:spAutoFit/>
          </a:bodyPr>
          <a:lstStyle/>
          <a:p>
            <a:pPr lvl="0">
              <a:defRPr/>
            </a:pPr>
            <a:r>
              <a:rPr lang="nl-NL" sz="2400" dirty="0"/>
              <a:t>De meeste bedrijven die dit soort gewassen telen, hebben daarom een systeem waarbij je tijdens de teelt de planten steeds een stukje omlaag kan laten zakken. </a:t>
            </a:r>
          </a:p>
          <a:p>
            <a:pPr lvl="0">
              <a:defRPr/>
            </a:pPr>
            <a:endParaRPr lang="nl-NL" sz="2400" dirty="0"/>
          </a:p>
          <a:p>
            <a:pPr lvl="0">
              <a:defRPr/>
            </a:pPr>
            <a:r>
              <a:rPr lang="nl-NL" sz="2400" dirty="0"/>
              <a:t>Dit systeem wordt het </a:t>
            </a:r>
            <a:r>
              <a:rPr lang="nl-NL" sz="2400" dirty="0" err="1"/>
              <a:t>hogedraadsysteem</a:t>
            </a:r>
            <a:r>
              <a:rPr lang="nl-NL" sz="2400" dirty="0"/>
              <a:t> genoemd, omdat de planten de gewasdraad nooit bereiken.</a:t>
            </a:r>
            <a:endParaRPr kumimoji="0" lang="nl-NL" sz="2400" b="0" i="0" u="none" strike="noStrike" kern="1200" cap="none" spc="0" normalizeH="0" baseline="0" noProof="0" dirty="0">
              <a:ln>
                <a:noFill/>
              </a:ln>
              <a:solidFill>
                <a:prstClr val="black"/>
              </a:solidFill>
              <a:effectLst/>
              <a:uLnTx/>
              <a:uFillTx/>
              <a:ea typeface="+mn-ea"/>
              <a:cs typeface="+mn-cs"/>
            </a:endParaRPr>
          </a:p>
          <a:p>
            <a:pPr marL="214313" marR="0" lvl="0" indent="-214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nl-NL" sz="1350" b="0" i="0" u="none" strike="noStrike" kern="1200" cap="none" spc="0" normalizeH="0" baseline="0" noProof="0" dirty="0">
              <a:ln>
                <a:noFill/>
              </a:ln>
              <a:solidFill>
                <a:prstClr val="black"/>
              </a:solidFill>
              <a:effectLst/>
              <a:uLnTx/>
              <a:uFillTx/>
              <a:latin typeface="Calibri"/>
              <a:ea typeface="+mn-ea"/>
              <a:cs typeface="+mn-cs"/>
            </a:endParaRPr>
          </a:p>
        </p:txBody>
      </p:sp>
      <p:pic>
        <p:nvPicPr>
          <p:cNvPr id="5" name="Afbeelding 4">
            <a:extLst>
              <a:ext uri="{FF2B5EF4-FFF2-40B4-BE49-F238E27FC236}">
                <a16:creationId xmlns:a16="http://schemas.microsoft.com/office/drawing/2014/main" id="{EAA7D8C9-6B09-472A-A848-435CDABC91B0}"/>
              </a:ext>
            </a:extLst>
          </p:cNvPr>
          <p:cNvPicPr>
            <a:picLocks noChangeAspect="1"/>
          </p:cNvPicPr>
          <p:nvPr/>
        </p:nvPicPr>
        <p:blipFill>
          <a:blip r:embed="rId2"/>
          <a:stretch>
            <a:fillRect/>
          </a:stretch>
        </p:blipFill>
        <p:spPr>
          <a:xfrm>
            <a:off x="5868144" y="4488929"/>
            <a:ext cx="3099591" cy="2369071"/>
          </a:xfrm>
          <a:prstGeom prst="rect">
            <a:avLst/>
          </a:prstGeom>
        </p:spPr>
      </p:pic>
    </p:spTree>
    <p:extLst>
      <p:ext uri="{BB962C8B-B14F-4D97-AF65-F5344CB8AC3E}">
        <p14:creationId xmlns:p14="http://schemas.microsoft.com/office/powerpoint/2010/main" val="980161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2" end="2"/>
                                            </p:txEl>
                                          </p:spTgt>
                                        </p:tgtEl>
                                        <p:attrNameLst>
                                          <p:attrName>style.visibility</p:attrName>
                                        </p:attrNameLst>
                                      </p:cBhvr>
                                      <p:to>
                                        <p:strVal val="visible"/>
                                      </p:to>
                                    </p:set>
                                    <p:animEffect transition="in" filter="fade">
                                      <p:cBhvr>
                                        <p:cTn id="14" dur="1000"/>
                                        <p:tgtEl>
                                          <p:spTgt spid="4">
                                            <p:txEl>
                                              <p:pRg st="2" end="2"/>
                                            </p:txEl>
                                          </p:spTgt>
                                        </p:tgtEl>
                                      </p:cBhvr>
                                    </p:animEffect>
                                    <p:anim calcmode="lin" valueType="num">
                                      <p:cBhvr>
                                        <p:cTn id="15"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356889DA-41A2-4552-A79A-4F80576CFD40}"/>
              </a:ext>
            </a:extLst>
          </p:cNvPr>
          <p:cNvSpPr txBox="1"/>
          <p:nvPr/>
        </p:nvSpPr>
        <p:spPr>
          <a:xfrm>
            <a:off x="861238" y="548680"/>
            <a:ext cx="5741582"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3300" b="1" i="0" u="none" strike="noStrike" kern="1200" cap="none" spc="0" normalizeH="0" baseline="0" noProof="0" dirty="0">
                <a:ln>
                  <a:noFill/>
                </a:ln>
                <a:solidFill>
                  <a:prstClr val="black"/>
                </a:solidFill>
                <a:effectLst/>
                <a:uLnTx/>
                <a:uFillTx/>
                <a:latin typeface="Calibri"/>
                <a:ea typeface="+mn-ea"/>
                <a:cs typeface="+mn-cs"/>
              </a:rPr>
              <a:t>Laten zakken</a:t>
            </a:r>
          </a:p>
        </p:txBody>
      </p:sp>
      <p:sp>
        <p:nvSpPr>
          <p:cNvPr id="4" name="Tekstvak 3">
            <a:extLst>
              <a:ext uri="{FF2B5EF4-FFF2-40B4-BE49-F238E27FC236}">
                <a16:creationId xmlns:a16="http://schemas.microsoft.com/office/drawing/2014/main" id="{BE5E9AAC-8AFC-4CA9-B89F-13D11A0216BE}"/>
              </a:ext>
            </a:extLst>
          </p:cNvPr>
          <p:cNvSpPr txBox="1"/>
          <p:nvPr/>
        </p:nvSpPr>
        <p:spPr>
          <a:xfrm>
            <a:off x="889257" y="1844824"/>
            <a:ext cx="6263640" cy="2677656"/>
          </a:xfrm>
          <a:prstGeom prst="rect">
            <a:avLst/>
          </a:prstGeom>
          <a:noFill/>
        </p:spPr>
        <p:txBody>
          <a:bodyPr wrap="square" rtlCol="0">
            <a:spAutoFit/>
          </a:bodyPr>
          <a:lstStyle/>
          <a:p>
            <a:pPr lvl="0">
              <a:defRPr/>
            </a:pPr>
            <a:r>
              <a:rPr kumimoji="0" lang="nl-NL" sz="2400" b="0" i="0" u="none" strike="noStrike" kern="1200" cap="none" spc="0" normalizeH="0" baseline="0" noProof="0" dirty="0">
                <a:ln>
                  <a:noFill/>
                </a:ln>
                <a:solidFill>
                  <a:prstClr val="black"/>
                </a:solidFill>
                <a:effectLst/>
                <a:uLnTx/>
                <a:uFillTx/>
                <a:ea typeface="+mn-ea"/>
                <a:cs typeface="+mn-cs"/>
              </a:rPr>
              <a:t>Hebben de </a:t>
            </a:r>
            <a:r>
              <a:rPr lang="nl-NL" sz="2400" dirty="0"/>
              <a:t>koppen van de planten bijna de gewasdraad hebben bereikt,  of hangen de rijpe tomaten te hoog om te plukken, dan laat je de planten zakken. </a:t>
            </a:r>
          </a:p>
          <a:p>
            <a:pPr lvl="0">
              <a:defRPr/>
            </a:pPr>
            <a:endParaRPr lang="nl-NL" sz="2400" dirty="0"/>
          </a:p>
          <a:p>
            <a:pPr lvl="0">
              <a:defRPr/>
            </a:pPr>
            <a:r>
              <a:rPr lang="nl-NL" sz="2400" dirty="0"/>
              <a:t>Je tilt de haak van de gewasdraad en draait het touw een hele of halve slag af. </a:t>
            </a:r>
            <a:endParaRPr kumimoji="0" lang="nl-NL" sz="2400" b="0" i="0" u="none" strike="noStrike" kern="1200" cap="none" spc="0" normalizeH="0" baseline="0" noProof="0" dirty="0">
              <a:ln>
                <a:noFill/>
              </a:ln>
              <a:solidFill>
                <a:prstClr val="black"/>
              </a:solidFill>
              <a:effectLst/>
              <a:uLnTx/>
              <a:uFillTx/>
              <a:ea typeface="+mn-ea"/>
              <a:cs typeface="+mn-cs"/>
            </a:endParaRPr>
          </a:p>
        </p:txBody>
      </p:sp>
      <p:pic>
        <p:nvPicPr>
          <p:cNvPr id="16386" name="Picture 2" descr="Lessons Learned in High-Wire Greenhouse Cucumber Production - Greenhouse  Grower">
            <a:extLst>
              <a:ext uri="{FF2B5EF4-FFF2-40B4-BE49-F238E27FC236}">
                <a16:creationId xmlns:a16="http://schemas.microsoft.com/office/drawing/2014/main" id="{A9D44CF1-5BAB-4D5F-8567-E58B080105D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98052" y="4653136"/>
            <a:ext cx="2447925" cy="1866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55626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6386"/>
                                        </p:tgtEl>
                                        <p:attrNameLst>
                                          <p:attrName>style.visibility</p:attrName>
                                        </p:attrNameLst>
                                      </p:cBhvr>
                                      <p:to>
                                        <p:strVal val="visible"/>
                                      </p:to>
                                    </p:set>
                                    <p:animEffect transition="in" filter="fade">
                                      <p:cBhvr>
                                        <p:cTn id="14" dur="1000"/>
                                        <p:tgtEl>
                                          <p:spTgt spid="16386"/>
                                        </p:tgtEl>
                                      </p:cBhvr>
                                    </p:animEffect>
                                    <p:anim calcmode="lin" valueType="num">
                                      <p:cBhvr>
                                        <p:cTn id="15" dur="1000" fill="hold"/>
                                        <p:tgtEl>
                                          <p:spTgt spid="16386"/>
                                        </p:tgtEl>
                                        <p:attrNameLst>
                                          <p:attrName>ppt_x</p:attrName>
                                        </p:attrNameLst>
                                      </p:cBhvr>
                                      <p:tavLst>
                                        <p:tav tm="0">
                                          <p:val>
                                            <p:strVal val="#ppt_x"/>
                                          </p:val>
                                        </p:tav>
                                        <p:tav tm="100000">
                                          <p:val>
                                            <p:strVal val="#ppt_x"/>
                                          </p:val>
                                        </p:tav>
                                      </p:tavLst>
                                    </p:anim>
                                    <p:anim calcmode="lin" valueType="num">
                                      <p:cBhvr>
                                        <p:cTn id="16" dur="1000" fill="hold"/>
                                        <p:tgtEl>
                                          <p:spTgt spid="1638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fade">
                                      <p:cBhvr>
                                        <p:cTn id="21" dur="1000"/>
                                        <p:tgtEl>
                                          <p:spTgt spid="4">
                                            <p:txEl>
                                              <p:pRg st="2" end="2"/>
                                            </p:txEl>
                                          </p:spTgt>
                                        </p:tgtEl>
                                      </p:cBhvr>
                                    </p:animEffect>
                                    <p:anim calcmode="lin" valueType="num">
                                      <p:cBhvr>
                                        <p:cTn id="22"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5800" y="589676"/>
            <a:ext cx="7772400" cy="1470025"/>
          </a:xfrm>
        </p:spPr>
        <p:txBody>
          <a:bodyPr>
            <a:normAutofit/>
          </a:bodyPr>
          <a:lstStyle/>
          <a:p>
            <a:r>
              <a:rPr lang="nl-NL" dirty="0"/>
              <a:t>Les 4</a:t>
            </a:r>
            <a:br>
              <a:rPr lang="nl-NL" dirty="0"/>
            </a:br>
            <a:r>
              <a:rPr lang="nl-NL" dirty="0"/>
              <a:t>Verzorgen Teelt</a:t>
            </a:r>
          </a:p>
        </p:txBody>
      </p:sp>
      <p:pic>
        <p:nvPicPr>
          <p:cNvPr id="6146" name="Picture 2" descr="Gipmans Planten | LinkedIn">
            <a:extLst>
              <a:ext uri="{FF2B5EF4-FFF2-40B4-BE49-F238E27FC236}">
                <a16:creationId xmlns:a16="http://schemas.microsoft.com/office/drawing/2014/main" id="{EAE4726C-52AD-4D38-BFCC-CAA1ACC5EE1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0665" y="2700338"/>
            <a:ext cx="6676605" cy="31049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792028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356889DA-41A2-4552-A79A-4F80576CFD40}"/>
              </a:ext>
            </a:extLst>
          </p:cNvPr>
          <p:cNvSpPr txBox="1"/>
          <p:nvPr/>
        </p:nvSpPr>
        <p:spPr>
          <a:xfrm>
            <a:off x="861238" y="548680"/>
            <a:ext cx="5741582"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3300" b="1" i="0" u="none" strike="noStrike" kern="1200" cap="none" spc="0" normalizeH="0" baseline="0" noProof="0" dirty="0">
                <a:ln>
                  <a:noFill/>
                </a:ln>
                <a:solidFill>
                  <a:prstClr val="black"/>
                </a:solidFill>
                <a:effectLst/>
                <a:uLnTx/>
                <a:uFillTx/>
                <a:latin typeface="Calibri"/>
                <a:ea typeface="+mn-ea"/>
                <a:cs typeface="+mn-cs"/>
              </a:rPr>
              <a:t>Laten zakken</a:t>
            </a:r>
          </a:p>
        </p:txBody>
      </p:sp>
      <p:sp>
        <p:nvSpPr>
          <p:cNvPr id="4" name="Tekstvak 3">
            <a:extLst>
              <a:ext uri="{FF2B5EF4-FFF2-40B4-BE49-F238E27FC236}">
                <a16:creationId xmlns:a16="http://schemas.microsoft.com/office/drawing/2014/main" id="{BE5E9AAC-8AFC-4CA9-B89F-13D11A0216BE}"/>
              </a:ext>
            </a:extLst>
          </p:cNvPr>
          <p:cNvSpPr txBox="1"/>
          <p:nvPr/>
        </p:nvSpPr>
        <p:spPr>
          <a:xfrm>
            <a:off x="828501" y="1556792"/>
            <a:ext cx="6263640" cy="3531736"/>
          </a:xfrm>
          <a:prstGeom prst="rect">
            <a:avLst/>
          </a:prstGeom>
          <a:noFill/>
        </p:spPr>
        <p:txBody>
          <a:bodyPr wrap="square" rtlCol="0">
            <a:spAutoFit/>
          </a:bodyPr>
          <a:lstStyle/>
          <a:p>
            <a:pPr lvl="0">
              <a:defRPr/>
            </a:pPr>
            <a:r>
              <a:rPr lang="nl-NL" sz="2400" dirty="0"/>
              <a:t>Bij een haak van 18 centimeter laat je de plant dan respectievelijk 18 of 36 centimeter zakken. </a:t>
            </a:r>
          </a:p>
          <a:p>
            <a:pPr lvl="0">
              <a:defRPr/>
            </a:pPr>
            <a:endParaRPr lang="nl-NL" sz="2400" dirty="0"/>
          </a:p>
          <a:p>
            <a:pPr lvl="0">
              <a:defRPr/>
            </a:pPr>
            <a:r>
              <a:rPr lang="nl-NL" sz="2400" dirty="0"/>
              <a:t>De haak hang je een eindje verder op de gewashaak terug, zodat alle planten in dezelfde richting zakken. </a:t>
            </a:r>
          </a:p>
          <a:p>
            <a:pPr lvl="0">
              <a:defRPr/>
            </a:pPr>
            <a:endParaRPr lang="nl-NL" dirty="0"/>
          </a:p>
          <a:p>
            <a:pPr lvl="0">
              <a:defRPr/>
            </a:pPr>
            <a:r>
              <a:rPr lang="nl-NL" sz="2400" dirty="0"/>
              <a:t>Zo krijg je uiteindelijk een lange, schuin omhooggaande stengel.</a:t>
            </a:r>
            <a:endParaRPr kumimoji="0" lang="nl-NL" sz="2400" b="0" i="0" u="none" strike="noStrike" kern="1200" cap="none" spc="0" normalizeH="0" baseline="0" noProof="0" dirty="0">
              <a:ln>
                <a:noFill/>
              </a:ln>
              <a:solidFill>
                <a:prstClr val="black"/>
              </a:solidFill>
              <a:effectLst/>
              <a:uLnTx/>
              <a:uFillTx/>
              <a:latin typeface="Calibri"/>
              <a:ea typeface="+mn-ea"/>
              <a:cs typeface="+mn-cs"/>
            </a:endParaRPr>
          </a:p>
          <a:p>
            <a:pPr marL="214313" marR="0" lvl="0" indent="-214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nl-NL" sz="1350" b="0" i="0" u="none" strike="noStrike" kern="1200" cap="none" spc="0" normalizeH="0" baseline="0" noProof="0" dirty="0">
              <a:ln>
                <a:noFill/>
              </a:ln>
              <a:solidFill>
                <a:prstClr val="black"/>
              </a:solidFill>
              <a:effectLst/>
              <a:uLnTx/>
              <a:uFillTx/>
              <a:latin typeface="Calibri"/>
              <a:ea typeface="+mn-ea"/>
              <a:cs typeface="+mn-cs"/>
            </a:endParaRPr>
          </a:p>
        </p:txBody>
      </p:sp>
      <p:pic>
        <p:nvPicPr>
          <p:cNvPr id="17410" name="Picture 2" descr="Lessons Learned in High-Wire Greenhouse Cucumber Production - Greenhouse  Grower">
            <a:extLst>
              <a:ext uri="{FF2B5EF4-FFF2-40B4-BE49-F238E27FC236}">
                <a16:creationId xmlns:a16="http://schemas.microsoft.com/office/drawing/2014/main" id="{DA3A8919-0C50-496E-9686-CE704DAD8B4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2120" y="4563026"/>
            <a:ext cx="2951981" cy="22513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6710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2" end="2"/>
                                            </p:txEl>
                                          </p:spTgt>
                                        </p:tgtEl>
                                        <p:attrNameLst>
                                          <p:attrName>style.visibility</p:attrName>
                                        </p:attrNameLst>
                                      </p:cBhvr>
                                      <p:to>
                                        <p:strVal val="visible"/>
                                      </p:to>
                                    </p:set>
                                    <p:animEffect transition="in" filter="fade">
                                      <p:cBhvr>
                                        <p:cTn id="14" dur="1000"/>
                                        <p:tgtEl>
                                          <p:spTgt spid="4">
                                            <p:txEl>
                                              <p:pRg st="2" end="2"/>
                                            </p:txEl>
                                          </p:spTgt>
                                        </p:tgtEl>
                                      </p:cBhvr>
                                    </p:animEffect>
                                    <p:anim calcmode="lin" valueType="num">
                                      <p:cBhvr>
                                        <p:cTn id="15"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7410"/>
                                        </p:tgtEl>
                                        <p:attrNameLst>
                                          <p:attrName>style.visibility</p:attrName>
                                        </p:attrNameLst>
                                      </p:cBhvr>
                                      <p:to>
                                        <p:strVal val="visible"/>
                                      </p:to>
                                    </p:set>
                                    <p:animEffect transition="in" filter="fade">
                                      <p:cBhvr>
                                        <p:cTn id="21" dur="1000"/>
                                        <p:tgtEl>
                                          <p:spTgt spid="17410"/>
                                        </p:tgtEl>
                                      </p:cBhvr>
                                    </p:animEffect>
                                    <p:anim calcmode="lin" valueType="num">
                                      <p:cBhvr>
                                        <p:cTn id="22" dur="1000" fill="hold"/>
                                        <p:tgtEl>
                                          <p:spTgt spid="17410"/>
                                        </p:tgtEl>
                                        <p:attrNameLst>
                                          <p:attrName>ppt_x</p:attrName>
                                        </p:attrNameLst>
                                      </p:cBhvr>
                                      <p:tavLst>
                                        <p:tav tm="0">
                                          <p:val>
                                            <p:strVal val="#ppt_x"/>
                                          </p:val>
                                        </p:tav>
                                        <p:tav tm="100000">
                                          <p:val>
                                            <p:strVal val="#ppt_x"/>
                                          </p:val>
                                        </p:tav>
                                      </p:tavLst>
                                    </p:anim>
                                    <p:anim calcmode="lin" valueType="num">
                                      <p:cBhvr>
                                        <p:cTn id="23" dur="1000" fill="hold"/>
                                        <p:tgtEl>
                                          <p:spTgt spid="17410"/>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
                                            <p:txEl>
                                              <p:pRg st="4" end="4"/>
                                            </p:txEl>
                                          </p:spTgt>
                                        </p:tgtEl>
                                        <p:attrNameLst>
                                          <p:attrName>style.visibility</p:attrName>
                                        </p:attrNameLst>
                                      </p:cBhvr>
                                      <p:to>
                                        <p:strVal val="visible"/>
                                      </p:to>
                                    </p:set>
                                    <p:animEffect transition="in" filter="fade">
                                      <p:cBhvr>
                                        <p:cTn id="28" dur="1000"/>
                                        <p:tgtEl>
                                          <p:spTgt spid="4">
                                            <p:txEl>
                                              <p:pRg st="4" end="4"/>
                                            </p:txEl>
                                          </p:spTgt>
                                        </p:tgtEl>
                                      </p:cBhvr>
                                    </p:animEffect>
                                    <p:anim calcmode="lin" valueType="num">
                                      <p:cBhvr>
                                        <p:cTn id="29"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nlinemedia 2">
            <a:hlinkClick r:id="" action="ppaction://media"/>
            <a:extLst>
              <a:ext uri="{FF2B5EF4-FFF2-40B4-BE49-F238E27FC236}">
                <a16:creationId xmlns:a16="http://schemas.microsoft.com/office/drawing/2014/main" id="{19C29FDF-ED60-4219-9446-487175863E47}"/>
              </a:ext>
            </a:extLst>
          </p:cNvPr>
          <p:cNvPicPr>
            <a:picLocks noRot="1" noChangeAspect="1"/>
          </p:cNvPicPr>
          <p:nvPr>
            <a:videoFile r:link="rId1"/>
          </p:nvPr>
        </p:nvPicPr>
        <p:blipFill>
          <a:blip r:embed="rId3"/>
          <a:stretch>
            <a:fillRect/>
          </a:stretch>
        </p:blipFill>
        <p:spPr>
          <a:xfrm>
            <a:off x="395536" y="1487047"/>
            <a:ext cx="6904719" cy="3883905"/>
          </a:xfrm>
          <a:prstGeom prst="rect">
            <a:avLst/>
          </a:prstGeom>
        </p:spPr>
      </p:pic>
      <p:sp>
        <p:nvSpPr>
          <p:cNvPr id="4" name="Tekstvak 3">
            <a:extLst>
              <a:ext uri="{FF2B5EF4-FFF2-40B4-BE49-F238E27FC236}">
                <a16:creationId xmlns:a16="http://schemas.microsoft.com/office/drawing/2014/main" id="{006C5BE3-30E8-4552-B64F-F88DFF718431}"/>
              </a:ext>
            </a:extLst>
          </p:cNvPr>
          <p:cNvSpPr txBox="1"/>
          <p:nvPr/>
        </p:nvSpPr>
        <p:spPr>
          <a:xfrm>
            <a:off x="498420" y="332656"/>
            <a:ext cx="6678440" cy="584775"/>
          </a:xfrm>
          <a:prstGeom prst="rect">
            <a:avLst/>
          </a:prstGeom>
          <a:noFill/>
        </p:spPr>
        <p:txBody>
          <a:bodyPr wrap="square" rtlCol="0">
            <a:spAutoFit/>
          </a:bodyPr>
          <a:lstStyle/>
          <a:p>
            <a:r>
              <a:rPr lang="nl-NL" sz="3200" b="1" dirty="0"/>
              <a:t>Laten zakken tomatenplant</a:t>
            </a:r>
          </a:p>
        </p:txBody>
      </p:sp>
    </p:spTree>
    <p:extLst>
      <p:ext uri="{BB962C8B-B14F-4D97-AF65-F5344CB8AC3E}">
        <p14:creationId xmlns:p14="http://schemas.microsoft.com/office/powerpoint/2010/main" val="212017980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356889DA-41A2-4552-A79A-4F80576CFD40}"/>
              </a:ext>
            </a:extLst>
          </p:cNvPr>
          <p:cNvSpPr txBox="1"/>
          <p:nvPr/>
        </p:nvSpPr>
        <p:spPr>
          <a:xfrm>
            <a:off x="861238" y="548680"/>
            <a:ext cx="5741582"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3300" b="1" i="0" u="none" strike="noStrike" kern="1200" cap="none" spc="0" normalizeH="0" baseline="0" noProof="0" dirty="0">
                <a:ln>
                  <a:noFill/>
                </a:ln>
                <a:solidFill>
                  <a:prstClr val="black"/>
                </a:solidFill>
                <a:effectLst/>
                <a:uLnTx/>
                <a:uFillTx/>
                <a:latin typeface="Calibri"/>
                <a:ea typeface="+mn-ea"/>
                <a:cs typeface="+mn-cs"/>
              </a:rPr>
              <a:t>Hogedraadhaak</a:t>
            </a:r>
          </a:p>
        </p:txBody>
      </p:sp>
      <p:sp>
        <p:nvSpPr>
          <p:cNvPr id="4" name="Tekstvak 3">
            <a:extLst>
              <a:ext uri="{FF2B5EF4-FFF2-40B4-BE49-F238E27FC236}">
                <a16:creationId xmlns:a16="http://schemas.microsoft.com/office/drawing/2014/main" id="{BE5E9AAC-8AFC-4CA9-B89F-13D11A0216BE}"/>
              </a:ext>
            </a:extLst>
          </p:cNvPr>
          <p:cNvSpPr txBox="1"/>
          <p:nvPr/>
        </p:nvSpPr>
        <p:spPr>
          <a:xfrm>
            <a:off x="889257" y="1844824"/>
            <a:ext cx="6263640" cy="2585323"/>
          </a:xfrm>
          <a:prstGeom prst="rect">
            <a:avLst/>
          </a:prstGeom>
          <a:noFill/>
        </p:spPr>
        <p:txBody>
          <a:bodyPr wrap="square" rtlCol="0">
            <a:spAutoFit/>
          </a:bodyPr>
          <a:lstStyle/>
          <a:p>
            <a:pPr lvl="0">
              <a:defRPr/>
            </a:pPr>
            <a:r>
              <a:rPr lang="nl-NL" sz="2400" dirty="0"/>
              <a:t>Een </a:t>
            </a:r>
            <a:r>
              <a:rPr lang="nl-NL" sz="2400" dirty="0" err="1"/>
              <a:t>hogedraadhaak</a:t>
            </a:r>
            <a:r>
              <a:rPr lang="nl-NL" sz="2400" dirty="0"/>
              <a:t> is een haak van 18 of 22 centimeter met daarop voldoende touw voor de hele teelt. </a:t>
            </a:r>
          </a:p>
          <a:p>
            <a:pPr lvl="0">
              <a:defRPr/>
            </a:pPr>
            <a:endParaRPr lang="nl-NL" sz="2400" dirty="0"/>
          </a:p>
          <a:p>
            <a:pPr lvl="0">
              <a:defRPr/>
            </a:pPr>
            <a:r>
              <a:rPr lang="nl-NL" sz="2400" dirty="0"/>
              <a:t>De lengte van het touw is meestal 10, 12 of 15 meter op een haak. </a:t>
            </a:r>
          </a:p>
          <a:p>
            <a:pPr lvl="0">
              <a:defRPr/>
            </a:pPr>
            <a:endParaRPr lang="nl-NL" dirty="0"/>
          </a:p>
        </p:txBody>
      </p:sp>
      <p:pic>
        <p:nvPicPr>
          <p:cNvPr id="18434" name="Picture 2" descr="Hoe kies je de juiste hogedraadhaken? | Royal Brinkman">
            <a:extLst>
              <a:ext uri="{FF2B5EF4-FFF2-40B4-BE49-F238E27FC236}">
                <a16:creationId xmlns:a16="http://schemas.microsoft.com/office/drawing/2014/main" id="{4F9589F0-51DD-4107-BFF1-B8334EC19DE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4509120"/>
            <a:ext cx="3024336" cy="19658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6384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2" end="2"/>
                                            </p:txEl>
                                          </p:spTgt>
                                        </p:tgtEl>
                                        <p:attrNameLst>
                                          <p:attrName>style.visibility</p:attrName>
                                        </p:attrNameLst>
                                      </p:cBhvr>
                                      <p:to>
                                        <p:strVal val="visible"/>
                                      </p:to>
                                    </p:set>
                                    <p:animEffect transition="in" filter="fade">
                                      <p:cBhvr>
                                        <p:cTn id="14" dur="1000"/>
                                        <p:tgtEl>
                                          <p:spTgt spid="4">
                                            <p:txEl>
                                              <p:pRg st="2" end="2"/>
                                            </p:txEl>
                                          </p:spTgt>
                                        </p:tgtEl>
                                      </p:cBhvr>
                                    </p:animEffect>
                                    <p:anim calcmode="lin" valueType="num">
                                      <p:cBhvr>
                                        <p:cTn id="15"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8434"/>
                                        </p:tgtEl>
                                        <p:attrNameLst>
                                          <p:attrName>style.visibility</p:attrName>
                                        </p:attrNameLst>
                                      </p:cBhvr>
                                      <p:to>
                                        <p:strVal val="visible"/>
                                      </p:to>
                                    </p:set>
                                    <p:animEffect transition="in" filter="fade">
                                      <p:cBhvr>
                                        <p:cTn id="21" dur="1000"/>
                                        <p:tgtEl>
                                          <p:spTgt spid="18434"/>
                                        </p:tgtEl>
                                      </p:cBhvr>
                                    </p:animEffect>
                                    <p:anim calcmode="lin" valueType="num">
                                      <p:cBhvr>
                                        <p:cTn id="22" dur="1000" fill="hold"/>
                                        <p:tgtEl>
                                          <p:spTgt spid="18434"/>
                                        </p:tgtEl>
                                        <p:attrNameLst>
                                          <p:attrName>ppt_x</p:attrName>
                                        </p:attrNameLst>
                                      </p:cBhvr>
                                      <p:tavLst>
                                        <p:tav tm="0">
                                          <p:val>
                                            <p:strVal val="#ppt_x"/>
                                          </p:val>
                                        </p:tav>
                                        <p:tav tm="100000">
                                          <p:val>
                                            <p:strVal val="#ppt_x"/>
                                          </p:val>
                                        </p:tav>
                                      </p:tavLst>
                                    </p:anim>
                                    <p:anim calcmode="lin" valueType="num">
                                      <p:cBhvr>
                                        <p:cTn id="23" dur="1000" fill="hold"/>
                                        <p:tgtEl>
                                          <p:spTgt spid="184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356889DA-41A2-4552-A79A-4F80576CFD40}"/>
              </a:ext>
            </a:extLst>
          </p:cNvPr>
          <p:cNvSpPr txBox="1"/>
          <p:nvPr/>
        </p:nvSpPr>
        <p:spPr>
          <a:xfrm>
            <a:off x="861238" y="548680"/>
            <a:ext cx="5741582"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3300" b="1" i="0" u="none" strike="noStrike" kern="1200" cap="none" spc="0" normalizeH="0" baseline="0" noProof="0" dirty="0">
                <a:ln>
                  <a:noFill/>
                </a:ln>
                <a:solidFill>
                  <a:prstClr val="black"/>
                </a:solidFill>
                <a:effectLst/>
                <a:uLnTx/>
                <a:uFillTx/>
                <a:latin typeface="Calibri"/>
                <a:ea typeface="+mn-ea"/>
                <a:cs typeface="+mn-cs"/>
              </a:rPr>
              <a:t>Hogedraadhaak</a:t>
            </a:r>
          </a:p>
        </p:txBody>
      </p:sp>
      <p:sp>
        <p:nvSpPr>
          <p:cNvPr id="4" name="Tekstvak 3">
            <a:extLst>
              <a:ext uri="{FF2B5EF4-FFF2-40B4-BE49-F238E27FC236}">
                <a16:creationId xmlns:a16="http://schemas.microsoft.com/office/drawing/2014/main" id="{BE5E9AAC-8AFC-4CA9-B89F-13D11A0216BE}"/>
              </a:ext>
            </a:extLst>
          </p:cNvPr>
          <p:cNvSpPr txBox="1"/>
          <p:nvPr/>
        </p:nvSpPr>
        <p:spPr>
          <a:xfrm>
            <a:off x="889257" y="1844824"/>
            <a:ext cx="6263640" cy="2677656"/>
          </a:xfrm>
          <a:prstGeom prst="rect">
            <a:avLst/>
          </a:prstGeom>
          <a:noFill/>
        </p:spPr>
        <p:txBody>
          <a:bodyPr wrap="square" rtlCol="0">
            <a:spAutoFit/>
          </a:bodyPr>
          <a:lstStyle/>
          <a:p>
            <a:pPr lvl="0">
              <a:defRPr/>
            </a:pPr>
            <a:r>
              <a:rPr lang="nl-NL" sz="2400" dirty="0"/>
              <a:t>Het stuk touw vanaf de gewasdraad tot de grond is niet op de haak gewikkeld, zodat je direct na het ophangen van de haken de touwen aan de planten kunt vastzetten. </a:t>
            </a:r>
          </a:p>
          <a:p>
            <a:pPr lvl="0">
              <a:defRPr/>
            </a:pPr>
            <a:endParaRPr lang="nl-NL" sz="2400" dirty="0"/>
          </a:p>
          <a:p>
            <a:pPr lvl="0">
              <a:defRPr/>
            </a:pPr>
            <a:endParaRPr lang="nl-NL" sz="2400" dirty="0"/>
          </a:p>
          <a:p>
            <a:pPr lvl="0">
              <a:defRPr/>
            </a:pPr>
            <a:r>
              <a:rPr lang="nl-NL" sz="2400" dirty="0"/>
              <a:t>Dit stuk touw noem je de vrije val.</a:t>
            </a:r>
            <a:endParaRPr kumimoji="0" lang="nl-NL" sz="24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19458" name="Picture 2" descr="Hoe kies je de juiste hogedraadhaken? | Royal Brinkman">
            <a:extLst>
              <a:ext uri="{FF2B5EF4-FFF2-40B4-BE49-F238E27FC236}">
                <a16:creationId xmlns:a16="http://schemas.microsoft.com/office/drawing/2014/main" id="{3339ED23-5223-4CDB-AD8C-329A424500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4585295"/>
            <a:ext cx="2657475" cy="17240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1085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3" end="3"/>
                                            </p:txEl>
                                          </p:spTgt>
                                        </p:tgtEl>
                                        <p:attrNameLst>
                                          <p:attrName>style.visibility</p:attrName>
                                        </p:attrNameLst>
                                      </p:cBhvr>
                                      <p:to>
                                        <p:strVal val="visible"/>
                                      </p:to>
                                    </p:set>
                                    <p:animEffect transition="in" filter="fade">
                                      <p:cBhvr>
                                        <p:cTn id="14" dur="1000"/>
                                        <p:tgtEl>
                                          <p:spTgt spid="4">
                                            <p:txEl>
                                              <p:pRg st="3" end="3"/>
                                            </p:txEl>
                                          </p:spTgt>
                                        </p:tgtEl>
                                      </p:cBhvr>
                                    </p:animEffect>
                                    <p:anim calcmode="lin" valueType="num">
                                      <p:cBhvr>
                                        <p:cTn id="15"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9458"/>
                                        </p:tgtEl>
                                        <p:attrNameLst>
                                          <p:attrName>style.visibility</p:attrName>
                                        </p:attrNameLst>
                                      </p:cBhvr>
                                      <p:to>
                                        <p:strVal val="visible"/>
                                      </p:to>
                                    </p:set>
                                    <p:animEffect transition="in" filter="fade">
                                      <p:cBhvr>
                                        <p:cTn id="21" dur="1000"/>
                                        <p:tgtEl>
                                          <p:spTgt spid="19458"/>
                                        </p:tgtEl>
                                      </p:cBhvr>
                                    </p:animEffect>
                                    <p:anim calcmode="lin" valueType="num">
                                      <p:cBhvr>
                                        <p:cTn id="22" dur="1000" fill="hold"/>
                                        <p:tgtEl>
                                          <p:spTgt spid="19458"/>
                                        </p:tgtEl>
                                        <p:attrNameLst>
                                          <p:attrName>ppt_x</p:attrName>
                                        </p:attrNameLst>
                                      </p:cBhvr>
                                      <p:tavLst>
                                        <p:tav tm="0">
                                          <p:val>
                                            <p:strVal val="#ppt_x"/>
                                          </p:val>
                                        </p:tav>
                                        <p:tav tm="100000">
                                          <p:val>
                                            <p:strVal val="#ppt_x"/>
                                          </p:val>
                                        </p:tav>
                                      </p:tavLst>
                                    </p:anim>
                                    <p:anim calcmode="lin" valueType="num">
                                      <p:cBhvr>
                                        <p:cTn id="23" dur="1000" fill="hold"/>
                                        <p:tgtEl>
                                          <p:spTgt spid="1945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356889DA-41A2-4552-A79A-4F80576CFD40}"/>
              </a:ext>
            </a:extLst>
          </p:cNvPr>
          <p:cNvSpPr txBox="1"/>
          <p:nvPr/>
        </p:nvSpPr>
        <p:spPr>
          <a:xfrm>
            <a:off x="861238" y="548680"/>
            <a:ext cx="5741582"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3300" b="1" i="0" u="none" strike="noStrike" kern="1200" cap="none" spc="0" normalizeH="0" baseline="0" noProof="0" dirty="0">
                <a:ln>
                  <a:noFill/>
                </a:ln>
                <a:solidFill>
                  <a:prstClr val="black"/>
                </a:solidFill>
                <a:effectLst/>
                <a:uLnTx/>
                <a:uFillTx/>
                <a:latin typeface="Calibri"/>
                <a:ea typeface="+mn-ea"/>
                <a:cs typeface="+mn-cs"/>
              </a:rPr>
              <a:t>Hogedraadhaak</a:t>
            </a:r>
          </a:p>
        </p:txBody>
      </p:sp>
      <p:sp>
        <p:nvSpPr>
          <p:cNvPr id="4" name="Tekstvak 3">
            <a:extLst>
              <a:ext uri="{FF2B5EF4-FFF2-40B4-BE49-F238E27FC236}">
                <a16:creationId xmlns:a16="http://schemas.microsoft.com/office/drawing/2014/main" id="{BE5E9AAC-8AFC-4CA9-B89F-13D11A0216BE}"/>
              </a:ext>
            </a:extLst>
          </p:cNvPr>
          <p:cNvSpPr txBox="1"/>
          <p:nvPr/>
        </p:nvSpPr>
        <p:spPr>
          <a:xfrm>
            <a:off x="683568" y="4328029"/>
            <a:ext cx="7416823" cy="1938992"/>
          </a:xfrm>
          <a:prstGeom prst="rect">
            <a:avLst/>
          </a:prstGeom>
          <a:noFill/>
        </p:spPr>
        <p:txBody>
          <a:bodyPr wrap="square" rtlCol="0">
            <a:spAutoFit/>
          </a:bodyPr>
          <a:lstStyle/>
          <a:p>
            <a:pPr marL="342900" lvl="0" indent="-342900">
              <a:buFont typeface="Arial" panose="020B0604020202020204" pitchFamily="34" charset="0"/>
              <a:buChar char="•"/>
              <a:defRPr/>
            </a:pPr>
            <a:r>
              <a:rPr lang="nl-NL" sz="2400" dirty="0"/>
              <a:t>V-haak     -  Vrije val zit met een elastiek bij elkaar</a:t>
            </a:r>
          </a:p>
          <a:p>
            <a:pPr marL="342900" lvl="0" indent="-342900">
              <a:buFont typeface="Arial" panose="020B0604020202020204" pitchFamily="34" charset="0"/>
              <a:buChar char="•"/>
              <a:defRPr/>
            </a:pPr>
            <a:r>
              <a:rPr lang="nl-NL" sz="2400" noProof="0" dirty="0">
                <a:solidFill>
                  <a:prstClr val="black"/>
                </a:solidFill>
                <a:latin typeface="Calibri"/>
              </a:rPr>
              <a:t>O-haak     -  Vrije val zit als een lus bij elkaar</a:t>
            </a:r>
          </a:p>
          <a:p>
            <a:pPr marL="342900" lvl="0" indent="-342900">
              <a:buFont typeface="Arial" panose="020B0604020202020204" pitchFamily="34" charset="0"/>
              <a:buChar char="•"/>
              <a:defRPr/>
            </a:pPr>
            <a:r>
              <a:rPr lang="nl-NL" sz="2400" dirty="0" err="1">
                <a:solidFill>
                  <a:prstClr val="black"/>
                </a:solidFill>
                <a:latin typeface="Calibri"/>
              </a:rPr>
              <a:t>Easyhook</a:t>
            </a:r>
            <a:r>
              <a:rPr lang="nl-NL" sz="2400" dirty="0">
                <a:solidFill>
                  <a:prstClr val="black"/>
                </a:solidFill>
                <a:latin typeface="Calibri"/>
              </a:rPr>
              <a:t> -  Vrijeval zit als een paardenstaart bij elkaar</a:t>
            </a:r>
          </a:p>
          <a:p>
            <a:pPr marL="342900" lvl="0" indent="-342900">
              <a:buFont typeface="Arial" panose="020B0604020202020204" pitchFamily="34" charset="0"/>
              <a:buChar char="•"/>
              <a:defRPr/>
            </a:pPr>
            <a:r>
              <a:rPr lang="nl-NL" sz="2400" noProof="0" dirty="0">
                <a:solidFill>
                  <a:prstClr val="black"/>
                </a:solidFill>
                <a:latin typeface="Calibri"/>
              </a:rPr>
              <a:t>HD-haak   -  Geen vrije val </a:t>
            </a:r>
          </a:p>
          <a:p>
            <a:pPr marL="342900" lvl="0" indent="-342900">
              <a:buFont typeface="Arial" panose="020B0604020202020204" pitchFamily="34" charset="0"/>
              <a:buChar char="•"/>
              <a:defRPr/>
            </a:pPr>
            <a:endParaRPr kumimoji="0" lang="nl-NL" sz="24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2" name="Afbeelding 1">
            <a:extLst>
              <a:ext uri="{FF2B5EF4-FFF2-40B4-BE49-F238E27FC236}">
                <a16:creationId xmlns:a16="http://schemas.microsoft.com/office/drawing/2014/main" id="{47AB2989-66B2-4027-9989-CB3A609C70D4}"/>
              </a:ext>
            </a:extLst>
          </p:cNvPr>
          <p:cNvPicPr>
            <a:picLocks noChangeAspect="1"/>
          </p:cNvPicPr>
          <p:nvPr/>
        </p:nvPicPr>
        <p:blipFill>
          <a:blip r:embed="rId2"/>
          <a:stretch>
            <a:fillRect/>
          </a:stretch>
        </p:blipFill>
        <p:spPr>
          <a:xfrm>
            <a:off x="683568" y="1412776"/>
            <a:ext cx="5256584" cy="2843386"/>
          </a:xfrm>
          <a:prstGeom prst="rect">
            <a:avLst/>
          </a:prstGeom>
        </p:spPr>
      </p:pic>
    </p:spTree>
    <p:extLst>
      <p:ext uri="{BB962C8B-B14F-4D97-AF65-F5344CB8AC3E}">
        <p14:creationId xmlns:p14="http://schemas.microsoft.com/office/powerpoint/2010/main" val="16422606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Effect transition="in" filter="fade">
                                      <p:cBhvr>
                                        <p:cTn id="14" dur="1000"/>
                                        <p:tgtEl>
                                          <p:spTgt spid="4">
                                            <p:txEl>
                                              <p:pRg st="1" end="1"/>
                                            </p:txEl>
                                          </p:spTgt>
                                        </p:tgtEl>
                                      </p:cBhvr>
                                    </p:animEffect>
                                    <p:anim calcmode="lin" valueType="num">
                                      <p:cBhvr>
                                        <p:cTn id="15"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fade">
                                      <p:cBhvr>
                                        <p:cTn id="21" dur="1000"/>
                                        <p:tgtEl>
                                          <p:spTgt spid="4">
                                            <p:txEl>
                                              <p:pRg st="2" end="2"/>
                                            </p:txEl>
                                          </p:spTgt>
                                        </p:tgtEl>
                                      </p:cBhvr>
                                    </p:animEffect>
                                    <p:anim calcmode="lin" valueType="num">
                                      <p:cBhvr>
                                        <p:cTn id="22"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
                                            <p:txEl>
                                              <p:pRg st="3" end="3"/>
                                            </p:txEl>
                                          </p:spTgt>
                                        </p:tgtEl>
                                        <p:attrNameLst>
                                          <p:attrName>style.visibility</p:attrName>
                                        </p:attrNameLst>
                                      </p:cBhvr>
                                      <p:to>
                                        <p:strVal val="visible"/>
                                      </p:to>
                                    </p:set>
                                    <p:animEffect transition="in" filter="fade">
                                      <p:cBhvr>
                                        <p:cTn id="28" dur="1000"/>
                                        <p:tgtEl>
                                          <p:spTgt spid="4">
                                            <p:txEl>
                                              <p:pRg st="3" end="3"/>
                                            </p:txEl>
                                          </p:spTgt>
                                        </p:tgtEl>
                                      </p:cBhvr>
                                    </p:animEffect>
                                    <p:anim calcmode="lin" valueType="num">
                                      <p:cBhvr>
                                        <p:cTn id="29"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356889DA-41A2-4552-A79A-4F80576CFD40}"/>
              </a:ext>
            </a:extLst>
          </p:cNvPr>
          <p:cNvSpPr txBox="1"/>
          <p:nvPr/>
        </p:nvSpPr>
        <p:spPr>
          <a:xfrm>
            <a:off x="861238" y="548680"/>
            <a:ext cx="5741582"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3300" b="1" i="0" u="none" strike="noStrike" kern="1200" cap="none" spc="0" normalizeH="0" baseline="0" noProof="0" dirty="0">
                <a:ln>
                  <a:noFill/>
                </a:ln>
                <a:solidFill>
                  <a:prstClr val="black"/>
                </a:solidFill>
                <a:effectLst/>
                <a:uLnTx/>
                <a:uFillTx/>
                <a:latin typeface="Calibri"/>
                <a:ea typeface="+mn-ea"/>
                <a:cs typeface="+mn-cs"/>
              </a:rPr>
              <a:t>Hogedraadhaak</a:t>
            </a:r>
          </a:p>
        </p:txBody>
      </p:sp>
      <p:sp>
        <p:nvSpPr>
          <p:cNvPr id="4" name="Tekstvak 3">
            <a:extLst>
              <a:ext uri="{FF2B5EF4-FFF2-40B4-BE49-F238E27FC236}">
                <a16:creationId xmlns:a16="http://schemas.microsoft.com/office/drawing/2014/main" id="{BE5E9AAC-8AFC-4CA9-B89F-13D11A0216BE}"/>
              </a:ext>
            </a:extLst>
          </p:cNvPr>
          <p:cNvSpPr txBox="1"/>
          <p:nvPr/>
        </p:nvSpPr>
        <p:spPr>
          <a:xfrm>
            <a:off x="889257" y="1844824"/>
            <a:ext cx="6263640" cy="1477328"/>
          </a:xfrm>
          <a:prstGeom prst="rect">
            <a:avLst/>
          </a:prstGeom>
          <a:noFill/>
        </p:spPr>
        <p:txBody>
          <a:bodyPr wrap="square" rtlCol="0">
            <a:spAutoFit/>
          </a:bodyPr>
          <a:lstStyle/>
          <a:p>
            <a:r>
              <a:rPr lang="nl-NL" sz="2400" dirty="0"/>
              <a:t>De vrije val van een </a:t>
            </a:r>
            <a:r>
              <a:rPr lang="nl-NL" sz="2400" dirty="0" err="1"/>
              <a:t>hogedraadhaak</a:t>
            </a:r>
            <a:r>
              <a:rPr lang="nl-NL" sz="2400" dirty="0"/>
              <a:t> meet je voor alle types en maten vanaf de bovenkant van de haak tot op 20 cm onder de kop van de plant. </a:t>
            </a:r>
          </a:p>
          <a:p>
            <a:r>
              <a:rPr lang="nl-NL" dirty="0"/>
              <a:t> </a:t>
            </a:r>
            <a:endParaRPr kumimoji="0" lang="nl-NL" sz="1350" b="0" i="0" u="none" strike="noStrike" kern="1200" cap="none" spc="0" normalizeH="0" baseline="0" noProof="0" dirty="0">
              <a:ln>
                <a:noFill/>
              </a:ln>
              <a:solidFill>
                <a:prstClr val="black"/>
              </a:solidFill>
              <a:effectLst/>
              <a:uLnTx/>
              <a:uFillTx/>
              <a:latin typeface="Calibri"/>
              <a:ea typeface="+mn-ea"/>
              <a:cs typeface="+mn-cs"/>
            </a:endParaRPr>
          </a:p>
        </p:txBody>
      </p:sp>
      <p:pic>
        <p:nvPicPr>
          <p:cNvPr id="2" name="Afbeelding 1">
            <a:extLst>
              <a:ext uri="{FF2B5EF4-FFF2-40B4-BE49-F238E27FC236}">
                <a16:creationId xmlns:a16="http://schemas.microsoft.com/office/drawing/2014/main" id="{F1E50C53-C761-4982-8987-92BA5757C6A8}"/>
              </a:ext>
            </a:extLst>
          </p:cNvPr>
          <p:cNvPicPr>
            <a:picLocks noChangeAspect="1"/>
          </p:cNvPicPr>
          <p:nvPr/>
        </p:nvPicPr>
        <p:blipFill>
          <a:blip r:embed="rId2"/>
          <a:stretch>
            <a:fillRect/>
          </a:stretch>
        </p:blipFill>
        <p:spPr>
          <a:xfrm>
            <a:off x="950576" y="3414428"/>
            <a:ext cx="2797024" cy="2797024"/>
          </a:xfrm>
          <a:prstGeom prst="rect">
            <a:avLst/>
          </a:prstGeom>
        </p:spPr>
      </p:pic>
      <p:pic>
        <p:nvPicPr>
          <p:cNvPr id="20482" name="Picture 2" descr="Hogedraadhaak 22 cm – J.S. met vrije val | Bato Plastics">
            <a:extLst>
              <a:ext uri="{FF2B5EF4-FFF2-40B4-BE49-F238E27FC236}">
                <a16:creationId xmlns:a16="http://schemas.microsoft.com/office/drawing/2014/main" id="{8CDCFB86-CB50-48DD-B4CB-0535CE203E7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6200000">
            <a:off x="5100439" y="3494137"/>
            <a:ext cx="2143125" cy="2047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9786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0482"/>
                                        </p:tgtEl>
                                        <p:attrNameLst>
                                          <p:attrName>style.visibility</p:attrName>
                                        </p:attrNameLst>
                                      </p:cBhvr>
                                      <p:to>
                                        <p:strVal val="visible"/>
                                      </p:to>
                                    </p:set>
                                    <p:animEffect transition="in" filter="fade">
                                      <p:cBhvr>
                                        <p:cTn id="17" dur="1000"/>
                                        <p:tgtEl>
                                          <p:spTgt spid="20482"/>
                                        </p:tgtEl>
                                      </p:cBhvr>
                                    </p:animEffect>
                                    <p:anim calcmode="lin" valueType="num">
                                      <p:cBhvr>
                                        <p:cTn id="18" dur="1000" fill="hold"/>
                                        <p:tgtEl>
                                          <p:spTgt spid="20482"/>
                                        </p:tgtEl>
                                        <p:attrNameLst>
                                          <p:attrName>ppt_x</p:attrName>
                                        </p:attrNameLst>
                                      </p:cBhvr>
                                      <p:tavLst>
                                        <p:tav tm="0">
                                          <p:val>
                                            <p:strVal val="#ppt_x"/>
                                          </p:val>
                                        </p:tav>
                                        <p:tav tm="100000">
                                          <p:val>
                                            <p:strVal val="#ppt_x"/>
                                          </p:val>
                                        </p:tav>
                                      </p:tavLst>
                                    </p:anim>
                                    <p:anim calcmode="lin" valueType="num">
                                      <p:cBhvr>
                                        <p:cTn id="19" dur="1000" fill="hold"/>
                                        <p:tgtEl>
                                          <p:spTgt spid="2048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356889DA-41A2-4552-A79A-4F80576CFD40}"/>
              </a:ext>
            </a:extLst>
          </p:cNvPr>
          <p:cNvSpPr txBox="1"/>
          <p:nvPr/>
        </p:nvSpPr>
        <p:spPr>
          <a:xfrm>
            <a:off x="861238" y="548680"/>
            <a:ext cx="5741582"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3300" b="1" i="0" u="none" strike="noStrike" kern="1200" cap="none" spc="0" normalizeH="0" baseline="0" noProof="0" dirty="0">
                <a:ln>
                  <a:noFill/>
                </a:ln>
                <a:solidFill>
                  <a:prstClr val="black"/>
                </a:solidFill>
                <a:effectLst/>
                <a:uLnTx/>
                <a:uFillTx/>
                <a:latin typeface="Calibri"/>
                <a:ea typeface="+mn-ea"/>
                <a:cs typeface="+mn-cs"/>
              </a:rPr>
              <a:t>Extra kop</a:t>
            </a:r>
          </a:p>
        </p:txBody>
      </p:sp>
      <p:sp>
        <p:nvSpPr>
          <p:cNvPr id="4" name="Tekstvak 3">
            <a:extLst>
              <a:ext uri="{FF2B5EF4-FFF2-40B4-BE49-F238E27FC236}">
                <a16:creationId xmlns:a16="http://schemas.microsoft.com/office/drawing/2014/main" id="{BE5E9AAC-8AFC-4CA9-B89F-13D11A0216BE}"/>
              </a:ext>
            </a:extLst>
          </p:cNvPr>
          <p:cNvSpPr txBox="1"/>
          <p:nvPr/>
        </p:nvSpPr>
        <p:spPr>
          <a:xfrm>
            <a:off x="861238" y="1844824"/>
            <a:ext cx="6263640" cy="3416320"/>
          </a:xfrm>
          <a:prstGeom prst="rect">
            <a:avLst/>
          </a:prstGeom>
          <a:noFill/>
        </p:spPr>
        <p:txBody>
          <a:bodyPr wrap="square" rtlCol="0">
            <a:spAutoFit/>
          </a:bodyPr>
          <a:lstStyle/>
          <a:p>
            <a:pPr lvl="0">
              <a:defRPr/>
            </a:pPr>
            <a:r>
              <a:rPr lang="nl-NL" sz="2400" dirty="0">
                <a:solidFill>
                  <a:prstClr val="black"/>
                </a:solidFill>
              </a:rPr>
              <a:t>Als de hoeveelheid licht toeneemt, maak je extra stengels om de productie verhogen.</a:t>
            </a:r>
          </a:p>
          <a:p>
            <a:pPr lvl="0">
              <a:defRPr/>
            </a:pPr>
            <a:endParaRPr lang="nl-NL" sz="2400" dirty="0">
              <a:solidFill>
                <a:prstClr val="black"/>
              </a:solidFill>
            </a:endParaRPr>
          </a:p>
          <a:p>
            <a:pPr lvl="0">
              <a:defRPr/>
            </a:pPr>
            <a:endParaRPr lang="nl-NL" sz="2400" dirty="0">
              <a:solidFill>
                <a:prstClr val="black"/>
              </a:solidFill>
            </a:endParaRPr>
          </a:p>
          <a:p>
            <a:pPr lvl="0">
              <a:defRPr/>
            </a:pPr>
            <a:r>
              <a:rPr lang="nl-NL" sz="2400" dirty="0">
                <a:solidFill>
                  <a:prstClr val="black"/>
                </a:solidFill>
              </a:rPr>
              <a:t>De haak met de afwijkende kleur touw gebruik je later in de teelt om de nieuwe stengels mee vast te zetten.</a:t>
            </a:r>
          </a:p>
          <a:p>
            <a:pPr lvl="0">
              <a:defRPr/>
            </a:pPr>
            <a:endParaRPr lang="nl-NL" sz="2400" dirty="0">
              <a:solidFill>
                <a:prstClr val="black"/>
              </a:solidFill>
            </a:endParaRPr>
          </a:p>
          <a:p>
            <a:pPr lvl="0">
              <a:defRPr/>
            </a:pPr>
            <a:endParaRPr lang="nl-NL" sz="2400" dirty="0">
              <a:solidFill>
                <a:prstClr val="black"/>
              </a:solidFill>
            </a:endParaRPr>
          </a:p>
        </p:txBody>
      </p:sp>
      <p:pic>
        <p:nvPicPr>
          <p:cNvPr id="21506" name="Picture 2" descr="Hogedraadhaak 22 cm – J.S. met vrije val | Bato Plastics">
            <a:extLst>
              <a:ext uri="{FF2B5EF4-FFF2-40B4-BE49-F238E27FC236}">
                <a16:creationId xmlns:a16="http://schemas.microsoft.com/office/drawing/2014/main" id="{E3213305-20A8-4CC9-8B61-9FF573497B7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5736" y="4581128"/>
            <a:ext cx="2857500" cy="1600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3396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1506"/>
                                        </p:tgtEl>
                                        <p:attrNameLst>
                                          <p:attrName>style.visibility</p:attrName>
                                        </p:attrNameLst>
                                      </p:cBhvr>
                                      <p:to>
                                        <p:strVal val="visible"/>
                                      </p:to>
                                    </p:set>
                                    <p:animEffect transition="in" filter="fade">
                                      <p:cBhvr>
                                        <p:cTn id="14" dur="1000"/>
                                        <p:tgtEl>
                                          <p:spTgt spid="21506"/>
                                        </p:tgtEl>
                                      </p:cBhvr>
                                    </p:animEffect>
                                    <p:anim calcmode="lin" valueType="num">
                                      <p:cBhvr>
                                        <p:cTn id="15" dur="1000" fill="hold"/>
                                        <p:tgtEl>
                                          <p:spTgt spid="21506"/>
                                        </p:tgtEl>
                                        <p:attrNameLst>
                                          <p:attrName>ppt_x</p:attrName>
                                        </p:attrNameLst>
                                      </p:cBhvr>
                                      <p:tavLst>
                                        <p:tav tm="0">
                                          <p:val>
                                            <p:strVal val="#ppt_x"/>
                                          </p:val>
                                        </p:tav>
                                        <p:tav tm="100000">
                                          <p:val>
                                            <p:strVal val="#ppt_x"/>
                                          </p:val>
                                        </p:tav>
                                      </p:tavLst>
                                    </p:anim>
                                    <p:anim calcmode="lin" valueType="num">
                                      <p:cBhvr>
                                        <p:cTn id="16" dur="1000" fill="hold"/>
                                        <p:tgtEl>
                                          <p:spTgt spid="2150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3" end="3"/>
                                            </p:txEl>
                                          </p:spTgt>
                                        </p:tgtEl>
                                        <p:attrNameLst>
                                          <p:attrName>style.visibility</p:attrName>
                                        </p:attrNameLst>
                                      </p:cBhvr>
                                      <p:to>
                                        <p:strVal val="visible"/>
                                      </p:to>
                                    </p:set>
                                    <p:animEffect transition="in" filter="fade">
                                      <p:cBhvr>
                                        <p:cTn id="21" dur="1000"/>
                                        <p:tgtEl>
                                          <p:spTgt spid="4">
                                            <p:txEl>
                                              <p:pRg st="3" end="3"/>
                                            </p:txEl>
                                          </p:spTgt>
                                        </p:tgtEl>
                                      </p:cBhvr>
                                    </p:animEffect>
                                    <p:anim calcmode="lin" valueType="num">
                                      <p:cBhvr>
                                        <p:cTn id="22"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356889DA-41A2-4552-A79A-4F80576CFD40}"/>
              </a:ext>
            </a:extLst>
          </p:cNvPr>
          <p:cNvSpPr txBox="1"/>
          <p:nvPr/>
        </p:nvSpPr>
        <p:spPr>
          <a:xfrm>
            <a:off x="861238" y="548680"/>
            <a:ext cx="5741582"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3300" b="1" i="0" u="none" strike="noStrike" kern="1200" cap="none" spc="0" normalizeH="0" baseline="0" noProof="0" dirty="0">
                <a:ln>
                  <a:noFill/>
                </a:ln>
                <a:solidFill>
                  <a:prstClr val="black"/>
                </a:solidFill>
                <a:effectLst/>
                <a:uLnTx/>
                <a:uFillTx/>
                <a:latin typeface="Calibri"/>
                <a:ea typeface="+mn-ea"/>
                <a:cs typeface="+mn-cs"/>
              </a:rPr>
              <a:t>Extra kop</a:t>
            </a:r>
          </a:p>
        </p:txBody>
      </p:sp>
      <p:sp>
        <p:nvSpPr>
          <p:cNvPr id="4" name="Tekstvak 3">
            <a:extLst>
              <a:ext uri="{FF2B5EF4-FFF2-40B4-BE49-F238E27FC236}">
                <a16:creationId xmlns:a16="http://schemas.microsoft.com/office/drawing/2014/main" id="{BE5E9AAC-8AFC-4CA9-B89F-13D11A0216BE}"/>
              </a:ext>
            </a:extLst>
          </p:cNvPr>
          <p:cNvSpPr txBox="1"/>
          <p:nvPr/>
        </p:nvSpPr>
        <p:spPr>
          <a:xfrm>
            <a:off x="861238" y="1844824"/>
            <a:ext cx="6263640" cy="3785652"/>
          </a:xfrm>
          <a:prstGeom prst="rect">
            <a:avLst/>
          </a:prstGeom>
          <a:noFill/>
        </p:spPr>
        <p:txBody>
          <a:bodyPr wrap="square" rtlCol="0">
            <a:spAutoFit/>
          </a:bodyPr>
          <a:lstStyle/>
          <a:p>
            <a:pPr lvl="0">
              <a:defRPr/>
            </a:pPr>
            <a:r>
              <a:rPr lang="nl-NL" sz="2400" dirty="0">
                <a:solidFill>
                  <a:prstClr val="black"/>
                </a:solidFill>
              </a:rPr>
              <a:t>De nieuwe, extra stengels beschadigen snel. De kleur touw geeft je dan de waarschuwing dat je voorzichtig moet zijn.</a:t>
            </a:r>
          </a:p>
          <a:p>
            <a:pPr lvl="0">
              <a:defRPr/>
            </a:pPr>
            <a:endParaRPr lang="nl-NL" sz="2400" dirty="0">
              <a:solidFill>
                <a:prstClr val="black"/>
              </a:solidFill>
            </a:endParaRPr>
          </a:p>
          <a:p>
            <a:pPr lvl="0">
              <a:defRPr/>
            </a:pPr>
            <a:endParaRPr lang="nl-NL" sz="2400" dirty="0">
              <a:solidFill>
                <a:prstClr val="black"/>
              </a:solidFill>
            </a:endParaRPr>
          </a:p>
          <a:p>
            <a:pPr lvl="0">
              <a:defRPr/>
            </a:pPr>
            <a:r>
              <a:rPr lang="nl-NL" sz="2400" dirty="0">
                <a:solidFill>
                  <a:prstClr val="black"/>
                </a:solidFill>
              </a:rPr>
              <a:t>Als het licht weer afneemt  in de herfst, kan je aan de kleur van het touw zien dat je deze kop er weer uit kunt halen</a:t>
            </a:r>
          </a:p>
          <a:p>
            <a:pPr lvl="0">
              <a:defRPr/>
            </a:pPr>
            <a:endParaRPr lang="nl-NL" sz="2400" dirty="0">
              <a:solidFill>
                <a:prstClr val="black"/>
              </a:solidFill>
            </a:endParaRPr>
          </a:p>
          <a:p>
            <a:pPr lvl="0">
              <a:defRPr/>
            </a:pPr>
            <a:endParaRPr lang="nl-NL" sz="2400" dirty="0">
              <a:solidFill>
                <a:prstClr val="black"/>
              </a:solidFill>
            </a:endParaRPr>
          </a:p>
        </p:txBody>
      </p:sp>
      <p:pic>
        <p:nvPicPr>
          <p:cNvPr id="22530" name="Picture 2" descr="Hoe tomatenplanten dieven en snoeien?">
            <a:extLst>
              <a:ext uri="{FF2B5EF4-FFF2-40B4-BE49-F238E27FC236}">
                <a16:creationId xmlns:a16="http://schemas.microsoft.com/office/drawing/2014/main" id="{8A828989-54C9-416E-B9C2-9280DD21653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84168" y="4706551"/>
            <a:ext cx="2466975" cy="1847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5451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2530"/>
                                        </p:tgtEl>
                                        <p:attrNameLst>
                                          <p:attrName>style.visibility</p:attrName>
                                        </p:attrNameLst>
                                      </p:cBhvr>
                                      <p:to>
                                        <p:strVal val="visible"/>
                                      </p:to>
                                    </p:set>
                                    <p:animEffect transition="in" filter="fade">
                                      <p:cBhvr>
                                        <p:cTn id="14" dur="1000"/>
                                        <p:tgtEl>
                                          <p:spTgt spid="22530"/>
                                        </p:tgtEl>
                                      </p:cBhvr>
                                    </p:animEffect>
                                    <p:anim calcmode="lin" valueType="num">
                                      <p:cBhvr>
                                        <p:cTn id="15" dur="1000" fill="hold"/>
                                        <p:tgtEl>
                                          <p:spTgt spid="22530"/>
                                        </p:tgtEl>
                                        <p:attrNameLst>
                                          <p:attrName>ppt_x</p:attrName>
                                        </p:attrNameLst>
                                      </p:cBhvr>
                                      <p:tavLst>
                                        <p:tav tm="0">
                                          <p:val>
                                            <p:strVal val="#ppt_x"/>
                                          </p:val>
                                        </p:tav>
                                        <p:tav tm="100000">
                                          <p:val>
                                            <p:strVal val="#ppt_x"/>
                                          </p:val>
                                        </p:tav>
                                      </p:tavLst>
                                    </p:anim>
                                    <p:anim calcmode="lin" valueType="num">
                                      <p:cBhvr>
                                        <p:cTn id="16" dur="1000" fill="hold"/>
                                        <p:tgtEl>
                                          <p:spTgt spid="22530"/>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3" end="3"/>
                                            </p:txEl>
                                          </p:spTgt>
                                        </p:tgtEl>
                                        <p:attrNameLst>
                                          <p:attrName>style.visibility</p:attrName>
                                        </p:attrNameLst>
                                      </p:cBhvr>
                                      <p:to>
                                        <p:strVal val="visible"/>
                                      </p:to>
                                    </p:set>
                                    <p:animEffect transition="in" filter="fade">
                                      <p:cBhvr>
                                        <p:cTn id="21" dur="1000"/>
                                        <p:tgtEl>
                                          <p:spTgt spid="4">
                                            <p:txEl>
                                              <p:pRg st="3" end="3"/>
                                            </p:txEl>
                                          </p:spTgt>
                                        </p:tgtEl>
                                      </p:cBhvr>
                                    </p:animEffect>
                                    <p:anim calcmode="lin" valueType="num">
                                      <p:cBhvr>
                                        <p:cTn id="22"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356889DA-41A2-4552-A79A-4F80576CFD40}"/>
              </a:ext>
            </a:extLst>
          </p:cNvPr>
          <p:cNvSpPr txBox="1"/>
          <p:nvPr/>
        </p:nvSpPr>
        <p:spPr>
          <a:xfrm>
            <a:off x="861238" y="548680"/>
            <a:ext cx="5741582"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3300" b="1" dirty="0">
                <a:solidFill>
                  <a:prstClr val="black"/>
                </a:solidFill>
                <a:latin typeface="Calibri"/>
              </a:rPr>
              <a:t>HDS- of </a:t>
            </a:r>
            <a:r>
              <a:rPr lang="nl-NL" sz="3300" b="1" dirty="0" err="1">
                <a:solidFill>
                  <a:prstClr val="black"/>
                </a:solidFill>
                <a:latin typeface="Calibri"/>
              </a:rPr>
              <a:t>Tomex</a:t>
            </a:r>
            <a:r>
              <a:rPr lang="nl-NL" sz="3300" b="1" dirty="0">
                <a:solidFill>
                  <a:prstClr val="black"/>
                </a:solidFill>
                <a:latin typeface="Calibri"/>
              </a:rPr>
              <a:t> </a:t>
            </a:r>
            <a:r>
              <a:rPr lang="nl-NL" sz="3300" b="1" dirty="0" err="1">
                <a:solidFill>
                  <a:prstClr val="black"/>
                </a:solidFill>
                <a:latin typeface="Calibri"/>
              </a:rPr>
              <a:t>hogedraadspoel</a:t>
            </a:r>
            <a:endParaRPr kumimoji="0" lang="nl-NL" sz="3300" b="1" i="0" u="none" strike="noStrike" kern="1200" cap="none" spc="0" normalizeH="0" baseline="0" noProof="0" dirty="0">
              <a:ln>
                <a:noFill/>
              </a:ln>
              <a:solidFill>
                <a:prstClr val="black"/>
              </a:solidFill>
              <a:effectLst/>
              <a:uLnTx/>
              <a:uFillTx/>
              <a:latin typeface="Calibri"/>
              <a:ea typeface="+mn-ea"/>
              <a:cs typeface="+mn-cs"/>
            </a:endParaRPr>
          </a:p>
        </p:txBody>
      </p:sp>
      <p:sp>
        <p:nvSpPr>
          <p:cNvPr id="4" name="Tekstvak 3">
            <a:extLst>
              <a:ext uri="{FF2B5EF4-FFF2-40B4-BE49-F238E27FC236}">
                <a16:creationId xmlns:a16="http://schemas.microsoft.com/office/drawing/2014/main" id="{BE5E9AAC-8AFC-4CA9-B89F-13D11A0216BE}"/>
              </a:ext>
            </a:extLst>
          </p:cNvPr>
          <p:cNvSpPr txBox="1"/>
          <p:nvPr/>
        </p:nvSpPr>
        <p:spPr>
          <a:xfrm>
            <a:off x="872078" y="1988840"/>
            <a:ext cx="6263640" cy="2308324"/>
          </a:xfrm>
          <a:prstGeom prst="rect">
            <a:avLst/>
          </a:prstGeom>
          <a:noFill/>
        </p:spPr>
        <p:txBody>
          <a:bodyPr wrap="square" rtlCol="0">
            <a:spAutoFit/>
          </a:bodyPr>
          <a:lstStyle/>
          <a:p>
            <a:pPr lvl="0">
              <a:defRPr/>
            </a:pPr>
            <a:r>
              <a:rPr lang="nl-NL" sz="2400" dirty="0"/>
              <a:t>Als alternatief voor de </a:t>
            </a:r>
            <a:r>
              <a:rPr lang="nl-NL" sz="2400" dirty="0" err="1"/>
              <a:t>hogedraadhaak</a:t>
            </a:r>
            <a:r>
              <a:rPr lang="nl-NL" sz="2400" dirty="0"/>
              <a:t> kun je de HDS - of </a:t>
            </a:r>
            <a:r>
              <a:rPr lang="nl-NL" sz="2400" dirty="0" err="1"/>
              <a:t>Tomex</a:t>
            </a:r>
            <a:r>
              <a:rPr lang="nl-NL" sz="2400" dirty="0"/>
              <a:t> </a:t>
            </a:r>
            <a:r>
              <a:rPr lang="nl-NL" sz="2400" dirty="0" err="1"/>
              <a:t>hogedraadspoel</a:t>
            </a:r>
            <a:r>
              <a:rPr lang="nl-NL" sz="2400" dirty="0"/>
              <a:t> gebruiken. </a:t>
            </a:r>
          </a:p>
          <a:p>
            <a:pPr lvl="0">
              <a:defRPr/>
            </a:pPr>
            <a:endParaRPr lang="nl-NL" sz="2400" dirty="0"/>
          </a:p>
          <a:p>
            <a:pPr lvl="0">
              <a:defRPr/>
            </a:pPr>
            <a:r>
              <a:rPr lang="nl-NL" sz="2400" dirty="0"/>
              <a:t>Dit systeem is vergelijkbaar met het </a:t>
            </a:r>
            <a:r>
              <a:rPr lang="nl-NL" sz="2400" dirty="0" err="1"/>
              <a:t>hogedraadsysteem</a:t>
            </a:r>
            <a:r>
              <a:rPr lang="nl-NL" sz="2400" dirty="0"/>
              <a:t> wat betreft lengte touw, kleuren touw en manier van ophangen. </a:t>
            </a:r>
            <a:endParaRPr kumimoji="0" lang="nl-NL" sz="2400" i="0" u="none" strike="noStrike" kern="1200" cap="none" spc="0" normalizeH="0" baseline="0" noProof="0" dirty="0">
              <a:ln>
                <a:noFill/>
              </a:ln>
              <a:solidFill>
                <a:prstClr val="black"/>
              </a:solidFill>
              <a:effectLst/>
              <a:uLnTx/>
              <a:uFillTx/>
              <a:latin typeface="Calibri"/>
              <a:ea typeface="+mn-ea"/>
              <a:cs typeface="+mn-cs"/>
            </a:endParaRPr>
          </a:p>
        </p:txBody>
      </p:sp>
      <p:pic>
        <p:nvPicPr>
          <p:cNvPr id="23554" name="Picture 2" descr="Hogedraadhaken voor de groenteteelt | Bato Plastics">
            <a:extLst>
              <a:ext uri="{FF2B5EF4-FFF2-40B4-BE49-F238E27FC236}">
                <a16:creationId xmlns:a16="http://schemas.microsoft.com/office/drawing/2014/main" id="{F24D459A-32C8-4440-AEFC-29DF896E8D9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752" y="4509120"/>
            <a:ext cx="1999109" cy="19991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62055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3554"/>
                                        </p:tgtEl>
                                        <p:attrNameLst>
                                          <p:attrName>style.visibility</p:attrName>
                                        </p:attrNameLst>
                                      </p:cBhvr>
                                      <p:to>
                                        <p:strVal val="visible"/>
                                      </p:to>
                                    </p:set>
                                    <p:animEffect transition="in" filter="fade">
                                      <p:cBhvr>
                                        <p:cTn id="14" dur="1000"/>
                                        <p:tgtEl>
                                          <p:spTgt spid="23554"/>
                                        </p:tgtEl>
                                      </p:cBhvr>
                                    </p:animEffect>
                                    <p:anim calcmode="lin" valueType="num">
                                      <p:cBhvr>
                                        <p:cTn id="15" dur="1000" fill="hold"/>
                                        <p:tgtEl>
                                          <p:spTgt spid="23554"/>
                                        </p:tgtEl>
                                        <p:attrNameLst>
                                          <p:attrName>ppt_x</p:attrName>
                                        </p:attrNameLst>
                                      </p:cBhvr>
                                      <p:tavLst>
                                        <p:tav tm="0">
                                          <p:val>
                                            <p:strVal val="#ppt_x"/>
                                          </p:val>
                                        </p:tav>
                                        <p:tav tm="100000">
                                          <p:val>
                                            <p:strVal val="#ppt_x"/>
                                          </p:val>
                                        </p:tav>
                                      </p:tavLst>
                                    </p:anim>
                                    <p:anim calcmode="lin" valueType="num">
                                      <p:cBhvr>
                                        <p:cTn id="16" dur="1000" fill="hold"/>
                                        <p:tgtEl>
                                          <p:spTgt spid="2355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fade">
                                      <p:cBhvr>
                                        <p:cTn id="21" dur="1000"/>
                                        <p:tgtEl>
                                          <p:spTgt spid="4">
                                            <p:txEl>
                                              <p:pRg st="2" end="2"/>
                                            </p:txEl>
                                          </p:spTgt>
                                        </p:tgtEl>
                                      </p:cBhvr>
                                    </p:animEffect>
                                    <p:anim calcmode="lin" valueType="num">
                                      <p:cBhvr>
                                        <p:cTn id="22"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356889DA-41A2-4552-A79A-4F80576CFD40}"/>
              </a:ext>
            </a:extLst>
          </p:cNvPr>
          <p:cNvSpPr txBox="1"/>
          <p:nvPr/>
        </p:nvSpPr>
        <p:spPr>
          <a:xfrm>
            <a:off x="861238" y="548680"/>
            <a:ext cx="5741582"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3300" b="1" dirty="0">
                <a:solidFill>
                  <a:prstClr val="black"/>
                </a:solidFill>
                <a:latin typeface="Calibri"/>
              </a:rPr>
              <a:t>HDS- of </a:t>
            </a:r>
            <a:r>
              <a:rPr lang="nl-NL" sz="3300" b="1" dirty="0" err="1">
                <a:solidFill>
                  <a:prstClr val="black"/>
                </a:solidFill>
                <a:latin typeface="Calibri"/>
              </a:rPr>
              <a:t>Tomex</a:t>
            </a:r>
            <a:r>
              <a:rPr lang="nl-NL" sz="3300" b="1" dirty="0">
                <a:solidFill>
                  <a:prstClr val="black"/>
                </a:solidFill>
                <a:latin typeface="Calibri"/>
              </a:rPr>
              <a:t> </a:t>
            </a:r>
            <a:r>
              <a:rPr lang="nl-NL" sz="3300" b="1" dirty="0" err="1">
                <a:solidFill>
                  <a:prstClr val="black"/>
                </a:solidFill>
                <a:latin typeface="Calibri"/>
              </a:rPr>
              <a:t>hogedraadspoel</a:t>
            </a:r>
            <a:endParaRPr kumimoji="0" lang="nl-NL" sz="3300" b="1" i="0" u="none" strike="noStrike" kern="1200" cap="none" spc="0" normalizeH="0" baseline="0" noProof="0" dirty="0">
              <a:ln>
                <a:noFill/>
              </a:ln>
              <a:solidFill>
                <a:prstClr val="black"/>
              </a:solidFill>
              <a:effectLst/>
              <a:uLnTx/>
              <a:uFillTx/>
              <a:latin typeface="Calibri"/>
              <a:ea typeface="+mn-ea"/>
              <a:cs typeface="+mn-cs"/>
            </a:endParaRPr>
          </a:p>
        </p:txBody>
      </p:sp>
      <p:sp>
        <p:nvSpPr>
          <p:cNvPr id="4" name="Tekstvak 3">
            <a:extLst>
              <a:ext uri="{FF2B5EF4-FFF2-40B4-BE49-F238E27FC236}">
                <a16:creationId xmlns:a16="http://schemas.microsoft.com/office/drawing/2014/main" id="{BE5E9AAC-8AFC-4CA9-B89F-13D11A0216BE}"/>
              </a:ext>
            </a:extLst>
          </p:cNvPr>
          <p:cNvSpPr txBox="1"/>
          <p:nvPr/>
        </p:nvSpPr>
        <p:spPr>
          <a:xfrm>
            <a:off x="872078" y="1988840"/>
            <a:ext cx="6263640" cy="3254737"/>
          </a:xfrm>
          <a:prstGeom prst="rect">
            <a:avLst/>
          </a:prstGeom>
          <a:noFill/>
        </p:spPr>
        <p:txBody>
          <a:bodyPr wrap="square" rtlCol="0">
            <a:spAutoFit/>
          </a:bodyPr>
          <a:lstStyle/>
          <a:p>
            <a:pPr lvl="0">
              <a:defRPr/>
            </a:pPr>
            <a:r>
              <a:rPr lang="nl-NL" sz="2400" dirty="0"/>
              <a:t>Het verschil is, dat je de spoelen niet van de draad hoeft te tillen om af te wikkelen. </a:t>
            </a:r>
          </a:p>
          <a:p>
            <a:pPr lvl="0">
              <a:defRPr/>
            </a:pPr>
            <a:endParaRPr lang="nl-NL" sz="2400" dirty="0"/>
          </a:p>
          <a:p>
            <a:pPr lvl="0">
              <a:defRPr/>
            </a:pPr>
            <a:r>
              <a:rPr lang="nl-NL" sz="2400" dirty="0"/>
              <a:t>Het enige wat je doet, is de plant iets optillen en dan het touw afwikkelen. </a:t>
            </a:r>
          </a:p>
          <a:p>
            <a:pPr lvl="0">
              <a:defRPr/>
            </a:pPr>
            <a:endParaRPr lang="nl-NL" sz="2400" dirty="0"/>
          </a:p>
          <a:p>
            <a:pPr lvl="0">
              <a:defRPr/>
            </a:pPr>
            <a:r>
              <a:rPr lang="nl-NL" sz="2400" dirty="0"/>
              <a:t>Daarna schuif je de spoel een eindje verder op de gewasdraad.</a:t>
            </a:r>
            <a:endParaRPr kumimoji="0" lang="nl-NL" sz="2400" b="0" i="0" u="none" strike="noStrike" kern="1200" cap="none" spc="0" normalizeH="0" baseline="0" noProof="0" dirty="0">
              <a:ln>
                <a:noFill/>
              </a:ln>
              <a:solidFill>
                <a:prstClr val="black"/>
              </a:solidFill>
              <a:effectLst/>
              <a:uLnTx/>
              <a:uFillTx/>
              <a:latin typeface="Calibri"/>
              <a:ea typeface="+mn-ea"/>
              <a:cs typeface="+mn-cs"/>
            </a:endParaRPr>
          </a:p>
          <a:p>
            <a:pPr marL="214313" marR="0" lvl="0" indent="-214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nl-NL" sz="1350" b="0" i="0" u="none" strike="noStrike" kern="1200" cap="none" spc="0" normalizeH="0" baseline="0" noProof="0" dirty="0">
              <a:ln>
                <a:noFill/>
              </a:ln>
              <a:solidFill>
                <a:prstClr val="black"/>
              </a:solidFill>
              <a:effectLst/>
              <a:uLnTx/>
              <a:uFillTx/>
              <a:latin typeface="Calibri"/>
              <a:ea typeface="+mn-ea"/>
              <a:cs typeface="+mn-cs"/>
            </a:endParaRPr>
          </a:p>
        </p:txBody>
      </p:sp>
      <p:pic>
        <p:nvPicPr>
          <p:cNvPr id="24578" name="Picture 2" descr="Hogedraadspoel zonder nok | Bato Plastics">
            <a:extLst>
              <a:ext uri="{FF2B5EF4-FFF2-40B4-BE49-F238E27FC236}">
                <a16:creationId xmlns:a16="http://schemas.microsoft.com/office/drawing/2014/main" id="{74186C70-C2D7-4A82-990B-1429DC21C97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6393219">
            <a:off x="6643607" y="4540565"/>
            <a:ext cx="2143125" cy="2047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9264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4578"/>
                                        </p:tgtEl>
                                        <p:attrNameLst>
                                          <p:attrName>style.visibility</p:attrName>
                                        </p:attrNameLst>
                                      </p:cBhvr>
                                      <p:to>
                                        <p:strVal val="visible"/>
                                      </p:to>
                                    </p:set>
                                    <p:animEffect transition="in" filter="fade">
                                      <p:cBhvr>
                                        <p:cTn id="14" dur="1000"/>
                                        <p:tgtEl>
                                          <p:spTgt spid="24578"/>
                                        </p:tgtEl>
                                      </p:cBhvr>
                                    </p:animEffect>
                                    <p:anim calcmode="lin" valueType="num">
                                      <p:cBhvr>
                                        <p:cTn id="15" dur="1000" fill="hold"/>
                                        <p:tgtEl>
                                          <p:spTgt spid="24578"/>
                                        </p:tgtEl>
                                        <p:attrNameLst>
                                          <p:attrName>ppt_x</p:attrName>
                                        </p:attrNameLst>
                                      </p:cBhvr>
                                      <p:tavLst>
                                        <p:tav tm="0">
                                          <p:val>
                                            <p:strVal val="#ppt_x"/>
                                          </p:val>
                                        </p:tav>
                                        <p:tav tm="100000">
                                          <p:val>
                                            <p:strVal val="#ppt_x"/>
                                          </p:val>
                                        </p:tav>
                                      </p:tavLst>
                                    </p:anim>
                                    <p:anim calcmode="lin" valueType="num">
                                      <p:cBhvr>
                                        <p:cTn id="16" dur="1000" fill="hold"/>
                                        <p:tgtEl>
                                          <p:spTgt spid="2457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fade">
                                      <p:cBhvr>
                                        <p:cTn id="21" dur="1000"/>
                                        <p:tgtEl>
                                          <p:spTgt spid="4">
                                            <p:txEl>
                                              <p:pRg st="2" end="2"/>
                                            </p:txEl>
                                          </p:spTgt>
                                        </p:tgtEl>
                                      </p:cBhvr>
                                    </p:animEffect>
                                    <p:anim calcmode="lin" valueType="num">
                                      <p:cBhvr>
                                        <p:cTn id="22"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
                                            <p:txEl>
                                              <p:pRg st="4" end="4"/>
                                            </p:txEl>
                                          </p:spTgt>
                                        </p:tgtEl>
                                        <p:attrNameLst>
                                          <p:attrName>style.visibility</p:attrName>
                                        </p:attrNameLst>
                                      </p:cBhvr>
                                      <p:to>
                                        <p:strVal val="visible"/>
                                      </p:to>
                                    </p:set>
                                    <p:animEffect transition="in" filter="fade">
                                      <p:cBhvr>
                                        <p:cTn id="28" dur="1000"/>
                                        <p:tgtEl>
                                          <p:spTgt spid="4">
                                            <p:txEl>
                                              <p:pRg st="4" end="4"/>
                                            </p:txEl>
                                          </p:spTgt>
                                        </p:tgtEl>
                                      </p:cBhvr>
                                    </p:animEffect>
                                    <p:anim calcmode="lin" valueType="num">
                                      <p:cBhvr>
                                        <p:cTn id="29"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356889DA-41A2-4552-A79A-4F80576CFD40}"/>
              </a:ext>
            </a:extLst>
          </p:cNvPr>
          <p:cNvSpPr txBox="1"/>
          <p:nvPr/>
        </p:nvSpPr>
        <p:spPr>
          <a:xfrm>
            <a:off x="922020" y="836712"/>
            <a:ext cx="5741582" cy="553998"/>
          </a:xfrm>
          <a:prstGeom prst="rect">
            <a:avLst/>
          </a:prstGeom>
          <a:noFill/>
        </p:spPr>
        <p:txBody>
          <a:bodyPr wrap="square" rtlCol="0">
            <a:spAutoFit/>
          </a:bodyPr>
          <a:lstStyle/>
          <a:p>
            <a:r>
              <a:rPr lang="nl-NL" sz="3000" b="1" dirty="0"/>
              <a:t>Lesprogramma dit blok</a:t>
            </a:r>
          </a:p>
        </p:txBody>
      </p:sp>
      <p:sp>
        <p:nvSpPr>
          <p:cNvPr id="4" name="Tekstvak 3">
            <a:extLst>
              <a:ext uri="{FF2B5EF4-FFF2-40B4-BE49-F238E27FC236}">
                <a16:creationId xmlns:a16="http://schemas.microsoft.com/office/drawing/2014/main" id="{BE5E9AAC-8AFC-4CA9-B89F-13D11A0216BE}"/>
              </a:ext>
            </a:extLst>
          </p:cNvPr>
          <p:cNvSpPr txBox="1"/>
          <p:nvPr/>
        </p:nvSpPr>
        <p:spPr>
          <a:xfrm>
            <a:off x="922020" y="2068831"/>
            <a:ext cx="6962348" cy="1569660"/>
          </a:xfrm>
          <a:prstGeom prst="rect">
            <a:avLst/>
          </a:prstGeom>
          <a:noFill/>
        </p:spPr>
        <p:txBody>
          <a:bodyPr wrap="square" rtlCol="0">
            <a:spAutoFit/>
          </a:bodyPr>
          <a:lstStyle/>
          <a:p>
            <a:pPr marL="214313" indent="-214313">
              <a:buFont typeface="Arial" panose="020B0604020202020204" pitchFamily="34" charset="0"/>
              <a:buChar char="•"/>
            </a:pPr>
            <a:r>
              <a:rPr lang="nl-NL" sz="2400" dirty="0"/>
              <a:t>Les 1: </a:t>
            </a:r>
            <a:r>
              <a:rPr lang="nl-NL" sz="2400" dirty="0" err="1"/>
              <a:t>Hydroponics</a:t>
            </a:r>
            <a:endParaRPr lang="nl-NL" sz="2400" dirty="0"/>
          </a:p>
          <a:p>
            <a:pPr marL="214313" indent="-214313">
              <a:buFont typeface="Arial" panose="020B0604020202020204" pitchFamily="34" charset="0"/>
              <a:buChar char="•"/>
            </a:pPr>
            <a:r>
              <a:rPr lang="nl-NL" sz="2400" dirty="0"/>
              <a:t>Les 2:</a:t>
            </a:r>
          </a:p>
          <a:p>
            <a:pPr marL="214313" indent="-214313">
              <a:buFont typeface="Arial" panose="020B0604020202020204" pitchFamily="34" charset="0"/>
              <a:buChar char="•"/>
            </a:pPr>
            <a:r>
              <a:rPr lang="nl-NL" sz="2400" dirty="0"/>
              <a:t>Les 3: Verzorgen teelt</a:t>
            </a:r>
          </a:p>
          <a:p>
            <a:pPr marL="214313" indent="-214313">
              <a:buFont typeface="Arial" panose="020B0604020202020204" pitchFamily="34" charset="0"/>
              <a:buChar char="•"/>
            </a:pPr>
            <a:r>
              <a:rPr lang="nl-NL" sz="2400" dirty="0"/>
              <a:t>Les 4: Verzorgen teelt</a:t>
            </a:r>
          </a:p>
        </p:txBody>
      </p:sp>
      <p:pic>
        <p:nvPicPr>
          <p:cNvPr id="2" name="Afbeelding 1">
            <a:extLst>
              <a:ext uri="{FF2B5EF4-FFF2-40B4-BE49-F238E27FC236}">
                <a16:creationId xmlns:a16="http://schemas.microsoft.com/office/drawing/2014/main" id="{7090F0AB-3877-490C-9DB3-C9E28FC060F0}"/>
              </a:ext>
            </a:extLst>
          </p:cNvPr>
          <p:cNvPicPr>
            <a:picLocks noChangeAspect="1"/>
          </p:cNvPicPr>
          <p:nvPr/>
        </p:nvPicPr>
        <p:blipFill>
          <a:blip r:embed="rId2"/>
          <a:stretch>
            <a:fillRect/>
          </a:stretch>
        </p:blipFill>
        <p:spPr>
          <a:xfrm>
            <a:off x="5036393" y="4725144"/>
            <a:ext cx="2847975" cy="1600200"/>
          </a:xfrm>
          <a:prstGeom prst="rect">
            <a:avLst/>
          </a:prstGeom>
        </p:spPr>
      </p:pic>
    </p:spTree>
    <p:extLst>
      <p:ext uri="{BB962C8B-B14F-4D97-AF65-F5344CB8AC3E}">
        <p14:creationId xmlns:p14="http://schemas.microsoft.com/office/powerpoint/2010/main" val="2852106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Effect transition="in" filter="fade">
                                      <p:cBhvr>
                                        <p:cTn id="14" dur="1000"/>
                                        <p:tgtEl>
                                          <p:spTgt spid="4">
                                            <p:txEl>
                                              <p:pRg st="1" end="1"/>
                                            </p:txEl>
                                          </p:spTgt>
                                        </p:tgtEl>
                                      </p:cBhvr>
                                    </p:animEffect>
                                    <p:anim calcmode="lin" valueType="num">
                                      <p:cBhvr>
                                        <p:cTn id="15"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fade">
                                      <p:cBhvr>
                                        <p:cTn id="21" dur="1000"/>
                                        <p:tgtEl>
                                          <p:spTgt spid="4">
                                            <p:txEl>
                                              <p:pRg st="2" end="2"/>
                                            </p:txEl>
                                          </p:spTgt>
                                        </p:tgtEl>
                                      </p:cBhvr>
                                    </p:animEffect>
                                    <p:anim calcmode="lin" valueType="num">
                                      <p:cBhvr>
                                        <p:cTn id="22"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
                                            <p:txEl>
                                              <p:pRg st="3" end="3"/>
                                            </p:txEl>
                                          </p:spTgt>
                                        </p:tgtEl>
                                        <p:attrNameLst>
                                          <p:attrName>style.visibility</p:attrName>
                                        </p:attrNameLst>
                                      </p:cBhvr>
                                      <p:to>
                                        <p:strVal val="visible"/>
                                      </p:to>
                                    </p:set>
                                    <p:animEffect transition="in" filter="fade">
                                      <p:cBhvr>
                                        <p:cTn id="28" dur="1000"/>
                                        <p:tgtEl>
                                          <p:spTgt spid="4">
                                            <p:txEl>
                                              <p:pRg st="3" end="3"/>
                                            </p:txEl>
                                          </p:spTgt>
                                        </p:tgtEl>
                                      </p:cBhvr>
                                    </p:animEffect>
                                    <p:anim calcmode="lin" valueType="num">
                                      <p:cBhvr>
                                        <p:cTn id="29"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356889DA-41A2-4552-A79A-4F80576CFD40}"/>
              </a:ext>
            </a:extLst>
          </p:cNvPr>
          <p:cNvSpPr txBox="1"/>
          <p:nvPr/>
        </p:nvSpPr>
        <p:spPr>
          <a:xfrm>
            <a:off x="861238" y="548680"/>
            <a:ext cx="5741582"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3300" b="1" dirty="0">
                <a:solidFill>
                  <a:prstClr val="black"/>
                </a:solidFill>
                <a:latin typeface="Calibri"/>
              </a:rPr>
              <a:t>Vragen</a:t>
            </a:r>
            <a:endParaRPr kumimoji="0" lang="nl-NL" sz="3300" b="1" i="0" u="none" strike="noStrike" kern="1200" cap="none" spc="0" normalizeH="0" baseline="0" noProof="0" dirty="0">
              <a:ln>
                <a:noFill/>
              </a:ln>
              <a:solidFill>
                <a:prstClr val="black"/>
              </a:solidFill>
              <a:effectLst/>
              <a:uLnTx/>
              <a:uFillTx/>
              <a:latin typeface="Calibri"/>
              <a:ea typeface="+mn-ea"/>
              <a:cs typeface="+mn-cs"/>
            </a:endParaRPr>
          </a:p>
        </p:txBody>
      </p:sp>
      <p:sp>
        <p:nvSpPr>
          <p:cNvPr id="4" name="Tekstvak 3">
            <a:extLst>
              <a:ext uri="{FF2B5EF4-FFF2-40B4-BE49-F238E27FC236}">
                <a16:creationId xmlns:a16="http://schemas.microsoft.com/office/drawing/2014/main" id="{BE5E9AAC-8AFC-4CA9-B89F-13D11A0216BE}"/>
              </a:ext>
            </a:extLst>
          </p:cNvPr>
          <p:cNvSpPr txBox="1"/>
          <p:nvPr/>
        </p:nvSpPr>
        <p:spPr>
          <a:xfrm>
            <a:off x="872078" y="1988840"/>
            <a:ext cx="6263640" cy="6209392"/>
          </a:xfrm>
          <a:prstGeom prst="rect">
            <a:avLst/>
          </a:prstGeom>
          <a:noFill/>
        </p:spPr>
        <p:txBody>
          <a:bodyPr wrap="square" rtlCol="0">
            <a:spAutoFit/>
          </a:bodyPr>
          <a:lstStyle/>
          <a:p>
            <a:pPr marL="457200" lvl="0" indent="-457200">
              <a:buFont typeface="+mj-lt"/>
              <a:buAutoNum type="arabicPeriod"/>
              <a:defRPr/>
            </a:pPr>
            <a:r>
              <a:rPr lang="nl-NL" sz="2400" dirty="0"/>
              <a:t>Noem 4 soorten touw en beschrijf hun eigenschappen</a:t>
            </a:r>
          </a:p>
          <a:p>
            <a:pPr marL="457200" lvl="0" indent="-457200">
              <a:buFont typeface="+mj-lt"/>
              <a:buAutoNum type="arabicPeriod"/>
              <a:defRPr/>
            </a:pPr>
            <a:r>
              <a:rPr lang="nl-NL" sz="2400" dirty="0"/>
              <a:t>Welk soort synthetisch touw zal je gebruiken als je vleestomaten kweekt</a:t>
            </a:r>
          </a:p>
          <a:p>
            <a:pPr marL="457200" lvl="0" indent="-457200">
              <a:buFont typeface="+mj-lt"/>
              <a:buAutoNum type="arabicPeriod"/>
              <a:defRPr/>
            </a:pPr>
            <a:r>
              <a:rPr lang="nl-NL" sz="2400" dirty="0"/>
              <a:t>Wat is de valhoogte van een </a:t>
            </a:r>
            <a:r>
              <a:rPr lang="nl-NL" sz="2400" dirty="0" err="1"/>
              <a:t>hogedraadhaak</a:t>
            </a:r>
            <a:r>
              <a:rPr lang="nl-NL" sz="2400" dirty="0"/>
              <a:t> als je draad op 5,25 hangt, en je planten op de grond staan en 40 cm hoog zijn?</a:t>
            </a:r>
          </a:p>
          <a:p>
            <a:pPr marL="457200" lvl="0" indent="-457200">
              <a:buFont typeface="+mj-lt"/>
              <a:buAutoNum type="arabicPeriod"/>
              <a:defRPr/>
            </a:pPr>
            <a:r>
              <a:rPr lang="nl-NL" sz="2400" dirty="0"/>
              <a:t>Wat is het verschil tussen de V-haak, O-haak, </a:t>
            </a:r>
            <a:r>
              <a:rPr lang="nl-NL" sz="2400" dirty="0" err="1"/>
              <a:t>Easyhook</a:t>
            </a:r>
            <a:r>
              <a:rPr lang="nl-NL" sz="2400" dirty="0"/>
              <a:t> en HD haak?</a:t>
            </a:r>
          </a:p>
          <a:p>
            <a:pPr marL="457200" lvl="0" indent="-457200">
              <a:buFont typeface="+mj-lt"/>
              <a:buAutoNum type="arabicPeriod"/>
              <a:defRPr/>
            </a:pPr>
            <a:r>
              <a:rPr lang="nl-NL" sz="2400" dirty="0"/>
              <a:t>Hoeveel cm laat je een plant zakken als je een </a:t>
            </a:r>
            <a:r>
              <a:rPr lang="nl-NL" sz="2400" dirty="0" err="1"/>
              <a:t>hogedraad</a:t>
            </a:r>
            <a:r>
              <a:rPr lang="nl-NL" sz="2400" dirty="0"/>
              <a:t> haak van 17 cm een halve slag laat zakken? En hoeveel cm als je hem een hele slag laat zakken?</a:t>
            </a:r>
          </a:p>
          <a:p>
            <a:pPr marL="457200" lvl="0" indent="-457200">
              <a:buFont typeface="+mj-lt"/>
              <a:buAutoNum type="arabicPeriod"/>
              <a:defRPr/>
            </a:pPr>
            <a:endParaRPr lang="nl-NL" sz="2400" dirty="0"/>
          </a:p>
          <a:p>
            <a:pPr marL="457200" lvl="0" indent="-457200">
              <a:buFont typeface="+mj-lt"/>
              <a:buAutoNum type="arabicPeriod"/>
              <a:defRPr/>
            </a:pPr>
            <a:endParaRPr lang="nl-NL" sz="2400" dirty="0"/>
          </a:p>
          <a:p>
            <a:pPr lvl="0">
              <a:defRPr/>
            </a:pPr>
            <a:endParaRPr kumimoji="0" lang="nl-NL" sz="2400" b="0" i="0" u="none" strike="noStrike" kern="1200" cap="none" spc="0" normalizeH="0" baseline="0" noProof="0" dirty="0">
              <a:ln>
                <a:noFill/>
              </a:ln>
              <a:solidFill>
                <a:prstClr val="black"/>
              </a:solidFill>
              <a:effectLst/>
              <a:uLnTx/>
              <a:uFillTx/>
              <a:latin typeface="Calibri"/>
              <a:ea typeface="+mn-ea"/>
              <a:cs typeface="+mn-cs"/>
            </a:endParaRPr>
          </a:p>
          <a:p>
            <a:pPr marL="214313" marR="0" lvl="0" indent="-214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nl-NL" sz="135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35960451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356889DA-41A2-4552-A79A-4F80576CFD40}"/>
              </a:ext>
            </a:extLst>
          </p:cNvPr>
          <p:cNvSpPr txBox="1"/>
          <p:nvPr/>
        </p:nvSpPr>
        <p:spPr>
          <a:xfrm>
            <a:off x="861238" y="548680"/>
            <a:ext cx="5741582"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3300" b="1" dirty="0">
                <a:solidFill>
                  <a:prstClr val="black"/>
                </a:solidFill>
                <a:latin typeface="Calibri"/>
              </a:rPr>
              <a:t>Vragen</a:t>
            </a:r>
            <a:endParaRPr kumimoji="0" lang="nl-NL" sz="3300" b="1" i="0" u="none" strike="noStrike" kern="1200" cap="none" spc="0" normalizeH="0" baseline="0" noProof="0" dirty="0">
              <a:ln>
                <a:noFill/>
              </a:ln>
              <a:solidFill>
                <a:prstClr val="black"/>
              </a:solidFill>
              <a:effectLst/>
              <a:uLnTx/>
              <a:uFillTx/>
              <a:latin typeface="Calibri"/>
              <a:ea typeface="+mn-ea"/>
              <a:cs typeface="+mn-cs"/>
            </a:endParaRPr>
          </a:p>
        </p:txBody>
      </p:sp>
      <p:sp>
        <p:nvSpPr>
          <p:cNvPr id="4" name="Tekstvak 3">
            <a:extLst>
              <a:ext uri="{FF2B5EF4-FFF2-40B4-BE49-F238E27FC236}">
                <a16:creationId xmlns:a16="http://schemas.microsoft.com/office/drawing/2014/main" id="{BE5E9AAC-8AFC-4CA9-B89F-13D11A0216BE}"/>
              </a:ext>
            </a:extLst>
          </p:cNvPr>
          <p:cNvSpPr txBox="1"/>
          <p:nvPr/>
        </p:nvSpPr>
        <p:spPr>
          <a:xfrm>
            <a:off x="872078" y="1988840"/>
            <a:ext cx="6263640" cy="5101397"/>
          </a:xfrm>
          <a:prstGeom prst="rect">
            <a:avLst/>
          </a:prstGeom>
          <a:noFill/>
        </p:spPr>
        <p:txBody>
          <a:bodyPr wrap="square" rtlCol="0">
            <a:spAutoFit/>
          </a:bodyPr>
          <a:lstStyle/>
          <a:p>
            <a:pPr marL="457200" lvl="0" indent="-457200">
              <a:buFont typeface="+mj-lt"/>
              <a:buAutoNum type="arabicPeriod" startAt="6"/>
              <a:defRPr/>
            </a:pPr>
            <a:r>
              <a:rPr lang="nl-NL" sz="2400" dirty="0"/>
              <a:t>Waarom laat je bij groentegewassen wel eens een extra kop komen?</a:t>
            </a:r>
          </a:p>
          <a:p>
            <a:pPr marL="457200" lvl="0" indent="-457200">
              <a:buFont typeface="+mj-lt"/>
              <a:buAutoNum type="arabicPeriod" startAt="6"/>
              <a:defRPr/>
            </a:pPr>
            <a:r>
              <a:rPr lang="nl-NL" sz="2400" dirty="0"/>
              <a:t>En waarom haal je deze weer weg?</a:t>
            </a:r>
          </a:p>
          <a:p>
            <a:pPr marL="457200" lvl="0" indent="-457200">
              <a:buFont typeface="+mj-lt"/>
              <a:buAutoNum type="arabicPeriod" startAt="6"/>
              <a:defRPr/>
            </a:pPr>
            <a:r>
              <a:rPr lang="nl-NL" sz="2400" dirty="0"/>
              <a:t>Waarom hang je bij paprika’s wel eens gekleurd touw op?</a:t>
            </a:r>
          </a:p>
          <a:p>
            <a:pPr marL="457200" lvl="0" indent="-457200">
              <a:buFont typeface="+mj-lt"/>
              <a:buAutoNum type="arabicPeriod" startAt="6"/>
              <a:defRPr/>
            </a:pPr>
            <a:r>
              <a:rPr lang="nl-NL" sz="2400" dirty="0"/>
              <a:t>Wat is het nadeel als je gewas met biologisch touw </a:t>
            </a:r>
            <a:r>
              <a:rPr lang="nl-NL" sz="2400" dirty="0" err="1"/>
              <a:t>dmv</a:t>
            </a:r>
            <a:r>
              <a:rPr lang="nl-NL" sz="2400" dirty="0"/>
              <a:t> fermentatie (</a:t>
            </a:r>
            <a:r>
              <a:rPr lang="nl-NL" sz="2400" dirty="0" err="1"/>
              <a:t>Bokashi</a:t>
            </a:r>
            <a:r>
              <a:rPr lang="nl-NL" sz="2400" dirty="0"/>
              <a:t>) wilt composteren?</a:t>
            </a:r>
          </a:p>
          <a:p>
            <a:pPr marL="457200" lvl="0" indent="-457200">
              <a:buFont typeface="+mj-lt"/>
              <a:buAutoNum type="arabicPeriod" startAt="6"/>
              <a:defRPr/>
            </a:pPr>
            <a:r>
              <a:rPr lang="nl-NL" sz="2400" dirty="0"/>
              <a:t>Waarom hang je planten scheef bij het </a:t>
            </a:r>
            <a:r>
              <a:rPr lang="nl-NL" sz="2400" dirty="0" err="1"/>
              <a:t>hogedraadsysteem</a:t>
            </a:r>
            <a:r>
              <a:rPr lang="nl-NL" sz="2400" dirty="0"/>
              <a:t>?</a:t>
            </a:r>
          </a:p>
          <a:p>
            <a:pPr marL="457200" lvl="0" indent="-457200">
              <a:buFont typeface="+mj-lt"/>
              <a:buAutoNum type="arabicPeriod" startAt="6"/>
              <a:defRPr/>
            </a:pPr>
            <a:endParaRPr lang="nl-NL" sz="2400" dirty="0"/>
          </a:p>
          <a:p>
            <a:pPr marL="457200" lvl="0" indent="-457200">
              <a:buFont typeface="+mj-lt"/>
              <a:buAutoNum type="arabicPeriod" startAt="6"/>
              <a:defRPr/>
            </a:pPr>
            <a:endParaRPr lang="nl-NL" sz="2400" dirty="0"/>
          </a:p>
          <a:p>
            <a:pPr lvl="0">
              <a:defRPr/>
            </a:pPr>
            <a:endParaRPr kumimoji="0" lang="nl-NL" sz="2400" b="0" i="0" u="none" strike="noStrike" kern="1200" cap="none" spc="0" normalizeH="0" baseline="0" noProof="0" dirty="0">
              <a:ln>
                <a:noFill/>
              </a:ln>
              <a:solidFill>
                <a:prstClr val="black"/>
              </a:solidFill>
              <a:effectLst/>
              <a:uLnTx/>
              <a:uFillTx/>
              <a:latin typeface="Calibri"/>
              <a:ea typeface="+mn-ea"/>
              <a:cs typeface="+mn-cs"/>
            </a:endParaRPr>
          </a:p>
          <a:p>
            <a:pPr marL="214313" marR="0" lvl="0" indent="-214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nl-NL" sz="135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98220030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169071" y="1683863"/>
            <a:ext cx="5915025" cy="747713"/>
          </a:xfrm>
        </p:spPr>
        <p:txBody>
          <a:bodyPr>
            <a:normAutofit/>
          </a:bodyPr>
          <a:lstStyle/>
          <a:p>
            <a:pPr eaLnBrk="1" hangingPunct="1"/>
            <a:endParaRPr lang="nl-NL" altLang="nl-NL" b="1" dirty="0"/>
          </a:p>
        </p:txBody>
      </p:sp>
      <p:pic>
        <p:nvPicPr>
          <p:cNvPr id="5124" name="Afbeelding 6">
            <a:extLst>
              <a:ext uri="{FF2B5EF4-FFF2-40B4-BE49-F238E27FC236}">
                <a16:creationId xmlns:a16="http://schemas.microsoft.com/office/drawing/2014/main" id="{CD798D11-19D8-4507-99B0-33217548E83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13824" y="1104901"/>
            <a:ext cx="1916906" cy="427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Tijdelijke aanduiding voor inhoud 4">
            <a:extLst>
              <a:ext uri="{FF2B5EF4-FFF2-40B4-BE49-F238E27FC236}">
                <a16:creationId xmlns:a16="http://schemas.microsoft.com/office/drawing/2014/main" id="{5659B081-B505-4881-BC89-DBFD945D393D}"/>
              </a:ext>
            </a:extLst>
          </p:cNvPr>
          <p:cNvPicPr>
            <a:picLocks noGrp="1" noChangeAspect="1"/>
          </p:cNvPicPr>
          <p:nvPr>
            <p:ph idx="1"/>
          </p:nvPr>
        </p:nvPicPr>
        <p:blipFill>
          <a:blip r:embed="rId4"/>
          <a:stretch>
            <a:fillRect/>
          </a:stretch>
        </p:blipFill>
        <p:spPr>
          <a:xfrm>
            <a:off x="1054369" y="1910107"/>
            <a:ext cx="6144428" cy="3160925"/>
          </a:xfrm>
          <a:prstGeom prst="rect">
            <a:avLst/>
          </a:prstGeom>
        </p:spPr>
      </p:pic>
    </p:spTree>
    <p:extLst>
      <p:ext uri="{BB962C8B-B14F-4D97-AF65-F5344CB8AC3E}">
        <p14:creationId xmlns:p14="http://schemas.microsoft.com/office/powerpoint/2010/main" val="2707980406"/>
      </p:ext>
    </p:extLst>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356889DA-41A2-4552-A79A-4F80576CFD40}"/>
              </a:ext>
            </a:extLst>
          </p:cNvPr>
          <p:cNvSpPr txBox="1"/>
          <p:nvPr/>
        </p:nvSpPr>
        <p:spPr>
          <a:xfrm>
            <a:off x="861238" y="548680"/>
            <a:ext cx="5741582"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3300" b="1" i="0" u="none" strike="noStrike" kern="1200" cap="none" spc="0" normalizeH="0" baseline="0" noProof="0" dirty="0">
                <a:ln>
                  <a:noFill/>
                </a:ln>
                <a:solidFill>
                  <a:prstClr val="black"/>
                </a:solidFill>
                <a:effectLst/>
                <a:uLnTx/>
                <a:uFillTx/>
                <a:latin typeface="Calibri"/>
                <a:ea typeface="+mn-ea"/>
                <a:cs typeface="+mn-cs"/>
              </a:rPr>
              <a:t>Lesprogramma vandaag</a:t>
            </a:r>
          </a:p>
        </p:txBody>
      </p:sp>
      <p:sp>
        <p:nvSpPr>
          <p:cNvPr id="4" name="Tekstvak 3">
            <a:extLst>
              <a:ext uri="{FF2B5EF4-FFF2-40B4-BE49-F238E27FC236}">
                <a16:creationId xmlns:a16="http://schemas.microsoft.com/office/drawing/2014/main" id="{BE5E9AAC-8AFC-4CA9-B89F-13D11A0216BE}"/>
              </a:ext>
            </a:extLst>
          </p:cNvPr>
          <p:cNvSpPr txBox="1"/>
          <p:nvPr/>
        </p:nvSpPr>
        <p:spPr>
          <a:xfrm>
            <a:off x="880583" y="1772816"/>
            <a:ext cx="6263640" cy="3093154"/>
          </a:xfrm>
          <a:prstGeom prst="rect">
            <a:avLst/>
          </a:prstGeom>
          <a:noFill/>
        </p:spPr>
        <p:txBody>
          <a:bodyPr wrap="square" rtlCol="0">
            <a:spAutoFit/>
          </a:bodyPr>
          <a:lstStyle/>
          <a:p>
            <a:pPr marL="214313" marR="0" lvl="0" indent="-214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2400" dirty="0">
                <a:solidFill>
                  <a:prstClr val="black"/>
                </a:solidFill>
                <a:latin typeface="Calibri"/>
              </a:rPr>
              <a:t>Aanbinden groentegewas</a:t>
            </a:r>
            <a:endParaRPr kumimoji="0" lang="nl-NL" sz="2400" b="0" i="0" u="none" strike="noStrike" kern="1200" cap="none" spc="0" normalizeH="0" baseline="0" noProof="0" dirty="0">
              <a:ln>
                <a:noFill/>
              </a:ln>
              <a:solidFill>
                <a:prstClr val="black"/>
              </a:solidFill>
              <a:effectLst/>
              <a:uLnTx/>
              <a:uFillTx/>
              <a:latin typeface="Calibri"/>
              <a:ea typeface="+mn-ea"/>
              <a:cs typeface="+mn-cs"/>
            </a:endParaRPr>
          </a:p>
          <a:p>
            <a:pPr marL="214313" marR="0" lvl="0" indent="-214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NL" sz="2400" b="0" i="0" u="none" strike="noStrike" kern="1200" cap="none" spc="0" normalizeH="0" baseline="0" noProof="0" dirty="0">
                <a:ln>
                  <a:noFill/>
                </a:ln>
                <a:solidFill>
                  <a:prstClr val="black"/>
                </a:solidFill>
                <a:effectLst/>
                <a:uLnTx/>
                <a:uFillTx/>
                <a:latin typeface="Calibri"/>
                <a:ea typeface="+mn-ea"/>
                <a:cs typeface="+mn-cs"/>
              </a:rPr>
              <a:t>Verschillende soorten touw</a:t>
            </a:r>
          </a:p>
          <a:p>
            <a:pPr marL="214313" marR="0" lvl="0" indent="-214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2400" dirty="0">
                <a:solidFill>
                  <a:prstClr val="black"/>
                </a:solidFill>
                <a:latin typeface="Calibri"/>
              </a:rPr>
              <a:t>Hogedraadsysteem</a:t>
            </a:r>
          </a:p>
          <a:p>
            <a:pPr marL="214313" marR="0" lvl="0" indent="-214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2400" dirty="0">
                <a:solidFill>
                  <a:prstClr val="black"/>
                </a:solidFill>
                <a:latin typeface="Calibri"/>
              </a:rPr>
              <a:t>Laten zakken</a:t>
            </a:r>
          </a:p>
          <a:p>
            <a:pPr marL="214313" marR="0" lvl="0" indent="-214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2400" dirty="0">
                <a:solidFill>
                  <a:prstClr val="black"/>
                </a:solidFill>
                <a:latin typeface="Calibri"/>
              </a:rPr>
              <a:t>Hogedraadhaak</a:t>
            </a:r>
          </a:p>
          <a:p>
            <a:pPr marL="214313" marR="0" lvl="0" indent="-214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2400" dirty="0">
                <a:solidFill>
                  <a:prstClr val="black"/>
                </a:solidFill>
                <a:latin typeface="Calibri"/>
              </a:rPr>
              <a:t>Extra kop</a:t>
            </a:r>
          </a:p>
          <a:p>
            <a:pPr marL="214313" marR="0" lvl="0" indent="-214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NL" sz="2400" b="0" i="0" u="none" strike="noStrike" kern="1200" cap="none" spc="0" normalizeH="0" baseline="0" noProof="0" dirty="0">
                <a:ln>
                  <a:noFill/>
                </a:ln>
                <a:solidFill>
                  <a:prstClr val="black"/>
                </a:solidFill>
                <a:effectLst/>
                <a:uLnTx/>
                <a:uFillTx/>
                <a:latin typeface="Calibri"/>
                <a:ea typeface="+mn-ea"/>
                <a:cs typeface="+mn-cs"/>
              </a:rPr>
              <a:t>Afsluiting</a:t>
            </a:r>
          </a:p>
          <a:p>
            <a:pPr marL="214313" marR="0" lvl="0" indent="-214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nl-NL" sz="1350" b="0" i="0" u="none" strike="noStrike" kern="1200" cap="none" spc="0" normalizeH="0" baseline="0" noProof="0" dirty="0">
              <a:ln>
                <a:noFill/>
              </a:ln>
              <a:solidFill>
                <a:prstClr val="black"/>
              </a:solidFill>
              <a:effectLst/>
              <a:uLnTx/>
              <a:uFillTx/>
              <a:latin typeface="Calibri"/>
              <a:ea typeface="+mn-ea"/>
              <a:cs typeface="+mn-cs"/>
            </a:endParaRPr>
          </a:p>
          <a:p>
            <a:pPr marL="214313" marR="0" lvl="0" indent="-214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nl-NL" sz="1350" b="0" i="0" u="none" strike="noStrike" kern="1200" cap="none" spc="0" normalizeH="0" baseline="0" noProof="0" dirty="0">
              <a:ln>
                <a:noFill/>
              </a:ln>
              <a:solidFill>
                <a:prstClr val="black"/>
              </a:solidFill>
              <a:effectLst/>
              <a:uLnTx/>
              <a:uFillTx/>
              <a:latin typeface="Calibri"/>
              <a:ea typeface="+mn-ea"/>
              <a:cs typeface="+mn-cs"/>
            </a:endParaRPr>
          </a:p>
        </p:txBody>
      </p:sp>
      <p:pic>
        <p:nvPicPr>
          <p:cNvPr id="2052" name="Picture 4" descr="we krijgen weer wat te doen. | VISVLIET.COM">
            <a:extLst>
              <a:ext uri="{FF2B5EF4-FFF2-40B4-BE49-F238E27FC236}">
                <a16:creationId xmlns:a16="http://schemas.microsoft.com/office/drawing/2014/main" id="{F702A831-B548-4DFD-B261-E12510D2EA6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24128" y="4242723"/>
            <a:ext cx="3220295" cy="22992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65010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356889DA-41A2-4552-A79A-4F80576CFD40}"/>
              </a:ext>
            </a:extLst>
          </p:cNvPr>
          <p:cNvSpPr txBox="1"/>
          <p:nvPr/>
        </p:nvSpPr>
        <p:spPr>
          <a:xfrm>
            <a:off x="971600" y="620688"/>
            <a:ext cx="5741582"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3300" b="1" i="0" u="none" strike="noStrike" kern="1200" cap="none" spc="0" normalizeH="0" baseline="0" noProof="0" dirty="0">
                <a:ln>
                  <a:noFill/>
                </a:ln>
                <a:solidFill>
                  <a:prstClr val="black"/>
                </a:solidFill>
                <a:effectLst/>
                <a:uLnTx/>
                <a:uFillTx/>
                <a:cs typeface="Calibri" panose="020F0502020204030204" pitchFamily="34" charset="0"/>
              </a:rPr>
              <a:t>Aanbinden</a:t>
            </a:r>
            <a:r>
              <a:rPr kumimoji="0" lang="nl-NL" sz="3300" b="1" i="0" u="none" strike="noStrike" kern="1200" cap="none" spc="0" normalizeH="0" baseline="0" noProof="0" dirty="0">
                <a:ln>
                  <a:noFill/>
                </a:ln>
                <a:solidFill>
                  <a:prstClr val="black"/>
                </a:solidFill>
                <a:effectLst/>
                <a:uLnTx/>
                <a:uFillTx/>
                <a:ea typeface="+mn-ea"/>
                <a:cs typeface="+mn-cs"/>
              </a:rPr>
              <a:t> groente gewas</a:t>
            </a:r>
          </a:p>
        </p:txBody>
      </p:sp>
      <p:sp>
        <p:nvSpPr>
          <p:cNvPr id="4" name="Tekstvak 3">
            <a:extLst>
              <a:ext uri="{FF2B5EF4-FFF2-40B4-BE49-F238E27FC236}">
                <a16:creationId xmlns:a16="http://schemas.microsoft.com/office/drawing/2014/main" id="{BE5E9AAC-8AFC-4CA9-B89F-13D11A0216BE}"/>
              </a:ext>
            </a:extLst>
          </p:cNvPr>
          <p:cNvSpPr txBox="1"/>
          <p:nvPr/>
        </p:nvSpPr>
        <p:spPr>
          <a:xfrm>
            <a:off x="889257" y="1844824"/>
            <a:ext cx="6263640" cy="3347070"/>
          </a:xfrm>
          <a:prstGeom prst="rect">
            <a:avLst/>
          </a:prstGeom>
          <a:noFill/>
        </p:spPr>
        <p:txBody>
          <a:bodyPr wrap="square" rtlCol="0">
            <a:spAutoFit/>
          </a:bodyPr>
          <a:lstStyle/>
          <a:p>
            <a:r>
              <a:rPr lang="nl-NL" sz="2400" dirty="0"/>
              <a:t>In de kassen worden de tomaten, paprika's, aubergines, komkommers, meloenen en pepers opgaand geteeld. </a:t>
            </a:r>
          </a:p>
          <a:p>
            <a:endParaRPr lang="nl-NL" sz="2400" dirty="0"/>
          </a:p>
          <a:p>
            <a:r>
              <a:rPr lang="nl-NL" sz="2400" dirty="0"/>
              <a:t>De plant kruipt dus niet over de grond, maar wordt aan een touw omhoog geleid. </a:t>
            </a:r>
          </a:p>
          <a:p>
            <a:endParaRPr lang="nl-NL" dirty="0"/>
          </a:p>
          <a:p>
            <a:endParaRPr lang="nl-NL" dirty="0"/>
          </a:p>
          <a:p>
            <a:r>
              <a:rPr lang="nl-NL" dirty="0"/>
              <a:t> </a:t>
            </a:r>
          </a:p>
          <a:p>
            <a:pPr marL="214313" marR="0" lvl="0" indent="-214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nl-NL" sz="1350" b="0" i="0" u="none" strike="noStrike" kern="1200" cap="none" spc="0" normalizeH="0" baseline="0" noProof="0" dirty="0">
              <a:ln>
                <a:noFill/>
              </a:ln>
              <a:solidFill>
                <a:prstClr val="black"/>
              </a:solidFill>
              <a:effectLst/>
              <a:uLnTx/>
              <a:uFillTx/>
              <a:latin typeface="Calibri"/>
              <a:ea typeface="+mn-ea"/>
              <a:cs typeface="+mn-cs"/>
            </a:endParaRPr>
          </a:p>
        </p:txBody>
      </p:sp>
      <p:pic>
        <p:nvPicPr>
          <p:cNvPr id="1026" name="Picture 2" descr="Aanbinden van groentegewassen - Lesmateriaal - Wikiwijs">
            <a:extLst>
              <a:ext uri="{FF2B5EF4-FFF2-40B4-BE49-F238E27FC236}">
                <a16:creationId xmlns:a16="http://schemas.microsoft.com/office/drawing/2014/main" id="{B818B97D-F8FE-4C86-AA25-E89699350E0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99015" y="4703843"/>
            <a:ext cx="1584176" cy="158417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Volgend jaar meer hogedraad en licht in komkommer">
            <a:extLst>
              <a:ext uri="{FF2B5EF4-FFF2-40B4-BE49-F238E27FC236}">
                <a16:creationId xmlns:a16="http://schemas.microsoft.com/office/drawing/2014/main" id="{20361E56-D57C-421A-A2E9-C51C662D355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1960" y="4691231"/>
            <a:ext cx="2762250" cy="1657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4304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2" end="2"/>
                                            </p:txEl>
                                          </p:spTgt>
                                        </p:tgtEl>
                                        <p:attrNameLst>
                                          <p:attrName>style.visibility</p:attrName>
                                        </p:attrNameLst>
                                      </p:cBhvr>
                                      <p:to>
                                        <p:strVal val="visible"/>
                                      </p:to>
                                    </p:set>
                                    <p:animEffect transition="in" filter="fade">
                                      <p:cBhvr>
                                        <p:cTn id="14" dur="1000"/>
                                        <p:tgtEl>
                                          <p:spTgt spid="4">
                                            <p:txEl>
                                              <p:pRg st="2" end="2"/>
                                            </p:txEl>
                                          </p:spTgt>
                                        </p:tgtEl>
                                      </p:cBhvr>
                                    </p:animEffect>
                                    <p:anim calcmode="lin" valueType="num">
                                      <p:cBhvr>
                                        <p:cTn id="15"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1026"/>
                                        </p:tgtEl>
                                        <p:attrNameLst>
                                          <p:attrName>style.visibility</p:attrName>
                                        </p:attrNameLst>
                                      </p:cBhvr>
                                      <p:to>
                                        <p:strVal val="visible"/>
                                      </p:to>
                                    </p:set>
                                    <p:anim calcmode="lin" valueType="num">
                                      <p:cBhvr additive="base">
                                        <p:cTn id="21" dur="500" fill="hold"/>
                                        <p:tgtEl>
                                          <p:spTgt spid="1026"/>
                                        </p:tgtEl>
                                        <p:attrNameLst>
                                          <p:attrName>ppt_x</p:attrName>
                                        </p:attrNameLst>
                                      </p:cBhvr>
                                      <p:tavLst>
                                        <p:tav tm="0">
                                          <p:val>
                                            <p:strVal val="#ppt_x"/>
                                          </p:val>
                                        </p:tav>
                                        <p:tav tm="100000">
                                          <p:val>
                                            <p:strVal val="#ppt_x"/>
                                          </p:val>
                                        </p:tav>
                                      </p:tavLst>
                                    </p:anim>
                                    <p:anim calcmode="lin" valueType="num">
                                      <p:cBhvr additive="base">
                                        <p:cTn id="22" dur="500" fill="hold"/>
                                        <p:tgtEl>
                                          <p:spTgt spid="1026"/>
                                        </p:tgtEl>
                                        <p:attrNameLst>
                                          <p:attrName>ppt_y</p:attrName>
                                        </p:attrNameLst>
                                      </p:cBhvr>
                                      <p:tavLst>
                                        <p:tav tm="0">
                                          <p:val>
                                            <p:strVal val="1+#ppt_h/2"/>
                                          </p:val>
                                        </p:tav>
                                        <p:tav tm="100000">
                                          <p:val>
                                            <p:strVal val="#ppt_y"/>
                                          </p:val>
                                        </p:tav>
                                      </p:tavLst>
                                    </p:anim>
                                  </p:childTnLst>
                                </p:cTn>
                              </p:par>
                              <p:par>
                                <p:cTn id="23" presetID="42" presetClass="entr" presetSubtype="0" fill="hold" nodeType="withEffect">
                                  <p:stCondLst>
                                    <p:cond delay="0"/>
                                  </p:stCondLst>
                                  <p:childTnLst>
                                    <p:set>
                                      <p:cBhvr>
                                        <p:cTn id="24" dur="1" fill="hold">
                                          <p:stCondLst>
                                            <p:cond delay="0"/>
                                          </p:stCondLst>
                                        </p:cTn>
                                        <p:tgtEl>
                                          <p:spTgt spid="1028"/>
                                        </p:tgtEl>
                                        <p:attrNameLst>
                                          <p:attrName>style.visibility</p:attrName>
                                        </p:attrNameLst>
                                      </p:cBhvr>
                                      <p:to>
                                        <p:strVal val="visible"/>
                                      </p:to>
                                    </p:set>
                                    <p:animEffect transition="in" filter="fade">
                                      <p:cBhvr>
                                        <p:cTn id="25" dur="1000"/>
                                        <p:tgtEl>
                                          <p:spTgt spid="1028"/>
                                        </p:tgtEl>
                                      </p:cBhvr>
                                    </p:animEffect>
                                    <p:anim calcmode="lin" valueType="num">
                                      <p:cBhvr>
                                        <p:cTn id="26" dur="1000" fill="hold"/>
                                        <p:tgtEl>
                                          <p:spTgt spid="1028"/>
                                        </p:tgtEl>
                                        <p:attrNameLst>
                                          <p:attrName>ppt_x</p:attrName>
                                        </p:attrNameLst>
                                      </p:cBhvr>
                                      <p:tavLst>
                                        <p:tav tm="0">
                                          <p:val>
                                            <p:strVal val="#ppt_x"/>
                                          </p:val>
                                        </p:tav>
                                        <p:tav tm="100000">
                                          <p:val>
                                            <p:strVal val="#ppt_x"/>
                                          </p:val>
                                        </p:tav>
                                      </p:tavLst>
                                    </p:anim>
                                    <p:anim calcmode="lin" valueType="num">
                                      <p:cBhvr>
                                        <p:cTn id="27" dur="1000" fill="hold"/>
                                        <p:tgtEl>
                                          <p:spTgt spid="10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356889DA-41A2-4552-A79A-4F80576CFD40}"/>
              </a:ext>
            </a:extLst>
          </p:cNvPr>
          <p:cNvSpPr txBox="1"/>
          <p:nvPr/>
        </p:nvSpPr>
        <p:spPr>
          <a:xfrm>
            <a:off x="971600" y="620688"/>
            <a:ext cx="5741582"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3300" b="1" i="0" u="none" strike="noStrike" kern="1200" cap="none" spc="0" normalizeH="0" baseline="0" noProof="0" dirty="0">
                <a:ln>
                  <a:noFill/>
                </a:ln>
                <a:solidFill>
                  <a:prstClr val="black"/>
                </a:solidFill>
                <a:effectLst/>
                <a:uLnTx/>
                <a:uFillTx/>
                <a:cs typeface="Calibri" panose="020F0502020204030204" pitchFamily="34" charset="0"/>
              </a:rPr>
              <a:t>Aanbinden</a:t>
            </a:r>
            <a:r>
              <a:rPr kumimoji="0" lang="nl-NL" sz="3300" b="1" i="0" u="none" strike="noStrike" kern="1200" cap="none" spc="0" normalizeH="0" baseline="0" noProof="0" dirty="0">
                <a:ln>
                  <a:noFill/>
                </a:ln>
                <a:solidFill>
                  <a:prstClr val="black"/>
                </a:solidFill>
                <a:effectLst/>
                <a:uLnTx/>
                <a:uFillTx/>
                <a:ea typeface="+mn-ea"/>
                <a:cs typeface="+mn-cs"/>
              </a:rPr>
              <a:t> groente gewas</a:t>
            </a:r>
          </a:p>
        </p:txBody>
      </p:sp>
      <p:sp>
        <p:nvSpPr>
          <p:cNvPr id="4" name="Tekstvak 3">
            <a:extLst>
              <a:ext uri="{FF2B5EF4-FFF2-40B4-BE49-F238E27FC236}">
                <a16:creationId xmlns:a16="http://schemas.microsoft.com/office/drawing/2014/main" id="{BE5E9AAC-8AFC-4CA9-B89F-13D11A0216BE}"/>
              </a:ext>
            </a:extLst>
          </p:cNvPr>
          <p:cNvSpPr txBox="1"/>
          <p:nvPr/>
        </p:nvSpPr>
        <p:spPr>
          <a:xfrm>
            <a:off x="971600" y="1844824"/>
            <a:ext cx="6263640" cy="3254737"/>
          </a:xfrm>
          <a:prstGeom prst="rect">
            <a:avLst/>
          </a:prstGeom>
          <a:noFill/>
        </p:spPr>
        <p:txBody>
          <a:bodyPr wrap="square" rtlCol="0">
            <a:spAutoFit/>
          </a:bodyPr>
          <a:lstStyle/>
          <a:p>
            <a:r>
              <a:rPr lang="nl-NL" sz="2400" dirty="0"/>
              <a:t>De kop is altijd naar het licht gericht en de vruchten hangen in de schaduw van de plant. </a:t>
            </a:r>
          </a:p>
          <a:p>
            <a:endParaRPr lang="nl-NL" sz="2400" dirty="0"/>
          </a:p>
          <a:p>
            <a:r>
              <a:rPr lang="nl-NL" sz="2400" dirty="0"/>
              <a:t>Je moet dan wel eerst touw hangen en vervolgens de plant aanbinden en regelmatig indraaien, want de stengels zijn niet stevig genoeg om zelfstandig omhoog te groeien.</a:t>
            </a:r>
          </a:p>
          <a:p>
            <a:r>
              <a:rPr lang="nl-NL" sz="2400" dirty="0"/>
              <a:t> </a:t>
            </a:r>
          </a:p>
          <a:p>
            <a:pPr marL="214313" marR="0" lvl="0" indent="-214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nl-NL" sz="1350" b="0" i="0" u="none" strike="noStrike" kern="1200" cap="none" spc="0" normalizeH="0" baseline="0" noProof="0" dirty="0">
              <a:ln>
                <a:noFill/>
              </a:ln>
              <a:solidFill>
                <a:prstClr val="black"/>
              </a:solidFill>
              <a:effectLst/>
              <a:uLnTx/>
              <a:uFillTx/>
              <a:latin typeface="Calibri"/>
              <a:ea typeface="+mn-ea"/>
              <a:cs typeface="+mn-cs"/>
            </a:endParaRPr>
          </a:p>
        </p:txBody>
      </p:sp>
      <p:pic>
        <p:nvPicPr>
          <p:cNvPr id="2052" name="Picture 4" descr="Touw Valent Twine 1/1200 wit 6kg">
            <a:extLst>
              <a:ext uri="{FF2B5EF4-FFF2-40B4-BE49-F238E27FC236}">
                <a16:creationId xmlns:a16="http://schemas.microsoft.com/office/drawing/2014/main" id="{B9A90717-B8E8-4F42-B64E-1F1BD4D4554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4725144"/>
            <a:ext cx="2447216" cy="1839518"/>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Touw Valent Twine 1/1200 wit 6kg">
            <a:extLst>
              <a:ext uri="{FF2B5EF4-FFF2-40B4-BE49-F238E27FC236}">
                <a16:creationId xmlns:a16="http://schemas.microsoft.com/office/drawing/2014/main" id="{7B37B953-44DA-458A-A277-2575C06FC29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0" y="4756557"/>
            <a:ext cx="1035155" cy="18395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68715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2" end="2"/>
                                            </p:txEl>
                                          </p:spTgt>
                                        </p:tgtEl>
                                        <p:attrNameLst>
                                          <p:attrName>style.visibility</p:attrName>
                                        </p:attrNameLst>
                                      </p:cBhvr>
                                      <p:to>
                                        <p:strVal val="visible"/>
                                      </p:to>
                                    </p:set>
                                    <p:animEffect transition="in" filter="fade">
                                      <p:cBhvr>
                                        <p:cTn id="14" dur="1000"/>
                                        <p:tgtEl>
                                          <p:spTgt spid="4">
                                            <p:txEl>
                                              <p:pRg st="2" end="2"/>
                                            </p:txEl>
                                          </p:spTgt>
                                        </p:tgtEl>
                                      </p:cBhvr>
                                    </p:animEffect>
                                    <p:anim calcmode="lin" valueType="num">
                                      <p:cBhvr>
                                        <p:cTn id="15"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052"/>
                                        </p:tgtEl>
                                        <p:attrNameLst>
                                          <p:attrName>style.visibility</p:attrName>
                                        </p:attrNameLst>
                                      </p:cBhvr>
                                      <p:to>
                                        <p:strVal val="visible"/>
                                      </p:to>
                                    </p:set>
                                    <p:animEffect transition="in" filter="fade">
                                      <p:cBhvr>
                                        <p:cTn id="21" dur="1000"/>
                                        <p:tgtEl>
                                          <p:spTgt spid="2052"/>
                                        </p:tgtEl>
                                      </p:cBhvr>
                                    </p:animEffect>
                                    <p:anim calcmode="lin" valueType="num">
                                      <p:cBhvr>
                                        <p:cTn id="22" dur="1000" fill="hold"/>
                                        <p:tgtEl>
                                          <p:spTgt spid="2052"/>
                                        </p:tgtEl>
                                        <p:attrNameLst>
                                          <p:attrName>ppt_x</p:attrName>
                                        </p:attrNameLst>
                                      </p:cBhvr>
                                      <p:tavLst>
                                        <p:tav tm="0">
                                          <p:val>
                                            <p:strVal val="#ppt_x"/>
                                          </p:val>
                                        </p:tav>
                                        <p:tav tm="100000">
                                          <p:val>
                                            <p:strVal val="#ppt_x"/>
                                          </p:val>
                                        </p:tav>
                                      </p:tavLst>
                                    </p:anim>
                                    <p:anim calcmode="lin" valueType="num">
                                      <p:cBhvr>
                                        <p:cTn id="23" dur="1000" fill="hold"/>
                                        <p:tgtEl>
                                          <p:spTgt spid="2052"/>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2056"/>
                                        </p:tgtEl>
                                        <p:attrNameLst>
                                          <p:attrName>style.visibility</p:attrName>
                                        </p:attrNameLst>
                                      </p:cBhvr>
                                      <p:to>
                                        <p:strVal val="visible"/>
                                      </p:to>
                                    </p:set>
                                    <p:animEffect transition="in" filter="fade">
                                      <p:cBhvr>
                                        <p:cTn id="26" dur="1000"/>
                                        <p:tgtEl>
                                          <p:spTgt spid="2056"/>
                                        </p:tgtEl>
                                      </p:cBhvr>
                                    </p:animEffect>
                                    <p:anim calcmode="lin" valueType="num">
                                      <p:cBhvr>
                                        <p:cTn id="27" dur="1000" fill="hold"/>
                                        <p:tgtEl>
                                          <p:spTgt spid="2056"/>
                                        </p:tgtEl>
                                        <p:attrNameLst>
                                          <p:attrName>ppt_x</p:attrName>
                                        </p:attrNameLst>
                                      </p:cBhvr>
                                      <p:tavLst>
                                        <p:tav tm="0">
                                          <p:val>
                                            <p:strVal val="#ppt_x"/>
                                          </p:val>
                                        </p:tav>
                                        <p:tav tm="100000">
                                          <p:val>
                                            <p:strVal val="#ppt_x"/>
                                          </p:val>
                                        </p:tav>
                                      </p:tavLst>
                                    </p:anim>
                                    <p:anim calcmode="lin" valueType="num">
                                      <p:cBhvr>
                                        <p:cTn id="28" dur="1000" fill="hold"/>
                                        <p:tgtEl>
                                          <p:spTgt spid="205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356889DA-41A2-4552-A79A-4F80576CFD40}"/>
              </a:ext>
            </a:extLst>
          </p:cNvPr>
          <p:cNvSpPr txBox="1"/>
          <p:nvPr/>
        </p:nvSpPr>
        <p:spPr>
          <a:xfrm>
            <a:off x="971600" y="620688"/>
            <a:ext cx="5741582"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3300" b="1" i="0" u="none" strike="noStrike" kern="1200" cap="none" spc="0" normalizeH="0" baseline="0" noProof="0" dirty="0">
                <a:ln>
                  <a:noFill/>
                </a:ln>
                <a:solidFill>
                  <a:prstClr val="black"/>
                </a:solidFill>
                <a:effectLst/>
                <a:uLnTx/>
                <a:uFillTx/>
                <a:cs typeface="Calibri" panose="020F0502020204030204" pitchFamily="34" charset="0"/>
              </a:rPr>
              <a:t>Aanbinden</a:t>
            </a:r>
            <a:r>
              <a:rPr kumimoji="0" lang="nl-NL" sz="3300" b="1" i="0" u="none" strike="noStrike" kern="1200" cap="none" spc="0" normalizeH="0" baseline="0" noProof="0" dirty="0">
                <a:ln>
                  <a:noFill/>
                </a:ln>
                <a:solidFill>
                  <a:prstClr val="black"/>
                </a:solidFill>
                <a:effectLst/>
                <a:uLnTx/>
                <a:uFillTx/>
                <a:ea typeface="+mn-ea"/>
                <a:cs typeface="+mn-cs"/>
              </a:rPr>
              <a:t> groente gewas</a:t>
            </a:r>
          </a:p>
        </p:txBody>
      </p:sp>
      <p:sp>
        <p:nvSpPr>
          <p:cNvPr id="4" name="Tekstvak 3">
            <a:extLst>
              <a:ext uri="{FF2B5EF4-FFF2-40B4-BE49-F238E27FC236}">
                <a16:creationId xmlns:a16="http://schemas.microsoft.com/office/drawing/2014/main" id="{BE5E9AAC-8AFC-4CA9-B89F-13D11A0216BE}"/>
              </a:ext>
            </a:extLst>
          </p:cNvPr>
          <p:cNvSpPr txBox="1"/>
          <p:nvPr/>
        </p:nvSpPr>
        <p:spPr>
          <a:xfrm>
            <a:off x="889257" y="1844824"/>
            <a:ext cx="6263640" cy="3254737"/>
          </a:xfrm>
          <a:prstGeom prst="rect">
            <a:avLst/>
          </a:prstGeom>
          <a:noFill/>
        </p:spPr>
        <p:txBody>
          <a:bodyPr wrap="square" rtlCol="0">
            <a:spAutoFit/>
          </a:bodyPr>
          <a:lstStyle/>
          <a:p>
            <a:pPr lvl="0">
              <a:defRPr/>
            </a:pPr>
            <a:r>
              <a:rPr lang="nl-NL" sz="2400" dirty="0"/>
              <a:t>Om planten tijdens de groei te ondersteunen gebruik je touw. </a:t>
            </a:r>
          </a:p>
          <a:p>
            <a:pPr lvl="0">
              <a:defRPr/>
            </a:pPr>
            <a:endParaRPr lang="nl-NL" sz="2400" dirty="0"/>
          </a:p>
          <a:p>
            <a:pPr lvl="0">
              <a:defRPr/>
            </a:pPr>
            <a:r>
              <a:rPr lang="nl-NL" sz="2400" dirty="0"/>
              <a:t>Het touw kan van natuurlijke of synthetische oorsprong zijn en een of meer draden bevatten.</a:t>
            </a:r>
          </a:p>
          <a:p>
            <a:pPr lvl="0">
              <a:defRPr/>
            </a:pPr>
            <a:endParaRPr lang="nl-NL" sz="2400" dirty="0"/>
          </a:p>
          <a:p>
            <a:pPr lvl="0">
              <a:defRPr/>
            </a:pPr>
            <a:r>
              <a:rPr lang="nl-NL" sz="2400" dirty="0"/>
              <a:t>Belangrijk is dat het touw stevig genoeg is om het gewas te dragen.</a:t>
            </a:r>
            <a:r>
              <a:rPr kumimoji="0" lang="nl-NL" sz="2400" i="0" u="none" strike="noStrike" kern="1200" cap="none" spc="0" normalizeH="0" baseline="0" noProof="0" dirty="0">
                <a:ln>
                  <a:noFill/>
                </a:ln>
                <a:solidFill>
                  <a:prstClr val="black"/>
                </a:solidFill>
                <a:effectLst/>
                <a:uLnTx/>
                <a:uFillTx/>
              </a:rPr>
              <a:t>.</a:t>
            </a:r>
          </a:p>
          <a:p>
            <a:pPr marL="214313" marR="0" lvl="0" indent="-214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nl-NL" sz="1350" b="0" i="0" u="none" strike="noStrike" kern="1200" cap="none" spc="0" normalizeH="0" baseline="0" noProof="0" dirty="0">
              <a:ln>
                <a:noFill/>
              </a:ln>
              <a:solidFill>
                <a:prstClr val="black"/>
              </a:solidFill>
              <a:effectLst/>
              <a:uLnTx/>
              <a:uFillTx/>
              <a:latin typeface="Calibri"/>
              <a:ea typeface="+mn-ea"/>
              <a:cs typeface="+mn-cs"/>
            </a:endParaRPr>
          </a:p>
        </p:txBody>
      </p:sp>
      <p:pic>
        <p:nvPicPr>
          <p:cNvPr id="3076" name="Picture 4" descr="Bundeltouw 3/800 wit  2kg">
            <a:extLst>
              <a:ext uri="{FF2B5EF4-FFF2-40B4-BE49-F238E27FC236}">
                <a16:creationId xmlns:a16="http://schemas.microsoft.com/office/drawing/2014/main" id="{D0CD78AD-FA66-4CFE-A5D9-3FDB883E69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5099561"/>
            <a:ext cx="1584176" cy="1354410"/>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Jute touw 5draads (3kg)">
            <a:extLst>
              <a:ext uri="{FF2B5EF4-FFF2-40B4-BE49-F238E27FC236}">
                <a16:creationId xmlns:a16="http://schemas.microsoft.com/office/drawing/2014/main" id="{542C1949-FA31-4B05-B5E6-23D461F4B44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3848" y="5103821"/>
            <a:ext cx="1800200" cy="1350150"/>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Cordenka® Growth touw 500 GA01 wit 10kg">
            <a:extLst>
              <a:ext uri="{FF2B5EF4-FFF2-40B4-BE49-F238E27FC236}">
                <a16:creationId xmlns:a16="http://schemas.microsoft.com/office/drawing/2014/main" id="{29B6FB3A-28A9-4107-B779-32E0F76935CD}"/>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1613" r="15118"/>
          <a:stretch/>
        </p:blipFill>
        <p:spPr bwMode="auto">
          <a:xfrm>
            <a:off x="5965237" y="5104951"/>
            <a:ext cx="1800200" cy="13758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9493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2" end="2"/>
                                            </p:txEl>
                                          </p:spTgt>
                                        </p:tgtEl>
                                        <p:attrNameLst>
                                          <p:attrName>style.visibility</p:attrName>
                                        </p:attrNameLst>
                                      </p:cBhvr>
                                      <p:to>
                                        <p:strVal val="visible"/>
                                      </p:to>
                                    </p:set>
                                    <p:animEffect transition="in" filter="fade">
                                      <p:cBhvr>
                                        <p:cTn id="14" dur="1000"/>
                                        <p:tgtEl>
                                          <p:spTgt spid="4">
                                            <p:txEl>
                                              <p:pRg st="2" end="2"/>
                                            </p:txEl>
                                          </p:spTgt>
                                        </p:tgtEl>
                                      </p:cBhvr>
                                    </p:animEffect>
                                    <p:anim calcmode="lin" valueType="num">
                                      <p:cBhvr>
                                        <p:cTn id="15"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animEffect transition="in" filter="fade">
                                      <p:cBhvr>
                                        <p:cTn id="21" dur="1000"/>
                                        <p:tgtEl>
                                          <p:spTgt spid="4">
                                            <p:txEl>
                                              <p:pRg st="4" end="4"/>
                                            </p:txEl>
                                          </p:spTgt>
                                        </p:tgtEl>
                                      </p:cBhvr>
                                    </p:animEffect>
                                    <p:anim calcmode="lin" valueType="num">
                                      <p:cBhvr>
                                        <p:cTn id="22"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076"/>
                                        </p:tgtEl>
                                        <p:attrNameLst>
                                          <p:attrName>style.visibility</p:attrName>
                                        </p:attrNameLst>
                                      </p:cBhvr>
                                      <p:to>
                                        <p:strVal val="visible"/>
                                      </p:to>
                                    </p:set>
                                    <p:animEffect transition="in" filter="fade">
                                      <p:cBhvr>
                                        <p:cTn id="28" dur="1000"/>
                                        <p:tgtEl>
                                          <p:spTgt spid="3076"/>
                                        </p:tgtEl>
                                      </p:cBhvr>
                                    </p:animEffect>
                                    <p:anim calcmode="lin" valueType="num">
                                      <p:cBhvr>
                                        <p:cTn id="29" dur="1000" fill="hold"/>
                                        <p:tgtEl>
                                          <p:spTgt spid="3076"/>
                                        </p:tgtEl>
                                        <p:attrNameLst>
                                          <p:attrName>ppt_x</p:attrName>
                                        </p:attrNameLst>
                                      </p:cBhvr>
                                      <p:tavLst>
                                        <p:tav tm="0">
                                          <p:val>
                                            <p:strVal val="#ppt_x"/>
                                          </p:val>
                                        </p:tav>
                                        <p:tav tm="100000">
                                          <p:val>
                                            <p:strVal val="#ppt_x"/>
                                          </p:val>
                                        </p:tav>
                                      </p:tavLst>
                                    </p:anim>
                                    <p:anim calcmode="lin" valueType="num">
                                      <p:cBhvr>
                                        <p:cTn id="30" dur="1000" fill="hold"/>
                                        <p:tgtEl>
                                          <p:spTgt spid="3076"/>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3078"/>
                                        </p:tgtEl>
                                        <p:attrNameLst>
                                          <p:attrName>style.visibility</p:attrName>
                                        </p:attrNameLst>
                                      </p:cBhvr>
                                      <p:to>
                                        <p:strVal val="visible"/>
                                      </p:to>
                                    </p:set>
                                    <p:animEffect transition="in" filter="fade">
                                      <p:cBhvr>
                                        <p:cTn id="33" dur="1000"/>
                                        <p:tgtEl>
                                          <p:spTgt spid="3078"/>
                                        </p:tgtEl>
                                      </p:cBhvr>
                                    </p:animEffect>
                                    <p:anim calcmode="lin" valueType="num">
                                      <p:cBhvr>
                                        <p:cTn id="34" dur="1000" fill="hold"/>
                                        <p:tgtEl>
                                          <p:spTgt spid="3078"/>
                                        </p:tgtEl>
                                        <p:attrNameLst>
                                          <p:attrName>ppt_x</p:attrName>
                                        </p:attrNameLst>
                                      </p:cBhvr>
                                      <p:tavLst>
                                        <p:tav tm="0">
                                          <p:val>
                                            <p:strVal val="#ppt_x"/>
                                          </p:val>
                                        </p:tav>
                                        <p:tav tm="100000">
                                          <p:val>
                                            <p:strVal val="#ppt_x"/>
                                          </p:val>
                                        </p:tav>
                                      </p:tavLst>
                                    </p:anim>
                                    <p:anim calcmode="lin" valueType="num">
                                      <p:cBhvr>
                                        <p:cTn id="35" dur="1000" fill="hold"/>
                                        <p:tgtEl>
                                          <p:spTgt spid="3078"/>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3080"/>
                                        </p:tgtEl>
                                        <p:attrNameLst>
                                          <p:attrName>style.visibility</p:attrName>
                                        </p:attrNameLst>
                                      </p:cBhvr>
                                      <p:to>
                                        <p:strVal val="visible"/>
                                      </p:to>
                                    </p:set>
                                    <p:animEffect transition="in" filter="fade">
                                      <p:cBhvr>
                                        <p:cTn id="38" dur="1000"/>
                                        <p:tgtEl>
                                          <p:spTgt spid="3080"/>
                                        </p:tgtEl>
                                      </p:cBhvr>
                                    </p:animEffect>
                                    <p:anim calcmode="lin" valueType="num">
                                      <p:cBhvr>
                                        <p:cTn id="39" dur="1000" fill="hold"/>
                                        <p:tgtEl>
                                          <p:spTgt spid="3080"/>
                                        </p:tgtEl>
                                        <p:attrNameLst>
                                          <p:attrName>ppt_x</p:attrName>
                                        </p:attrNameLst>
                                      </p:cBhvr>
                                      <p:tavLst>
                                        <p:tav tm="0">
                                          <p:val>
                                            <p:strVal val="#ppt_x"/>
                                          </p:val>
                                        </p:tav>
                                        <p:tav tm="100000">
                                          <p:val>
                                            <p:strVal val="#ppt_x"/>
                                          </p:val>
                                        </p:tav>
                                      </p:tavLst>
                                    </p:anim>
                                    <p:anim calcmode="lin" valueType="num">
                                      <p:cBhvr>
                                        <p:cTn id="40" dur="1000" fill="hold"/>
                                        <p:tgtEl>
                                          <p:spTgt spid="308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356889DA-41A2-4552-A79A-4F80576CFD40}"/>
              </a:ext>
            </a:extLst>
          </p:cNvPr>
          <p:cNvSpPr txBox="1"/>
          <p:nvPr/>
        </p:nvSpPr>
        <p:spPr>
          <a:xfrm>
            <a:off x="861238" y="548680"/>
            <a:ext cx="5741582"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3300" b="1" i="0" u="none" strike="noStrike" kern="1200" cap="none" spc="0" normalizeH="0" baseline="0" noProof="0" dirty="0">
                <a:ln>
                  <a:noFill/>
                </a:ln>
                <a:solidFill>
                  <a:prstClr val="black"/>
                </a:solidFill>
                <a:effectLst/>
                <a:uLnTx/>
                <a:uFillTx/>
                <a:latin typeface="Calibri"/>
                <a:ea typeface="+mn-ea"/>
                <a:cs typeface="+mn-cs"/>
              </a:rPr>
              <a:t>Verschillende soorten touw</a:t>
            </a:r>
          </a:p>
        </p:txBody>
      </p:sp>
      <p:sp>
        <p:nvSpPr>
          <p:cNvPr id="4" name="Tekstvak 3">
            <a:extLst>
              <a:ext uri="{FF2B5EF4-FFF2-40B4-BE49-F238E27FC236}">
                <a16:creationId xmlns:a16="http://schemas.microsoft.com/office/drawing/2014/main" id="{BE5E9AAC-8AFC-4CA9-B89F-13D11A0216BE}"/>
              </a:ext>
            </a:extLst>
          </p:cNvPr>
          <p:cNvSpPr txBox="1"/>
          <p:nvPr/>
        </p:nvSpPr>
        <p:spPr>
          <a:xfrm>
            <a:off x="864650" y="1844824"/>
            <a:ext cx="6263640" cy="1985159"/>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NL" sz="2400" b="0" i="0" u="none" strike="noStrike" kern="1200" cap="none" spc="0" normalizeH="0" baseline="0" noProof="0" dirty="0">
                <a:ln>
                  <a:noFill/>
                </a:ln>
                <a:solidFill>
                  <a:prstClr val="black"/>
                </a:solidFill>
                <a:effectLst/>
                <a:uLnTx/>
                <a:uFillTx/>
                <a:ea typeface="+mn-ea"/>
                <a:cs typeface="+mn-cs"/>
              </a:rPr>
              <a:t>Jute touw</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2400" dirty="0">
                <a:solidFill>
                  <a:prstClr val="black"/>
                </a:solidFill>
              </a:rPr>
              <a:t>Synthetisch  (</a:t>
            </a:r>
            <a:r>
              <a:rPr lang="nl-NL" sz="2400" dirty="0" err="1">
                <a:solidFill>
                  <a:prstClr val="black"/>
                </a:solidFill>
              </a:rPr>
              <a:t>polypropylene</a:t>
            </a:r>
            <a:r>
              <a:rPr lang="nl-NL" sz="2400" dirty="0">
                <a:solidFill>
                  <a:prstClr val="black"/>
                </a:solidFill>
              </a:rPr>
              <a:t>) touw</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NL" sz="2400" b="0" i="0" u="none" strike="noStrike" kern="1200" cap="none" spc="0" normalizeH="0" baseline="0" noProof="0" dirty="0" err="1">
                <a:ln>
                  <a:noFill/>
                </a:ln>
                <a:solidFill>
                  <a:prstClr val="black"/>
                </a:solidFill>
                <a:effectLst/>
                <a:uLnTx/>
                <a:uFillTx/>
                <a:ea typeface="+mn-ea"/>
                <a:cs typeface="+mn-cs"/>
              </a:rPr>
              <a:t>Cordenka</a:t>
            </a:r>
            <a:r>
              <a:rPr kumimoji="0" lang="nl-NL" sz="2400" b="0" i="0" u="none" strike="noStrike" kern="1200" cap="none" spc="0" normalizeH="0" baseline="0" noProof="0" dirty="0">
                <a:ln>
                  <a:noFill/>
                </a:ln>
                <a:solidFill>
                  <a:prstClr val="black"/>
                </a:solidFill>
                <a:effectLst/>
                <a:uLnTx/>
                <a:uFillTx/>
                <a:ea typeface="+mn-ea"/>
                <a:cs typeface="+mn-cs"/>
              </a:rPr>
              <a:t> touw</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2400" dirty="0">
                <a:solidFill>
                  <a:prstClr val="black"/>
                </a:solidFill>
              </a:rPr>
              <a:t>PLA touw</a:t>
            </a:r>
            <a:endParaRPr kumimoji="0" lang="nl-NL" sz="2400" b="0" i="0" u="none" strike="noStrike" kern="1200" cap="none" spc="0" normalizeH="0" baseline="0" noProof="0" dirty="0">
              <a:ln>
                <a:noFill/>
              </a:ln>
              <a:solidFill>
                <a:prstClr val="black"/>
              </a:solidFill>
              <a:effectLst/>
              <a:uLnTx/>
              <a:uFillTx/>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nl-NL" sz="1350" b="0" i="0" u="none" strike="noStrike" kern="1200" cap="none" spc="0" normalizeH="0" baseline="0" noProof="0" dirty="0">
              <a:ln>
                <a:noFill/>
              </a:ln>
              <a:solidFill>
                <a:prstClr val="black"/>
              </a:solidFill>
              <a:effectLst/>
              <a:uLnTx/>
              <a:uFillTx/>
              <a:ea typeface="+mn-ea"/>
              <a:cs typeface="+mn-cs"/>
            </a:endParaRPr>
          </a:p>
          <a:p>
            <a:pPr marL="214313" marR="0" lvl="0" indent="-214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nl-NL" sz="1350" b="0" i="0" u="none" strike="noStrike" kern="1200" cap="none" spc="0" normalizeH="0" baseline="0" noProof="0" dirty="0">
              <a:ln>
                <a:noFill/>
              </a:ln>
              <a:solidFill>
                <a:prstClr val="black"/>
              </a:solidFill>
              <a:effectLst/>
              <a:uLnTx/>
              <a:uFillTx/>
              <a:latin typeface="Calibri"/>
              <a:ea typeface="+mn-ea"/>
              <a:cs typeface="+mn-cs"/>
            </a:endParaRPr>
          </a:p>
        </p:txBody>
      </p:sp>
      <p:pic>
        <p:nvPicPr>
          <p:cNvPr id="4098" name="Picture 2" descr="Hoe kies je het juiste touw voor hogedraadhaken? | Royal Brinkman">
            <a:extLst>
              <a:ext uri="{FF2B5EF4-FFF2-40B4-BE49-F238E27FC236}">
                <a16:creationId xmlns:a16="http://schemas.microsoft.com/office/drawing/2014/main" id="{B8225B67-A5E6-4DC1-9343-7B87189E80A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3935412"/>
            <a:ext cx="7047924" cy="21578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09644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Effect transition="in" filter="fade">
                                      <p:cBhvr>
                                        <p:cTn id="14" dur="1000"/>
                                        <p:tgtEl>
                                          <p:spTgt spid="4">
                                            <p:txEl>
                                              <p:pRg st="1" end="1"/>
                                            </p:txEl>
                                          </p:spTgt>
                                        </p:tgtEl>
                                      </p:cBhvr>
                                    </p:animEffect>
                                    <p:anim calcmode="lin" valueType="num">
                                      <p:cBhvr>
                                        <p:cTn id="15"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fade">
                                      <p:cBhvr>
                                        <p:cTn id="21" dur="1000"/>
                                        <p:tgtEl>
                                          <p:spTgt spid="4">
                                            <p:txEl>
                                              <p:pRg st="2" end="2"/>
                                            </p:txEl>
                                          </p:spTgt>
                                        </p:tgtEl>
                                      </p:cBhvr>
                                    </p:animEffect>
                                    <p:anim calcmode="lin" valueType="num">
                                      <p:cBhvr>
                                        <p:cTn id="22"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
                                            <p:txEl>
                                              <p:pRg st="3" end="3"/>
                                            </p:txEl>
                                          </p:spTgt>
                                        </p:tgtEl>
                                        <p:attrNameLst>
                                          <p:attrName>style.visibility</p:attrName>
                                        </p:attrNameLst>
                                      </p:cBhvr>
                                      <p:to>
                                        <p:strVal val="visible"/>
                                      </p:to>
                                    </p:set>
                                    <p:animEffect transition="in" filter="fade">
                                      <p:cBhvr>
                                        <p:cTn id="28" dur="1000"/>
                                        <p:tgtEl>
                                          <p:spTgt spid="4">
                                            <p:txEl>
                                              <p:pRg st="3" end="3"/>
                                            </p:txEl>
                                          </p:spTgt>
                                        </p:tgtEl>
                                      </p:cBhvr>
                                    </p:animEffect>
                                    <p:anim calcmode="lin" valueType="num">
                                      <p:cBhvr>
                                        <p:cTn id="29"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GroeneWelle">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e zone college.potx" id="{289ACBD9-B65D-4D7B-8071-B2DBE1A5FCCC}" vid="{1C56739D-5687-4AE6-9ABE-B211D9D18700}"/>
    </a:ext>
  </a:extLst>
</a:theme>
</file>

<file path=ppt/theme/theme3.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F1D3699BCA81B46AD60454B87AB9121" ma:contentTypeVersion="14" ma:contentTypeDescription="Een nieuw document maken." ma:contentTypeScope="" ma:versionID="0a34a757d3835aa962b5ea0e60445053">
  <xsd:schema xmlns:xsd="http://www.w3.org/2001/XMLSchema" xmlns:xs="http://www.w3.org/2001/XMLSchema" xmlns:p="http://schemas.microsoft.com/office/2006/metadata/properties" xmlns:ns3="88fa185b-b6f4-4426-890a-edc6532e8d4f" xmlns:ns4="521c7c86-cc27-4cef-8605-4ebb03422227" targetNamespace="http://schemas.microsoft.com/office/2006/metadata/properties" ma:root="true" ma:fieldsID="386822e88eac53b09937f43d73668aaf" ns3:_="" ns4:_="">
    <xsd:import namespace="88fa185b-b6f4-4426-890a-edc6532e8d4f"/>
    <xsd:import namespace="521c7c86-cc27-4cef-8605-4ebb03422227"/>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GenerationTime" minOccurs="0"/>
                <xsd:element ref="ns3:MediaServiceEventHashCode" minOccurs="0"/>
                <xsd:element ref="ns3:MediaServiceLocation" minOccurs="0"/>
                <xsd:element ref="ns3:MediaServiceOCR" minOccurs="0"/>
                <xsd:element ref="ns3:MediaServiceAutoKeyPoints" minOccurs="0"/>
                <xsd:element ref="ns3:MediaServiceKeyPoints" minOccurs="0"/>
                <xsd:element ref="ns4:SharedWithUsers" minOccurs="0"/>
                <xsd:element ref="ns4:SharedWithDetails" minOccurs="0"/>
                <xsd:element ref="ns4:SharingHintHash"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8fa185b-b6f4-4426-890a-edc6532e8d4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521c7c86-cc27-4cef-8605-4ebb03422227" elementFormDefault="qualified">
    <xsd:import namespace="http://schemas.microsoft.com/office/2006/documentManagement/types"/>
    <xsd:import namespace="http://schemas.microsoft.com/office/infopath/2007/PartnerControls"/>
    <xsd:element name="SharedWithUsers" ma:index="18"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Gedeeld met details" ma:internalName="SharedWithDetails" ma:readOnly="true">
      <xsd:simpleType>
        <xsd:restriction base="dms:Note">
          <xsd:maxLength value="255"/>
        </xsd:restriction>
      </xsd:simpleType>
    </xsd:element>
    <xsd:element name="SharingHintHash" ma:index="20"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2945DD7-90CB-4815-B35D-1E2F636D4EE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8fa185b-b6f4-4426-890a-edc6532e8d4f"/>
    <ds:schemaRef ds:uri="521c7c86-cc27-4cef-8605-4ebb0342222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B1D514B-E59A-46AB-9A6C-F736ABE78B68}">
  <ds:schemaRefs>
    <ds:schemaRef ds:uri="http://schemas.microsoft.com/sharepoint/v3/contenttype/forms"/>
  </ds:schemaRefs>
</ds:datastoreItem>
</file>

<file path=customXml/itemProps3.xml><?xml version="1.0" encoding="utf-8"?>
<ds:datastoreItem xmlns:ds="http://schemas.openxmlformats.org/officeDocument/2006/customXml" ds:itemID="{99C10212-91BF-4E47-A10F-718571561061}">
  <ds:schemaRef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88fa185b-b6f4-4426-890a-edc6532e8d4f"/>
    <ds:schemaRef ds:uri="521c7c86-cc27-4cef-8605-4ebb03422227"/>
    <ds:schemaRef ds:uri="http://purl.org/dc/term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2283</TotalTime>
  <Words>1422</Words>
  <Application>Microsoft Office PowerPoint</Application>
  <PresentationFormat>Diavoorstelling (4:3)</PresentationFormat>
  <Paragraphs>204</Paragraphs>
  <Slides>42</Slides>
  <Notes>1</Notes>
  <HiddenSlides>0</HiddenSlides>
  <MMClips>3</MMClips>
  <ScaleCrop>false</ScaleCrop>
  <HeadingPairs>
    <vt:vector size="6" baseType="variant">
      <vt:variant>
        <vt:lpstr>Gebruikte lettertypen</vt:lpstr>
      </vt:variant>
      <vt:variant>
        <vt:i4>2</vt:i4>
      </vt:variant>
      <vt:variant>
        <vt:lpstr>Thema</vt:lpstr>
      </vt:variant>
      <vt:variant>
        <vt:i4>2</vt:i4>
      </vt:variant>
      <vt:variant>
        <vt:lpstr>Diatitels</vt:lpstr>
      </vt:variant>
      <vt:variant>
        <vt:i4>42</vt:i4>
      </vt:variant>
    </vt:vector>
  </HeadingPairs>
  <TitlesOfParts>
    <vt:vector size="46" baseType="lpstr">
      <vt:lpstr>Arial</vt:lpstr>
      <vt:lpstr>Calibri</vt:lpstr>
      <vt:lpstr>Kantoorthema</vt:lpstr>
      <vt:lpstr>1_Kantoorthema</vt:lpstr>
      <vt:lpstr>PowerPoint-presentatie</vt:lpstr>
      <vt:lpstr>PowerPoint-presentatie</vt:lpstr>
      <vt:lpstr>Les 4 Verzorgen Teelt</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Temperatuur</dc:title>
  <dc:creator>admin</dc:creator>
  <cp:lastModifiedBy>Gé Verbeek</cp:lastModifiedBy>
  <cp:revision>205</cp:revision>
  <dcterms:created xsi:type="dcterms:W3CDTF">2019-11-06T19:16:29Z</dcterms:created>
  <dcterms:modified xsi:type="dcterms:W3CDTF">2024-04-16T13:07:11Z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0x010100CF1D3699BCA81B46AD60454B87AB9121</vt:lpwstr>
  </property>
</Properties>
</file>