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3" r:id="rId15"/>
    <p:sldId id="269" r:id="rId16"/>
    <p:sldId id="273" r:id="rId17"/>
    <p:sldId id="270" r:id="rId18"/>
    <p:sldId id="271" r:id="rId19"/>
    <p:sldId id="272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xplania.com/nl/kanalen/gezondheid/detail/wat-is-cholesterol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voedingscentrum.nl/Assets/Uploads/voedingscentrum/Documents/Consumenten/Encyclopedie/diagram_vetten_def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</a:t>
            </a:r>
            <a:r>
              <a:rPr lang="nl-NL" dirty="0" smtClean="0"/>
              <a:t>oedingsstoffen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7315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Enkelvoudige suiker - monosachariden</a:t>
            </a:r>
            <a:br>
              <a:rPr lang="nl-NL" b="1" dirty="0" smtClean="0"/>
            </a:br>
            <a:endParaRPr lang="nl-NL" b="1" dirty="0" smtClean="0"/>
          </a:p>
          <a:p>
            <a:r>
              <a:rPr lang="nl-NL" dirty="0"/>
              <a:t>Glucose </a:t>
            </a:r>
          </a:p>
          <a:p>
            <a:r>
              <a:rPr lang="nl-NL" dirty="0"/>
              <a:t>Fructose </a:t>
            </a:r>
          </a:p>
          <a:p>
            <a:r>
              <a:rPr lang="nl-NL" dirty="0"/>
              <a:t>Galactose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0429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Tweevoudige </a:t>
            </a:r>
            <a:r>
              <a:rPr lang="nl-NL" b="1" dirty="0" smtClean="0"/>
              <a:t>suiker - disachariden</a:t>
            </a:r>
            <a:r>
              <a:rPr lang="nl-NL" b="1" dirty="0"/>
              <a:t/>
            </a:r>
            <a:br>
              <a:rPr lang="nl-NL" b="1" dirty="0"/>
            </a:br>
            <a:endParaRPr lang="nl-NL" b="1" dirty="0"/>
          </a:p>
          <a:p>
            <a:r>
              <a:rPr lang="nl-NL" dirty="0"/>
              <a:t>Sacharose: biet/riet suiker</a:t>
            </a:r>
          </a:p>
          <a:p>
            <a:r>
              <a:rPr lang="nl-NL" dirty="0"/>
              <a:t>Lactose: melksuiker</a:t>
            </a:r>
          </a:p>
          <a:p>
            <a:r>
              <a:rPr lang="nl-NL" dirty="0"/>
              <a:t>Maltose: moutsuiker</a:t>
            </a:r>
          </a:p>
        </p:txBody>
      </p:sp>
    </p:spTree>
    <p:extLst>
      <p:ext uri="{BB962C8B-B14F-4D97-AF65-F5344CB8AC3E}">
        <p14:creationId xmlns:p14="http://schemas.microsoft.com/office/powerpoint/2010/main" val="2872126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Meervoudige suikers – polysachariden</a:t>
            </a:r>
          </a:p>
          <a:p>
            <a:endParaRPr lang="nl-NL" dirty="0"/>
          </a:p>
          <a:p>
            <a:r>
              <a:rPr lang="nl-NL" dirty="0" smtClean="0"/>
              <a:t>Zetmeel </a:t>
            </a:r>
          </a:p>
          <a:p>
            <a:r>
              <a:rPr lang="nl-NL" dirty="0" err="1" smtClean="0"/>
              <a:t>Glucogeen</a:t>
            </a:r>
            <a:endParaRPr lang="nl-NL" dirty="0" smtClean="0"/>
          </a:p>
          <a:p>
            <a:r>
              <a:rPr lang="nl-NL" dirty="0"/>
              <a:t>V</a:t>
            </a:r>
            <a:r>
              <a:rPr lang="nl-NL" dirty="0" smtClean="0"/>
              <a:t>oedingsvezels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9974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b="1" dirty="0" smtClean="0">
                <a:solidFill>
                  <a:schemeClr val="tx1"/>
                </a:solidFill>
              </a:rPr>
              <a:t>Voedingsvezels</a:t>
            </a:r>
            <a:endParaRPr lang="nl-NL" b="1" dirty="0">
              <a:solidFill>
                <a:schemeClr val="tx1"/>
              </a:solidFill>
            </a:endParaRPr>
          </a:p>
          <a:p>
            <a:r>
              <a:rPr lang="nl-NL" dirty="0"/>
              <a:t>Meer kauwen, bevorderd spijsvertering</a:t>
            </a:r>
          </a:p>
          <a:p>
            <a:r>
              <a:rPr lang="nl-NL" dirty="0"/>
              <a:t>Ze vóórkomen dat glucose snel in bloed worden opgenomen</a:t>
            </a:r>
          </a:p>
          <a:p>
            <a:r>
              <a:rPr lang="nl-NL" dirty="0"/>
              <a:t>Binden water, zachtere ontlasting</a:t>
            </a:r>
          </a:p>
          <a:p>
            <a:r>
              <a:rPr lang="nl-NL" dirty="0"/>
              <a:t>Snellere darmperistaltiek doordat bacteriën op vezels inwerken en zo darm stimuleren</a:t>
            </a:r>
          </a:p>
          <a:p>
            <a:r>
              <a:rPr lang="nl-NL" dirty="0"/>
              <a:t>Geven verzadigingsgevoel</a:t>
            </a:r>
          </a:p>
          <a:p>
            <a:endParaRPr lang="nl-NL" dirty="0"/>
          </a:p>
          <a:p>
            <a:r>
              <a:rPr lang="nl-NL" dirty="0"/>
              <a:t>(leveren dus geen energie!)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9432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8550" y="535576"/>
            <a:ext cx="7314899" cy="5836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211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Koolstof</a:t>
            </a:r>
          </a:p>
          <a:p>
            <a:r>
              <a:rPr lang="nl-NL" dirty="0" smtClean="0"/>
              <a:t>Waterstof</a:t>
            </a:r>
          </a:p>
          <a:p>
            <a:r>
              <a:rPr lang="nl-NL" dirty="0"/>
              <a:t>Z</a:t>
            </a:r>
            <a:r>
              <a:rPr lang="nl-NL" dirty="0" smtClean="0"/>
              <a:t>uurstof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2765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Brandstof </a:t>
            </a:r>
          </a:p>
          <a:p>
            <a:pPr lvl="1"/>
            <a:r>
              <a:rPr lang="nl-NL" dirty="0"/>
              <a:t>Energiereserve</a:t>
            </a:r>
          </a:p>
          <a:p>
            <a:r>
              <a:rPr lang="nl-NL" dirty="0"/>
              <a:t>Bouwstof</a:t>
            </a:r>
          </a:p>
          <a:p>
            <a:r>
              <a:rPr lang="nl-NL" dirty="0"/>
              <a:t>Transport </a:t>
            </a:r>
            <a:r>
              <a:rPr lang="nl-NL" dirty="0">
                <a:solidFill>
                  <a:schemeClr val="bg1"/>
                </a:solidFill>
              </a:rPr>
              <a:t>(</a:t>
            </a:r>
          </a:p>
          <a:p>
            <a:r>
              <a:rPr lang="nl-NL" dirty="0"/>
              <a:t>Warmte-isolator </a:t>
            </a:r>
            <a:r>
              <a:rPr lang="nl-NL" dirty="0">
                <a:solidFill>
                  <a:schemeClr val="bg1"/>
                </a:solidFill>
              </a:rPr>
              <a:t>(of stoten)</a:t>
            </a:r>
          </a:p>
          <a:p>
            <a:r>
              <a:rPr lang="nl-NL" dirty="0"/>
              <a:t>Drager van vitaminen </a:t>
            </a:r>
            <a:r>
              <a:rPr lang="nl-NL" dirty="0">
                <a:solidFill>
                  <a:schemeClr val="bg1"/>
                </a:solidFill>
              </a:rPr>
              <a:t>(in vet oplosbare </a:t>
            </a:r>
            <a:r>
              <a:rPr lang="nl-NL" dirty="0" err="1">
                <a:solidFill>
                  <a:schemeClr val="bg1"/>
                </a:solidFill>
              </a:rPr>
              <a:t>vit.blijft</a:t>
            </a:r>
            <a:r>
              <a:rPr lang="nl-NL" dirty="0">
                <a:solidFill>
                  <a:schemeClr val="bg1"/>
                </a:solidFill>
              </a:rPr>
              <a:t> langer in de </a:t>
            </a:r>
            <a:r>
              <a:rPr lang="nl-NL" dirty="0" err="1">
                <a:solidFill>
                  <a:schemeClr val="bg1"/>
                </a:solidFill>
              </a:rPr>
              <a:t>aag</a:t>
            </a:r>
            <a:r>
              <a:rPr lang="nl-NL" dirty="0">
                <a:solidFill>
                  <a:schemeClr val="bg1"/>
                </a:solidFill>
              </a:rPr>
              <a:t>)</a:t>
            </a:r>
          </a:p>
          <a:p>
            <a:r>
              <a:rPr lang="nl-NL" dirty="0"/>
              <a:t>Leveren van essentiële vetzuren</a:t>
            </a:r>
          </a:p>
        </p:txBody>
      </p:sp>
    </p:spTree>
    <p:extLst>
      <p:ext uri="{BB962C8B-B14F-4D97-AF65-F5344CB8AC3E}">
        <p14:creationId xmlns:p14="http://schemas.microsoft.com/office/powerpoint/2010/main" val="3930004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Triglyceriden ( lipiden, vetzuur)</a:t>
            </a:r>
          </a:p>
          <a:p>
            <a:r>
              <a:rPr lang="nl-NL" dirty="0"/>
              <a:t>Fosfolipiden (vetachtige stof)</a:t>
            </a:r>
            <a:endParaRPr lang="nl-NL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nl-NL" dirty="0"/>
              <a:t>Cholesterol (vetachtige stof)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5533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 molecuul glycerol met 3 vetzuren</a:t>
            </a:r>
          </a:p>
          <a:p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1" y="2895965"/>
            <a:ext cx="7416824" cy="3250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864" y="478743"/>
            <a:ext cx="4383230" cy="2417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98412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Koolstofatomen worden aan elkaar gekoppeld </a:t>
            </a:r>
            <a:r>
              <a:rPr lang="nl-NL" dirty="0">
                <a:sym typeface="Wingdings" pitchFamily="2" charset="2"/>
              </a:rPr>
              <a:t> koolstofketen</a:t>
            </a:r>
          </a:p>
          <a:p>
            <a:r>
              <a:rPr lang="nl-NL" dirty="0">
                <a:sym typeface="Wingdings" pitchFamily="2" charset="2"/>
              </a:rPr>
              <a:t>Koolstof vier bindingen</a:t>
            </a:r>
            <a:endParaRPr lang="nl-NL" dirty="0"/>
          </a:p>
          <a:p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7" r="79132" b="26541"/>
          <a:stretch/>
        </p:blipFill>
        <p:spPr bwMode="auto">
          <a:xfrm>
            <a:off x="8213089" y="3322577"/>
            <a:ext cx="2520875" cy="255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6964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Eiwitten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Koolstof</a:t>
            </a:r>
          </a:p>
          <a:p>
            <a:r>
              <a:rPr lang="nl-NL" dirty="0"/>
              <a:t>Waterstof</a:t>
            </a:r>
          </a:p>
          <a:p>
            <a:r>
              <a:rPr lang="nl-NL" dirty="0"/>
              <a:t>Zuurstof</a:t>
            </a:r>
          </a:p>
          <a:p>
            <a:r>
              <a:rPr lang="nl-NL" dirty="0"/>
              <a:t>Stikstof </a:t>
            </a:r>
          </a:p>
          <a:p>
            <a:r>
              <a:rPr lang="nl-NL" dirty="0"/>
              <a:t>(soms zwavel)</a:t>
            </a:r>
          </a:p>
        </p:txBody>
      </p:sp>
    </p:spTree>
    <p:extLst>
      <p:ext uri="{BB962C8B-B14F-4D97-AF65-F5344CB8AC3E}">
        <p14:creationId xmlns:p14="http://schemas.microsoft.com/office/powerpoint/2010/main" val="29792096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Vetzuren hebben altijd een even aantal koolstofatomen</a:t>
            </a:r>
          </a:p>
          <a:p>
            <a:endParaRPr lang="nl-NL" dirty="0"/>
          </a:p>
          <a:p>
            <a:r>
              <a:rPr lang="nl-NL" dirty="0" err="1"/>
              <a:t>Korteketen</a:t>
            </a:r>
            <a:r>
              <a:rPr lang="nl-NL" dirty="0"/>
              <a:t> vetzuren: (max. 4 koolstofatomen)</a:t>
            </a:r>
            <a:br>
              <a:rPr lang="nl-NL" dirty="0"/>
            </a:br>
            <a:r>
              <a:rPr lang="nl-NL" dirty="0"/>
              <a:t>Boterzuur – komt voor in melk</a:t>
            </a:r>
            <a:endParaRPr lang="nl-NL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nl-NL" dirty="0"/>
              <a:t>Middelketen vetzuren: medium chain triglyceriden MCT</a:t>
            </a:r>
            <a:br>
              <a:rPr lang="nl-NL" dirty="0"/>
            </a:br>
            <a:r>
              <a:rPr lang="nl-NL" dirty="0"/>
              <a:t>(6-8 of 10 koolstofatomen)</a:t>
            </a:r>
            <a:r>
              <a:rPr lang="nl-NL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r>
              <a:rPr lang="nl-NL" dirty="0"/>
              <a:t>Langeketen vetzuren: Long chain triglyceriden LCT</a:t>
            </a:r>
            <a:br>
              <a:rPr lang="nl-NL" dirty="0"/>
            </a:br>
            <a:r>
              <a:rPr lang="nl-NL" dirty="0"/>
              <a:t>(12 of meer koolstofatomen)</a:t>
            </a:r>
          </a:p>
          <a:p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386" y="982132"/>
            <a:ext cx="3568626" cy="1811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89676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Verzadigde vetzuren:</a:t>
            </a:r>
          </a:p>
          <a:p>
            <a:pPr>
              <a:buFontTx/>
              <a:buChar char="-"/>
            </a:pPr>
            <a:r>
              <a:rPr lang="nl-NL" dirty="0"/>
              <a:t>Enkelvoudige bindingen</a:t>
            </a:r>
          </a:p>
          <a:p>
            <a:pPr>
              <a:buFontTx/>
              <a:buChar char="-"/>
            </a:pPr>
            <a:r>
              <a:rPr lang="nl-NL" dirty="0"/>
              <a:t>Hoog smeltpunt</a:t>
            </a:r>
          </a:p>
          <a:p>
            <a:pPr>
              <a:buFontTx/>
              <a:buChar char="-"/>
            </a:pPr>
            <a:r>
              <a:rPr lang="nl-NL" dirty="0"/>
              <a:t>Vaste vorm</a:t>
            </a:r>
          </a:p>
          <a:p>
            <a:pPr>
              <a:buFontTx/>
              <a:buChar char="-"/>
            </a:pPr>
            <a:r>
              <a:rPr lang="nl-NL" dirty="0"/>
              <a:t>Meestal dierlijk</a:t>
            </a:r>
          </a:p>
          <a:p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893" y="3619546"/>
            <a:ext cx="4896544" cy="2050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6422" y="1078464"/>
            <a:ext cx="521017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84535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Enkelvoudige onverzadigde vetzuren:</a:t>
            </a:r>
          </a:p>
          <a:p>
            <a:pPr>
              <a:buFontTx/>
              <a:buChar char="-"/>
            </a:pPr>
            <a:r>
              <a:rPr lang="nl-NL" dirty="0"/>
              <a:t>Koolstofatomen hebben op één plaats een dubbele binding</a:t>
            </a:r>
          </a:p>
          <a:p>
            <a:pPr>
              <a:buFontTx/>
              <a:buChar char="-"/>
            </a:pPr>
            <a:r>
              <a:rPr lang="nl-NL" dirty="0"/>
              <a:t>Twee koolstofatomen minder</a:t>
            </a:r>
          </a:p>
          <a:p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641" y="3912326"/>
            <a:ext cx="5048488" cy="2142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6012" y="527661"/>
            <a:ext cx="4417270" cy="2569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52833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Meervoudig onverzadigbare vetzuren:</a:t>
            </a:r>
          </a:p>
          <a:p>
            <a:pPr>
              <a:buFontTx/>
              <a:buChar char="-"/>
            </a:pPr>
            <a:r>
              <a:rPr lang="nl-NL" dirty="0"/>
              <a:t>Meer dan één dubbele binding</a:t>
            </a:r>
          </a:p>
          <a:p>
            <a:pPr>
              <a:buFontTx/>
              <a:buChar char="-"/>
            </a:pPr>
            <a:r>
              <a:rPr lang="nl-NL" dirty="0"/>
              <a:t>Per dubbele binding twee waterstofatomen minder</a:t>
            </a:r>
          </a:p>
          <a:p>
            <a:pPr>
              <a:buFontTx/>
              <a:buChar char="-"/>
            </a:pPr>
            <a:r>
              <a:rPr lang="nl-NL" dirty="0"/>
              <a:t>Vloeibaar</a:t>
            </a:r>
          </a:p>
          <a:p>
            <a:pPr>
              <a:buFontTx/>
              <a:buChar char="-"/>
            </a:pPr>
            <a:r>
              <a:rPr lang="nl-NL" dirty="0"/>
              <a:t>Plantaardige oliën</a:t>
            </a:r>
          </a:p>
          <a:p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895" y="4081193"/>
            <a:ext cx="5192524" cy="195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97514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77" y="498503"/>
            <a:ext cx="6442531" cy="3574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217" y="3835964"/>
            <a:ext cx="5570471" cy="2556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96425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2682" y="515860"/>
            <a:ext cx="8228700" cy="5890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52394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http://www.explania.com/nl/kanalen/gezondheid/detail/wat-is-cholesterol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65377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Transvetzuren</a:t>
            </a:r>
          </a:p>
          <a:p>
            <a:pPr>
              <a:buFontTx/>
              <a:buChar char="-"/>
            </a:pPr>
            <a:r>
              <a:rPr lang="nl-NL" dirty="0" smtClean="0"/>
              <a:t>Te </a:t>
            </a:r>
            <a:r>
              <a:rPr lang="nl-NL" dirty="0"/>
              <a:t>zien aan de </a:t>
            </a:r>
            <a:r>
              <a:rPr lang="nl-NL" dirty="0" smtClean="0"/>
              <a:t>structuurformule</a:t>
            </a:r>
          </a:p>
          <a:p>
            <a:pPr>
              <a:buFontTx/>
              <a:buChar char="-"/>
            </a:pPr>
            <a:r>
              <a:rPr lang="nl-NL" dirty="0" smtClean="0"/>
              <a:t> </a:t>
            </a:r>
            <a:r>
              <a:rPr lang="nl-NL" dirty="0"/>
              <a:t>Transvetzuren verhogen de LDL en verlagen het HDL</a:t>
            </a:r>
            <a:br>
              <a:rPr lang="nl-NL" dirty="0"/>
            </a:br>
            <a:r>
              <a:rPr lang="nl-NL" dirty="0"/>
              <a:t>daardoor heeft het een negatieve invloed op de gezondheid.</a:t>
            </a:r>
          </a:p>
          <a:p>
            <a:pPr>
              <a:buFontTx/>
              <a:buChar char="-"/>
            </a:pPr>
            <a:r>
              <a:rPr lang="nl-NL" dirty="0"/>
              <a:t>Transvet zit van nature  in zuivel en vlees van herkauwers.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r>
              <a:rPr lang="nl-NL" dirty="0"/>
              <a:t>Gefrituurde snacks</a:t>
            </a:r>
          </a:p>
          <a:p>
            <a:pPr>
              <a:buFontTx/>
              <a:buChar char="-"/>
            </a:pPr>
            <a:r>
              <a:rPr lang="nl-NL" dirty="0"/>
              <a:t>Bakvetten (bakkerijproducten)</a:t>
            </a:r>
          </a:p>
          <a:p>
            <a:pPr>
              <a:buFontTx/>
              <a:buChar char="-"/>
            </a:pPr>
            <a:r>
              <a:rPr lang="nl-NL" dirty="0"/>
              <a:t>Harde bak en braad margarines</a:t>
            </a:r>
          </a:p>
        </p:txBody>
      </p:sp>
    </p:spTree>
    <p:extLst>
      <p:ext uri="{BB962C8B-B14F-4D97-AF65-F5344CB8AC3E}">
        <p14:creationId xmlns:p14="http://schemas.microsoft.com/office/powerpoint/2010/main" val="15192151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http://www.voedingscentrum.nl/Assets/Uploads/voedingscentrum/Images/Consumenten/Encyclopedie/T-Z/diagram-vette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611" y="569025"/>
            <a:ext cx="4153989" cy="587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597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b="1" dirty="0"/>
              <a:t>Dierlijk: 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- vleeswaren </a:t>
            </a:r>
            <a:r>
              <a:rPr lang="nl-NL" dirty="0">
                <a:solidFill>
                  <a:schemeClr val="bg1">
                    <a:lumMod val="50000"/>
                  </a:schemeClr>
                </a:solidFill>
              </a:rPr>
              <a:t>(schouder ham, kip, kalkoen, worst, hamburger)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- zuivel </a:t>
            </a:r>
            <a:r>
              <a:rPr lang="nl-NL" dirty="0">
                <a:solidFill>
                  <a:schemeClr val="bg1">
                    <a:lumMod val="50000"/>
                  </a:schemeClr>
                </a:solidFill>
              </a:rPr>
              <a:t>(melk, yoghurt, kwark)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- ei</a:t>
            </a:r>
            <a:br>
              <a:rPr lang="nl-NL" dirty="0"/>
            </a:br>
            <a:r>
              <a:rPr lang="nl-NL" dirty="0"/>
              <a:t>- vis</a:t>
            </a:r>
            <a:br>
              <a:rPr lang="nl-NL" dirty="0"/>
            </a:br>
            <a:endParaRPr lang="nl-NL" dirty="0"/>
          </a:p>
          <a:p>
            <a:r>
              <a:rPr lang="nl-NL" b="1" dirty="0"/>
              <a:t>Plantaardig:   </a:t>
            </a:r>
            <a:r>
              <a:rPr lang="nl-NL" dirty="0">
                <a:solidFill>
                  <a:schemeClr val="bg1">
                    <a:lumMod val="50000"/>
                  </a:schemeClr>
                </a:solidFill>
              </a:rPr>
              <a:t>(wat is het voordeel van plantaardige eiwitten?)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- aardappelen   	          </a:t>
            </a:r>
            <a:r>
              <a:rPr lang="nl-NL" dirty="0">
                <a:solidFill>
                  <a:schemeClr val="bg1">
                    <a:lumMod val="50000"/>
                  </a:schemeClr>
                </a:solidFill>
              </a:rPr>
              <a:t>(minder vet!)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- graanproducten</a:t>
            </a:r>
            <a:br>
              <a:rPr lang="nl-NL" dirty="0"/>
            </a:br>
            <a:r>
              <a:rPr lang="nl-NL" dirty="0"/>
              <a:t>- peulvruchten      </a:t>
            </a:r>
            <a:br>
              <a:rPr lang="nl-NL" dirty="0"/>
            </a:br>
            <a:r>
              <a:rPr lang="nl-NL" dirty="0"/>
              <a:t>- noten</a:t>
            </a:r>
            <a:br>
              <a:rPr lang="nl-NL" dirty="0"/>
            </a:br>
            <a:r>
              <a:rPr lang="nl-NL" dirty="0"/>
              <a:t>- rijst</a:t>
            </a:r>
            <a:br>
              <a:rPr lang="nl-NL" dirty="0"/>
            </a:br>
            <a:r>
              <a:rPr lang="nl-NL" dirty="0"/>
              <a:t>- sojabonen</a:t>
            </a:r>
            <a:br>
              <a:rPr lang="nl-NL" dirty="0"/>
            </a:br>
            <a:r>
              <a:rPr lang="nl-NL" dirty="0"/>
              <a:t>- zaden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92056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ct val="60000"/>
              </a:spcBef>
              <a:defRPr/>
            </a:pPr>
            <a:r>
              <a:rPr lang="en-US" dirty="0" err="1" smtClean="0"/>
              <a:t>Bouwstof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vorming</a:t>
            </a:r>
            <a:r>
              <a:rPr lang="en-US" dirty="0"/>
              <a:t> </a:t>
            </a:r>
            <a:r>
              <a:rPr lang="en-US" dirty="0" err="1"/>
              <a:t>nieuwe</a:t>
            </a:r>
            <a:r>
              <a:rPr lang="en-US" dirty="0"/>
              <a:t> </a:t>
            </a:r>
            <a:r>
              <a:rPr lang="en-US" dirty="0" err="1"/>
              <a:t>eiwitten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weefselcellen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vorming</a:t>
            </a:r>
            <a:r>
              <a:rPr lang="en-US" dirty="0"/>
              <a:t> </a:t>
            </a:r>
            <a:r>
              <a:rPr lang="en-US" dirty="0" err="1"/>
              <a:t>enzymen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vorming</a:t>
            </a:r>
            <a:r>
              <a:rPr lang="en-US" dirty="0"/>
              <a:t> </a:t>
            </a:r>
            <a:r>
              <a:rPr lang="en-US" dirty="0" err="1"/>
              <a:t>hormonen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eiwitten</a:t>
            </a:r>
            <a:r>
              <a:rPr lang="en-US" dirty="0"/>
              <a:t> van </a:t>
            </a:r>
            <a:r>
              <a:rPr lang="en-US" dirty="0" err="1"/>
              <a:t>bloedcellen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- </a:t>
            </a:r>
            <a:r>
              <a:rPr lang="en-US" dirty="0" err="1"/>
              <a:t>talrijke</a:t>
            </a:r>
            <a:r>
              <a:rPr lang="en-US" dirty="0"/>
              <a:t>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eiwitten</a:t>
            </a:r>
            <a:r>
              <a:rPr lang="en-US" dirty="0"/>
              <a:t> in het </a:t>
            </a:r>
            <a:r>
              <a:rPr lang="en-US" dirty="0" err="1"/>
              <a:t>lichaam</a:t>
            </a: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9592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Er zijn </a:t>
            </a:r>
            <a:r>
              <a:rPr lang="nl-NL" b="1" dirty="0"/>
              <a:t>20 verschillende </a:t>
            </a:r>
            <a:r>
              <a:rPr lang="nl-NL" dirty="0"/>
              <a:t>soorten aminozuren</a:t>
            </a:r>
            <a:br>
              <a:rPr lang="nl-NL" dirty="0"/>
            </a:br>
            <a:endParaRPr lang="nl-NL" dirty="0"/>
          </a:p>
          <a:p>
            <a:r>
              <a:rPr lang="nl-NL" dirty="0"/>
              <a:t>Peptide  	betekent: een binding.</a:t>
            </a:r>
            <a:br>
              <a:rPr lang="nl-NL" dirty="0"/>
            </a:br>
            <a:r>
              <a:rPr lang="nl-NL" dirty="0"/>
              <a:t>Dipeptide </a:t>
            </a:r>
            <a:br>
              <a:rPr lang="nl-NL" dirty="0"/>
            </a:br>
            <a:r>
              <a:rPr lang="nl-NL" dirty="0"/>
              <a:t>polypeptide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2838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b="1" dirty="0"/>
              <a:t>11 niet essentiële </a:t>
            </a:r>
            <a:r>
              <a:rPr lang="nl-NL" dirty="0"/>
              <a:t>aminozuren (kan het lichaam zelf maken)</a:t>
            </a:r>
          </a:p>
          <a:p>
            <a:r>
              <a:rPr lang="nl-NL" b="1" dirty="0"/>
              <a:t>9 essentiële aminozuren </a:t>
            </a:r>
            <a:r>
              <a:rPr lang="nl-NL" dirty="0"/>
              <a:t>(kan het lichaam niet zelf maken)</a:t>
            </a:r>
            <a:br>
              <a:rPr lang="nl-NL" dirty="0"/>
            </a:br>
            <a:endParaRPr lang="nl-NL" dirty="0"/>
          </a:p>
          <a:p>
            <a:r>
              <a:rPr lang="nl-NL" b="1" dirty="0"/>
              <a:t>Kwalitatief goede eiwitten:</a:t>
            </a:r>
          </a:p>
          <a:p>
            <a:pPr lvl="2"/>
            <a:r>
              <a:rPr lang="nl-NL" sz="2400" dirty="0" err="1"/>
              <a:t>Quinoa</a:t>
            </a:r>
            <a:r>
              <a:rPr lang="nl-NL" sz="2400" dirty="0"/>
              <a:t> </a:t>
            </a:r>
            <a:r>
              <a:rPr lang="nl-NL" sz="2400" dirty="0">
                <a:solidFill>
                  <a:schemeClr val="bg1">
                    <a:lumMod val="50000"/>
                  </a:schemeClr>
                </a:solidFill>
              </a:rPr>
              <a:t>&gt; bevat alle essentiële aminozuren!</a:t>
            </a:r>
          </a:p>
          <a:p>
            <a:pPr lvl="2"/>
            <a:r>
              <a:rPr lang="nl-NL" sz="2400" dirty="0"/>
              <a:t>Soja </a:t>
            </a:r>
            <a:r>
              <a:rPr lang="nl-NL" sz="2400" dirty="0">
                <a:solidFill>
                  <a:schemeClr val="bg1">
                    <a:lumMod val="50000"/>
                  </a:schemeClr>
                </a:solidFill>
              </a:rPr>
              <a:t>&gt; bevat alle essentiële aminozuren!</a:t>
            </a:r>
          </a:p>
          <a:p>
            <a:pPr lvl="2"/>
            <a:r>
              <a:rPr lang="nl-NL" sz="2400" dirty="0"/>
              <a:t>Biologisch vlees</a:t>
            </a:r>
          </a:p>
          <a:p>
            <a:pPr lvl="2"/>
            <a:r>
              <a:rPr lang="nl-NL" sz="2400" dirty="0"/>
              <a:t>Linzen</a:t>
            </a:r>
          </a:p>
          <a:p>
            <a:pPr lvl="2"/>
            <a:r>
              <a:rPr lang="nl-NL" sz="2400" dirty="0"/>
              <a:t>bonen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3128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b="1" dirty="0"/>
              <a:t>Hoge biologische waarden:</a:t>
            </a:r>
          </a:p>
          <a:p>
            <a:pPr lvl="1"/>
            <a:r>
              <a:rPr lang="nl-NL" dirty="0"/>
              <a:t>Vooral te vinden in dierlijke producten</a:t>
            </a:r>
          </a:p>
          <a:p>
            <a:pPr lvl="1"/>
            <a:r>
              <a:rPr lang="nl-NL" dirty="0"/>
              <a:t>Melk, kaas, ei, vis</a:t>
            </a:r>
          </a:p>
          <a:p>
            <a:pPr lvl="1"/>
            <a:r>
              <a:rPr lang="nl-NL" dirty="0"/>
              <a:t>Er kan dus veel lichaamseiwit van worden gemaakt!</a:t>
            </a:r>
          </a:p>
          <a:p>
            <a:pPr lvl="1"/>
            <a:endParaRPr lang="nl-NL" dirty="0"/>
          </a:p>
          <a:p>
            <a:r>
              <a:rPr lang="nl-NL" b="1" dirty="0"/>
              <a:t>Lage biologische waarden:</a:t>
            </a:r>
          </a:p>
          <a:p>
            <a:pPr lvl="1"/>
            <a:r>
              <a:rPr lang="nl-NL" dirty="0"/>
              <a:t>Verhouding aminozuren wijkt af van lichaamseiwitten</a:t>
            </a:r>
          </a:p>
          <a:p>
            <a:pPr lvl="1"/>
            <a:r>
              <a:rPr lang="nl-NL" dirty="0"/>
              <a:t>Graanproducten, noten, peulvruchten, groenten, brood.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0785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Koolhydraten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Koolstof</a:t>
            </a:r>
          </a:p>
          <a:p>
            <a:r>
              <a:rPr lang="nl-NL" dirty="0" smtClean="0"/>
              <a:t>Waterstof</a:t>
            </a:r>
          </a:p>
          <a:p>
            <a:r>
              <a:rPr lang="nl-NL" dirty="0" smtClean="0"/>
              <a:t>Zuurstof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8060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Snelle brandstof voor spieren en cellen: Glucose</a:t>
            </a:r>
          </a:p>
          <a:p>
            <a:r>
              <a:rPr lang="nl-NL" dirty="0"/>
              <a:t>Langzame brandstof: zetmeel (brood, rijst, graanproducten)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Te veel koolhydraten -&gt; opgeslagen als </a:t>
            </a:r>
            <a:r>
              <a:rPr lang="nl-NL" dirty="0" err="1"/>
              <a:t>glucogeen</a:t>
            </a:r>
            <a:r>
              <a:rPr lang="nl-NL" dirty="0"/>
              <a:t> of vet</a:t>
            </a:r>
            <a:br>
              <a:rPr lang="nl-NL" dirty="0"/>
            </a:br>
            <a:r>
              <a:rPr lang="nl-NL" dirty="0"/>
              <a:t>in de lever en spieren.</a:t>
            </a:r>
          </a:p>
          <a:p>
            <a:r>
              <a:rPr lang="nl-NL" dirty="0"/>
              <a:t>Te kort -&gt; lichaam gaat eiwitten gebruiken als brandstof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35622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70</TotalTime>
  <Words>314</Words>
  <Application>Microsoft Office PowerPoint</Application>
  <PresentationFormat>Breedbeeld</PresentationFormat>
  <Paragraphs>102</Paragraphs>
  <Slides>28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28</vt:i4>
      </vt:variant>
    </vt:vector>
  </HeadingPairs>
  <TitlesOfParts>
    <vt:vector size="32" baseType="lpstr">
      <vt:lpstr>Arial</vt:lpstr>
      <vt:lpstr>Garamond</vt:lpstr>
      <vt:lpstr>Wingdings</vt:lpstr>
      <vt:lpstr>Organisch</vt:lpstr>
      <vt:lpstr>Voedingsstoffen</vt:lpstr>
      <vt:lpstr>Eiwitten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Koolhydraten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Vetten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voedingsstoffen</dc:title>
  <dc:creator>Merel Verhofstadt</dc:creator>
  <cp:lastModifiedBy>Merel Verhofstadt</cp:lastModifiedBy>
  <cp:revision>9</cp:revision>
  <dcterms:created xsi:type="dcterms:W3CDTF">2018-01-19T08:13:25Z</dcterms:created>
  <dcterms:modified xsi:type="dcterms:W3CDTF">2018-01-24T14:21:35Z</dcterms:modified>
</cp:coreProperties>
</file>