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60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144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02C08E-DAE3-42CC-A8BA-287E0FD7CA0F}" type="datetimeFigureOut">
              <a:rPr lang="nl-NL" smtClean="0"/>
              <a:t>3-10-2016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E444C5C-83EB-4BBB-8125-3A0EC046B8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624842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hoekige driehoek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Titel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17" name="Ondertitel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/>
              <a:t>Klik om de ondertitelstijl van het model te bewerken</a:t>
            </a:r>
            <a:endParaRPr kumimoji="0" lang="en-US"/>
          </a:p>
        </p:txBody>
      </p:sp>
      <p:grpSp>
        <p:nvGrpSpPr>
          <p:cNvPr id="2" name="Groe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Vrije v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8" name="Vrije v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1" name="Vrije v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/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Rechte verbindingslijn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Tijdelijke aanduiding voo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CBC17146-4F6C-4BEA-8CAE-AE70BB6FBB8F}" type="datetime1">
              <a:rPr lang="nl-NL" smtClean="0"/>
              <a:t>3-10-2016</a:t>
            </a:fld>
            <a:endParaRPr lang="nl-NL"/>
          </a:p>
        </p:txBody>
      </p:sp>
      <p:sp>
        <p:nvSpPr>
          <p:cNvPr id="19" name="Tijdelijke aanduiding voor voetteks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r>
              <a:rPr lang="nl-NL"/>
              <a:t>Alg VL Gezondheidszorg TA NH</a:t>
            </a:r>
          </a:p>
        </p:txBody>
      </p:sp>
      <p:sp>
        <p:nvSpPr>
          <p:cNvPr id="27" name="Tijdelijke aanduiding voor dia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AE64C-5365-4B26-8A03-505E2E686FFD}" type="datetime1">
              <a:rPr lang="nl-NL" smtClean="0"/>
              <a:t>3-10-2016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0CBE6-23A1-4E7D-BC48-2AABDD1857C3}" type="datetime1">
              <a:rPr lang="nl-NL" smtClean="0"/>
              <a:t>3-10-2016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C150B2-48FE-4791-8CAE-50958965C6C7}" type="datetime1">
              <a:rPr lang="nl-NL" smtClean="0"/>
              <a:t>3-10-2016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4877B-DF9C-42D4-A03A-C6CB369247D9}" type="datetime1">
              <a:rPr lang="nl-NL" smtClean="0"/>
              <a:t>3-10-2016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Punthaak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/>
          </a:p>
        </p:txBody>
      </p:sp>
      <p:sp>
        <p:nvSpPr>
          <p:cNvPr id="8" name="Punthaak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006FB-3A43-4225-ACC9-8F0481F7216A}" type="datetime1">
              <a:rPr lang="nl-NL" smtClean="0"/>
              <a:t>3-10-2016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Titel 7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AEC27-E7E9-4A33-8D54-F657743592BE}" type="datetime1">
              <a:rPr lang="nl-NL" smtClean="0"/>
              <a:t>3-10-2016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BD13A-EABE-4090-AAA3-D627BD5C46CE}" type="datetime1">
              <a:rPr lang="nl-NL" smtClean="0"/>
              <a:t>3-10-2016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0A90EF-5AA4-41E5-8AD2-29031F946865}" type="datetime1">
              <a:rPr lang="nl-NL" smtClean="0"/>
              <a:t>3-10-2016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/>
          <a:p>
            <a:fld id="{7707958E-D15E-45EF-859E-9912E3B0B946}" type="datetime1">
              <a:rPr lang="nl-NL" smtClean="0"/>
              <a:t>3-10-2016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/>
              <a:t>Klik op het pictogram als u een afbeelding wilt toevoegen</a:t>
            </a:r>
            <a:endParaRPr kumimoji="0" lang="en-US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8ADA48B0-33A6-4A65-A90B-38D307119E7F}" type="datetime1">
              <a:rPr lang="nl-NL" smtClean="0"/>
              <a:t>3-10-2016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lang="nl-NL"/>
              <a:t>Alg VL Gezondheidszorg TA NH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8" name="Vrije v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Vrije v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hthoekige driehoek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11" name="Rechte verbindingslijn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Punthaak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/>
          </a:p>
        </p:txBody>
      </p:sp>
      <p:sp>
        <p:nvSpPr>
          <p:cNvPr id="13" name="Punthaak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Vrije v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Vrije v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Rechthoekige driehoek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15" name="Rechte verbindingslijn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jdelijke aanduiding voor titel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0" name="Tijdelijke aanduiding voor tekst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nl-NL"/>
              <a:t>Klik om de modelstijlen te bewerken</a:t>
            </a:r>
          </a:p>
          <a:p>
            <a:pPr lvl="1" eaLnBrk="1" latinLnBrk="0" hangingPunct="1"/>
            <a:r>
              <a:rPr kumimoji="0" lang="nl-NL"/>
              <a:t>Tweede niveau</a:t>
            </a:r>
          </a:p>
          <a:p>
            <a:pPr lvl="2" eaLnBrk="1" latinLnBrk="0" hangingPunct="1"/>
            <a:r>
              <a:rPr kumimoji="0" lang="nl-NL"/>
              <a:t>Derde niveau</a:t>
            </a:r>
          </a:p>
          <a:p>
            <a:pPr lvl="3" eaLnBrk="1" latinLnBrk="0" hangingPunct="1"/>
            <a:r>
              <a:rPr kumimoji="0" lang="nl-NL"/>
              <a:t>Vierde niveau</a:t>
            </a:r>
          </a:p>
          <a:p>
            <a:pPr lvl="4" eaLnBrk="1" latinLnBrk="0" hangingPunct="1"/>
            <a:r>
              <a:rPr kumimoji="0" lang="nl-NL"/>
              <a:t>Vijfde niveau</a:t>
            </a:r>
            <a:endParaRPr kumimoji="0" lang="en-US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DF403829-0107-4BF6-BA91-A5A5F275BF95}" type="datetime1">
              <a:rPr lang="nl-NL" smtClean="0"/>
              <a:t>3-10-2016</a:t>
            </a:fld>
            <a:endParaRPr lang="nl-NL"/>
          </a:p>
        </p:txBody>
      </p:sp>
      <p:sp>
        <p:nvSpPr>
          <p:cNvPr id="22" name="Tijdelijke aanduiding voor voettekst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lang="nl-NL"/>
              <a:t>Alg VL Gezondheidszorg TA NH</a:t>
            </a:r>
          </a:p>
        </p:txBody>
      </p:sp>
      <p:sp>
        <p:nvSpPr>
          <p:cNvPr id="18" name="Tijdelijke aanduiding voor dianumm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7419FBA4-C42F-4850-A33D-6A5CCB71185E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/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WET BIG/</a:t>
            </a:r>
            <a:r>
              <a:rPr lang="nl-NL" dirty="0" err="1"/>
              <a:t>WgbO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Voor opleiding TA 2016</a:t>
            </a:r>
          </a:p>
        </p:txBody>
      </p:sp>
    </p:spTree>
    <p:extLst>
      <p:ext uri="{BB962C8B-B14F-4D97-AF65-F5344CB8AC3E}">
        <p14:creationId xmlns:p14="http://schemas.microsoft.com/office/powerpoint/2010/main" val="385165072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De praktijk is niet zo gemakkelijk…….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BD9066-A08F-4E03-B759-01E10C191913}" type="datetime1">
              <a:rPr lang="nl-NL" smtClean="0"/>
              <a:t>3-10-2016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10</a:t>
            </a:fld>
            <a:endParaRPr lang="nl-NL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Tot slot 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47864" y="1988840"/>
            <a:ext cx="2273027" cy="3182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3068892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b="1" dirty="0"/>
              <a:t>Wet op de beroepen in de individuele gezondheidszorg</a:t>
            </a:r>
          </a:p>
          <a:p>
            <a:r>
              <a:rPr lang="nl-NL" dirty="0"/>
              <a:t>Eisen aan de kwaliteit van de zorgverleners</a:t>
            </a:r>
          </a:p>
          <a:p>
            <a:r>
              <a:rPr lang="nl-NL" dirty="0"/>
              <a:t>Geldt voor iedereen die zorg verleent</a:t>
            </a:r>
          </a:p>
          <a:p>
            <a:r>
              <a:rPr lang="nl-NL" dirty="0"/>
              <a:t>Staan beroepsgroepen in </a:t>
            </a:r>
          </a:p>
          <a:p>
            <a:r>
              <a:rPr lang="nl-NL" dirty="0"/>
              <a:t>Geeft patiënten zekerheid over kwaliteit behandelaar</a:t>
            </a:r>
          </a:p>
          <a:p>
            <a:endParaRPr lang="nl-NL" dirty="0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72CD89-30A6-4F77-8375-91D92E0389B8}" type="datetime1">
              <a:rPr lang="nl-NL" smtClean="0"/>
              <a:t>3-10-2016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Wet BIG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946957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Regels voor de opleiding van zorgverleners</a:t>
            </a:r>
          </a:p>
          <a:p>
            <a:r>
              <a:rPr lang="nl-NL" dirty="0"/>
              <a:t>Artsen, fysiotherapeuten, apothekers, apothekersassistenten, mondhygiënisten, tandartsen, verpleegkundigen </a:t>
            </a:r>
          </a:p>
          <a:p>
            <a:r>
              <a:rPr lang="nl-NL" dirty="0"/>
              <a:t>Vakgebied en de titel zijn beschermd</a:t>
            </a:r>
          </a:p>
          <a:p>
            <a:r>
              <a:rPr lang="nl-NL" dirty="0">
                <a:solidFill>
                  <a:srgbClr val="FF0000"/>
                </a:solidFill>
              </a:rPr>
              <a:t>Tandartsassistent en doktersassistent staan </a:t>
            </a:r>
          </a:p>
          <a:p>
            <a:r>
              <a:rPr lang="nl-NL" dirty="0">
                <a:solidFill>
                  <a:srgbClr val="FF0000"/>
                </a:solidFill>
              </a:rPr>
              <a:t>niet in de wet BIG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6C34-75E3-4010-A383-02DDE47D4A68}" type="datetime1">
              <a:rPr lang="nl-NL" smtClean="0"/>
              <a:t>3-10-2016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Wat/wie staan in de wet BIG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120854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518864" y="1481328"/>
            <a:ext cx="8229600" cy="4525963"/>
          </a:xfrm>
        </p:spPr>
        <p:txBody>
          <a:bodyPr/>
          <a:lstStyle/>
          <a:p>
            <a:r>
              <a:rPr lang="nl-NL" dirty="0"/>
              <a:t>Regels over bekwaamheid en bevoegdheid</a:t>
            </a:r>
          </a:p>
          <a:p>
            <a:endParaRPr lang="nl-NL" dirty="0"/>
          </a:p>
          <a:p>
            <a:r>
              <a:rPr lang="nl-NL" b="1" dirty="0"/>
              <a:t>Voorbehouden handelingen</a:t>
            </a:r>
          </a:p>
          <a:p>
            <a:r>
              <a:rPr lang="nl-NL" b="1" dirty="0"/>
              <a:t>(risicovol)</a:t>
            </a:r>
          </a:p>
          <a:p>
            <a:r>
              <a:rPr lang="nl-NL" dirty="0"/>
              <a:t>Injecties, bloedafname, röntgenfoto’s maken,</a:t>
            </a:r>
          </a:p>
          <a:p>
            <a:r>
              <a:rPr lang="nl-NL" dirty="0"/>
              <a:t>Verdoving geven</a:t>
            </a:r>
          </a:p>
          <a:p>
            <a:r>
              <a:rPr lang="nl-NL" b="1" dirty="0"/>
              <a:t>Deskundig en bekwaam: zelfstandig bevoegd </a:t>
            </a:r>
          </a:p>
          <a:p>
            <a:endParaRPr lang="nl-NL" b="1" dirty="0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8FF5D-AFF2-4AD0-9F20-8A7D80B0A5F9}" type="datetime1">
              <a:rPr lang="nl-NL" smtClean="0"/>
              <a:t>3-10-2016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Regels risicovolle handelingen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494977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Indien je bent opgeleid, gediplomeerd,</a:t>
            </a:r>
          </a:p>
          <a:p>
            <a:r>
              <a:rPr lang="nl-NL" dirty="0"/>
              <a:t>Bekwaam: voldoende kennis en vaardigheid</a:t>
            </a:r>
          </a:p>
          <a:p>
            <a:r>
              <a:rPr lang="nl-NL" dirty="0"/>
              <a:t>Assistenten moeten de opdracht van de TA krijgen, </a:t>
            </a:r>
          </a:p>
          <a:p>
            <a:r>
              <a:rPr lang="nl-NL" dirty="0"/>
              <a:t>Ta moet aanwezig zijn in het pand</a:t>
            </a:r>
          </a:p>
          <a:p>
            <a:r>
              <a:rPr lang="nl-NL" dirty="0"/>
              <a:t>Assistent is functioneel bevoegd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6AF27-C18C-48ED-93DD-02D0FFDE88B6}" type="datetime1">
              <a:rPr lang="nl-NL" smtClean="0"/>
              <a:t>3-10-2016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5</a:t>
            </a:fld>
            <a:endParaRPr lang="nl-NL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Bekwaam/bevoegd</a:t>
            </a:r>
          </a:p>
        </p:txBody>
      </p:sp>
    </p:spTree>
    <p:extLst>
      <p:ext uri="{BB962C8B-B14F-4D97-AF65-F5344CB8AC3E}">
        <p14:creationId xmlns:p14="http://schemas.microsoft.com/office/powerpoint/2010/main" val="7296193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Rechten van de patiënt</a:t>
            </a:r>
          </a:p>
          <a:p>
            <a:r>
              <a:rPr lang="nl-NL" dirty="0"/>
              <a:t>Als patiënt hulp vraagt en krijgt: behandelingsovereenkomst</a:t>
            </a:r>
          </a:p>
          <a:p>
            <a:r>
              <a:rPr lang="nl-NL" dirty="0"/>
              <a:t>Patiënt heeft recht op goede informatie, kan dan pas instemmen</a:t>
            </a:r>
          </a:p>
          <a:p>
            <a:r>
              <a:rPr lang="nl-NL" dirty="0"/>
              <a:t>Onderzoek en behandeling na instemming</a:t>
            </a:r>
          </a:p>
          <a:p>
            <a:r>
              <a:rPr lang="nl-NL" dirty="0"/>
              <a:t>Recht op bescherming privacy</a:t>
            </a:r>
          </a:p>
          <a:p>
            <a:endParaRPr lang="nl-NL" dirty="0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952B1-EACF-4B77-9D51-82712F1FEFA7}" type="datetime1">
              <a:rPr lang="nl-NL" smtClean="0"/>
              <a:t>3-10-2016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6</a:t>
            </a:fld>
            <a:endParaRPr lang="nl-NL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Wet op de geneeskundige behandelovereenkomst</a:t>
            </a:r>
          </a:p>
        </p:txBody>
      </p:sp>
    </p:spTree>
    <p:extLst>
      <p:ext uri="{BB962C8B-B14F-4D97-AF65-F5344CB8AC3E}">
        <p14:creationId xmlns:p14="http://schemas.microsoft.com/office/powerpoint/2010/main" val="2158239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r>
              <a:rPr lang="nl-NL" dirty="0"/>
              <a:t>Patiënt moet goed geïnformeerd zijn om te kunnen beslissen of hij met de behandeling instemt</a:t>
            </a:r>
          </a:p>
          <a:p>
            <a:r>
              <a:rPr lang="nl-NL" dirty="0"/>
              <a:t>Informatie moet ook te begrijpen zijn voor de patiënt</a:t>
            </a:r>
          </a:p>
          <a:p>
            <a:r>
              <a:rPr lang="nl-NL" dirty="0"/>
              <a:t>(zie lessen voorlichting)</a:t>
            </a:r>
          </a:p>
          <a:p>
            <a:r>
              <a:rPr lang="nl-NL" dirty="0"/>
              <a:t>Regels aangepast voor minderjarigen of wilsonbekwamen (psych. stoornis, dementie)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41092-32A1-4C39-A8F3-32D17FE72E38}" type="datetime1">
              <a:rPr lang="nl-NL" smtClean="0"/>
              <a:t>3-10-2016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7</a:t>
            </a:fld>
            <a:endParaRPr lang="nl-NL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Recht op informatie/ </a:t>
            </a:r>
            <a:r>
              <a:rPr lang="nl-NL" dirty="0" err="1"/>
              <a:t>Informed</a:t>
            </a:r>
            <a:r>
              <a:rPr lang="nl-NL" dirty="0"/>
              <a:t> consent</a:t>
            </a:r>
          </a:p>
        </p:txBody>
      </p:sp>
    </p:spTree>
    <p:extLst>
      <p:ext uri="{BB962C8B-B14F-4D97-AF65-F5344CB8AC3E}">
        <p14:creationId xmlns:p14="http://schemas.microsoft.com/office/powerpoint/2010/main" val="42097878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Persoonsgegevens, </a:t>
            </a:r>
          </a:p>
          <a:p>
            <a:r>
              <a:rPr lang="nl-NL" dirty="0"/>
              <a:t>Gegevens over onderzoeken, diagnose behandeling, medicatie</a:t>
            </a:r>
          </a:p>
          <a:p>
            <a:r>
              <a:rPr lang="nl-NL" dirty="0"/>
              <a:t>Wet op de bescherming persoonsgegevens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9EECE-6A72-4702-96E2-A69FF718CDD6}" type="datetime1">
              <a:rPr lang="nl-NL" smtClean="0"/>
              <a:t>3-10-2016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8</a:t>
            </a:fld>
            <a:endParaRPr lang="nl-NL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Patientendossier</a:t>
            </a:r>
            <a:endParaRPr lang="nl-NL" dirty="0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91880" y="3380845"/>
            <a:ext cx="1629375" cy="2352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94270346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Informatie over gezondheidstoestand, klachten, medicijngebruik</a:t>
            </a:r>
          </a:p>
          <a:p>
            <a:endParaRPr lang="nl-NL" dirty="0"/>
          </a:p>
          <a:p>
            <a:r>
              <a:rPr lang="nl-NL" dirty="0"/>
              <a:t>Patiënt moet meewerken, tenzij hij/zij toch van behandeling afziet</a:t>
            </a:r>
          </a:p>
          <a:p>
            <a:endParaRPr lang="nl-NL" dirty="0"/>
          </a:p>
          <a:p>
            <a:r>
              <a:rPr lang="nl-NL" dirty="0"/>
              <a:t>Afspraak bezoeken, rekening betalen 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CFF971-005B-4096-A62D-0F2E46301651}" type="datetime1">
              <a:rPr lang="nl-NL" smtClean="0"/>
              <a:t>3-10-2016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Alg VL Gezondheidszorg TA NH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19FBA4-C42F-4850-A33D-6A5CCB71185E}" type="slidenum">
              <a:rPr lang="nl-NL" smtClean="0"/>
              <a:t>9</a:t>
            </a:fld>
            <a:endParaRPr lang="nl-NL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Plichten van de patiënt</a:t>
            </a:r>
          </a:p>
        </p:txBody>
      </p:sp>
    </p:spTree>
    <p:extLst>
      <p:ext uri="{BB962C8B-B14F-4D97-AF65-F5344CB8AC3E}">
        <p14:creationId xmlns:p14="http://schemas.microsoft.com/office/powerpoint/2010/main" val="15271194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">
  <a:themeElements>
    <a:clrScheme name="Concours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39</TotalTime>
  <Words>339</Words>
  <Application>Microsoft Office PowerPoint</Application>
  <PresentationFormat>Diavoorstelling (4:3)</PresentationFormat>
  <Paragraphs>79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6" baseType="lpstr">
      <vt:lpstr>Calibri</vt:lpstr>
      <vt:lpstr>Lucida Sans Unicode</vt:lpstr>
      <vt:lpstr>Verdana</vt:lpstr>
      <vt:lpstr>Wingdings 2</vt:lpstr>
      <vt:lpstr>Wingdings 3</vt:lpstr>
      <vt:lpstr>Concours</vt:lpstr>
      <vt:lpstr>WET BIG/WgbO</vt:lpstr>
      <vt:lpstr>Wet BIG</vt:lpstr>
      <vt:lpstr>Wat/wie staan in de wet BIG</vt:lpstr>
      <vt:lpstr>Regels risicovolle handelingen</vt:lpstr>
      <vt:lpstr>Bekwaam/bevoegd</vt:lpstr>
      <vt:lpstr>Wet op de geneeskundige behandelovereenkomst</vt:lpstr>
      <vt:lpstr>Recht op informatie/ Informed consent</vt:lpstr>
      <vt:lpstr>Patientendossier</vt:lpstr>
      <vt:lpstr>Plichten van de patiënt</vt:lpstr>
      <vt:lpstr>Tot slot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WET BIG/WgbO</dc:title>
  <dc:creator>Hoogeveen,K.A.G.</dc:creator>
  <cp:lastModifiedBy>Nienke Hoogeveen</cp:lastModifiedBy>
  <cp:revision>9</cp:revision>
  <dcterms:created xsi:type="dcterms:W3CDTF">2015-09-13T15:12:38Z</dcterms:created>
  <dcterms:modified xsi:type="dcterms:W3CDTF">2016-10-03T09:27:44Z</dcterms:modified>
</cp:coreProperties>
</file>

<file path=docProps/thumbnail.jpeg>
</file>