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4638" autoAdjust="0"/>
  </p:normalViewPr>
  <p:slideViewPr>
    <p:cSldViewPr>
      <p:cViewPr varScale="1">
        <p:scale>
          <a:sx n="75" d="100"/>
          <a:sy n="75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2994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982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430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8047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026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933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121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571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875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9202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196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A2F1D-A4DC-4267-B163-363F5E171995}" type="datetimeFigureOut">
              <a:rPr lang="nl-NL" smtClean="0"/>
              <a:t>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ED46F-67D6-48BE-81D6-6AF13D962F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718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92148" y="522357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Maaien</a:t>
            </a:r>
            <a:endParaRPr lang="nl-NL" sz="2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71521"/>
            <a:ext cx="6527804" cy="2169447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539551" y="3136006"/>
            <a:ext cx="8486490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Speelhoogte- hoe korter het gras voor een sport, hoe meer je moet maaien </a:t>
            </a:r>
          </a:p>
          <a:p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Onderhoogte</a:t>
            </a:r>
            <a:r>
              <a:rPr lang="nl-NL" dirty="0" smtClean="0"/>
              <a:t>- in de praktijk maai je korter dan de speelhoogte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Minimale grashoogte-  Bij </a:t>
            </a:r>
            <a:r>
              <a:rPr lang="nl-NL" dirty="0" err="1" smtClean="0"/>
              <a:t>hergroei</a:t>
            </a:r>
            <a:r>
              <a:rPr lang="nl-NL" dirty="0" smtClean="0"/>
              <a:t> na het maaien, dat gaat ten koste van het reserve</a:t>
            </a:r>
          </a:p>
          <a:p>
            <a:r>
              <a:rPr lang="nl-NL" dirty="0"/>
              <a:t>v</a:t>
            </a:r>
            <a:r>
              <a:rPr lang="nl-NL" dirty="0" smtClean="0"/>
              <a:t>oedsel van de plant (te kort maaien)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Maximale grashoogte- Als de plant te lang doorgroeit, gebruikt ze het reservevoedsel </a:t>
            </a:r>
          </a:p>
          <a:p>
            <a:r>
              <a:rPr lang="nl-NL" dirty="0"/>
              <a:t>v</a:t>
            </a:r>
            <a:r>
              <a:rPr lang="nl-NL" dirty="0" smtClean="0"/>
              <a:t>oor de lengtegroei en bloei.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Maaihoogte- hoogte waarop je het gras maait en waar je de machine op instelt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0261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75" y="332656"/>
            <a:ext cx="5505450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066911" y="1948190"/>
            <a:ext cx="58894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/>
              <a:t>Toerental	              Aantal messen             Rijsnelheid           Kooidiameter	</a:t>
            </a:r>
            <a:endParaRPr lang="nl-NL" sz="1400" dirty="0"/>
          </a:p>
        </p:txBody>
      </p:sp>
      <p:sp>
        <p:nvSpPr>
          <p:cNvPr id="4" name="Tekstvak 3"/>
          <p:cNvSpPr txBox="1"/>
          <p:nvPr/>
        </p:nvSpPr>
        <p:spPr>
          <a:xfrm>
            <a:off x="963495" y="270298"/>
            <a:ext cx="3872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Het aantal sneden wordt bepaald door: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2319394" y="3388350"/>
            <a:ext cx="2048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Ruw veld: 20 – 30 sneden</a:t>
            </a:r>
            <a:endParaRPr lang="nl-NL" sz="1400" dirty="0"/>
          </a:p>
        </p:txBody>
      </p:sp>
      <p:sp>
        <p:nvSpPr>
          <p:cNvPr id="6" name="Tekstvak 5"/>
          <p:cNvSpPr txBox="1"/>
          <p:nvPr/>
        </p:nvSpPr>
        <p:spPr>
          <a:xfrm>
            <a:off x="2344724" y="4314038"/>
            <a:ext cx="2082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Sportveld: 30 – 50 sneden</a:t>
            </a:r>
            <a:endParaRPr lang="nl-NL" sz="1400" dirty="0"/>
          </a:p>
        </p:txBody>
      </p:sp>
      <p:sp>
        <p:nvSpPr>
          <p:cNvPr id="7" name="Tekstvak 6"/>
          <p:cNvSpPr txBox="1"/>
          <p:nvPr/>
        </p:nvSpPr>
        <p:spPr>
          <a:xfrm>
            <a:off x="2483767" y="5260558"/>
            <a:ext cx="1762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Gazon: 40- 80 sneden</a:t>
            </a:r>
            <a:endParaRPr lang="nl-NL" sz="1400" dirty="0"/>
          </a:p>
        </p:txBody>
      </p:sp>
      <p:sp>
        <p:nvSpPr>
          <p:cNvPr id="8" name="Tekstvak 7"/>
          <p:cNvSpPr txBox="1"/>
          <p:nvPr/>
        </p:nvSpPr>
        <p:spPr>
          <a:xfrm>
            <a:off x="2503986" y="6196662"/>
            <a:ext cx="2128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Golf-green 80- 275 sneden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1193411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47738"/>
            <a:ext cx="7924800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904180" y="468449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1.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357300" y="288429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2.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888252" y="234888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3.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2556434" y="236878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4.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076055" y="218412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6.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6063810" y="218412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7.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6948264" y="25149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8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7524328" y="306998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9.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8107616" y="349002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609600" y="332656"/>
            <a:ext cx="536146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1.Hydromotor 4dw			6.Aandrijfaspompen</a:t>
            </a:r>
          </a:p>
          <a:p>
            <a:r>
              <a:rPr lang="nl-NL" sz="1400" dirty="0" smtClean="0"/>
              <a:t>2.Oliekoeler				7.Hydrostaat</a:t>
            </a:r>
          </a:p>
          <a:p>
            <a:r>
              <a:rPr lang="nl-NL" sz="1400" dirty="0" smtClean="0"/>
              <a:t>3.Radiateur				8.Rijpedaal</a:t>
            </a:r>
          </a:p>
          <a:p>
            <a:r>
              <a:rPr lang="nl-NL" sz="1400" dirty="0" smtClean="0"/>
              <a:t>4.Motor				9.Differentieel</a:t>
            </a:r>
          </a:p>
          <a:p>
            <a:r>
              <a:rPr lang="nl-NL" sz="1400" dirty="0" smtClean="0"/>
              <a:t>5.Hydrauliekolietank			10.Hydromotorkoo1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1985385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187624" y="548680"/>
            <a:ext cx="2521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Veiligheid en Onderhoud</a:t>
            </a:r>
          </a:p>
          <a:p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423" y="1195011"/>
            <a:ext cx="2884513" cy="2161981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3995936" y="1195011"/>
            <a:ext cx="486973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De afscherming van de messenkooien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De afscherming van de overbrengingen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De afscherming van de uitlaat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De afscherming tegen opspattend vuil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De beveiliging(bij het heffen van de kooi moeten de messen </a:t>
            </a:r>
          </a:p>
          <a:p>
            <a:r>
              <a:rPr lang="nl-NL" sz="1400" dirty="0" smtClean="0"/>
              <a:t>        Automatisch afslaan)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De bescherming tegen geluid</a:t>
            </a:r>
            <a:endParaRPr lang="nl-NL" sz="14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608" y="3933056"/>
            <a:ext cx="2825328" cy="215265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150887" y="3933056"/>
            <a:ext cx="469910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Controle oliepeil van de motor en hydrauliek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Controle van de koeling (vloeistofniveau, geen grasresten)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Controle van bouten en moeren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Controle van lekkages en beschadigingen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Bijstellen van de messen en eventueel de maaihoogte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Controle van het luchtfilter en bandenspanning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Smeren van draaiende 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400" dirty="0" smtClean="0"/>
              <a:t>Schoonmaken van de machine na het werk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2309652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5553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611560" y="2782570"/>
            <a:ext cx="940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err="1" smtClean="0"/>
              <a:t>bovenmes</a:t>
            </a:r>
            <a:endParaRPr lang="nl-NL" sz="1400" dirty="0"/>
          </a:p>
        </p:txBody>
      </p:sp>
      <p:sp>
        <p:nvSpPr>
          <p:cNvPr id="3" name="Tekstvak 2"/>
          <p:cNvSpPr txBox="1"/>
          <p:nvPr/>
        </p:nvSpPr>
        <p:spPr>
          <a:xfrm>
            <a:off x="539552" y="348060"/>
            <a:ext cx="1287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Afstellingen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627783" y="2782570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err="1" smtClean="0"/>
              <a:t>ondermes</a:t>
            </a:r>
            <a:endParaRPr lang="nl-NL" sz="1400" dirty="0"/>
          </a:p>
        </p:txBody>
      </p:sp>
      <p:sp>
        <p:nvSpPr>
          <p:cNvPr id="5" name="Tekstvak 4"/>
          <p:cNvSpPr txBox="1"/>
          <p:nvPr/>
        </p:nvSpPr>
        <p:spPr>
          <a:xfrm>
            <a:off x="4766213" y="2905681"/>
            <a:ext cx="16080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Kantelen </a:t>
            </a:r>
            <a:r>
              <a:rPr lang="nl-NL" sz="1400" dirty="0" err="1" smtClean="0"/>
              <a:t>ondermes</a:t>
            </a:r>
            <a:endParaRPr lang="nl-NL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47" y="3717032"/>
            <a:ext cx="3484589" cy="235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717033"/>
            <a:ext cx="3888432" cy="235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511347" y="6068393"/>
            <a:ext cx="6097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Afstelling van het rondsel met papier                        Te ruim afgesteld (gaat vreten)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593031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692696"/>
            <a:ext cx="55626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307621" y="835472"/>
            <a:ext cx="166455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Afstelling van de</a:t>
            </a:r>
          </a:p>
          <a:p>
            <a:r>
              <a:rPr lang="nl-NL" sz="1400" dirty="0" smtClean="0"/>
              <a:t>Maaihoogte met</a:t>
            </a:r>
          </a:p>
          <a:p>
            <a:r>
              <a:rPr lang="nl-NL" sz="1400" dirty="0"/>
              <a:t>d</a:t>
            </a:r>
            <a:r>
              <a:rPr lang="nl-NL" sz="1400" dirty="0" smtClean="0"/>
              <a:t>e gewenste hoogte</a:t>
            </a:r>
            <a:endParaRPr lang="nl-NL" sz="1400" dirty="0"/>
          </a:p>
        </p:txBody>
      </p:sp>
      <p:sp>
        <p:nvSpPr>
          <p:cNvPr id="3" name="Tekstvak 2"/>
          <p:cNvSpPr txBox="1"/>
          <p:nvPr/>
        </p:nvSpPr>
        <p:spPr>
          <a:xfrm>
            <a:off x="375178" y="3441948"/>
            <a:ext cx="1355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Afstelling met</a:t>
            </a:r>
          </a:p>
          <a:p>
            <a:r>
              <a:rPr lang="nl-NL" sz="1400" dirty="0" smtClean="0"/>
              <a:t>een micrometer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2315379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516" y="1201017"/>
            <a:ext cx="2209800" cy="184946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01017"/>
            <a:ext cx="2376264" cy="184663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201016"/>
            <a:ext cx="2466975" cy="1770435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755576" y="476672"/>
            <a:ext cx="1446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Cirkelmaaiers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755576" y="3100318"/>
            <a:ext cx="7286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Zelfrijdende cirkelmaaiers                           Getrokken cirkelmaaier                         Duw cirkelmaaier </a:t>
            </a:r>
            <a:endParaRPr lang="nl-NL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48" y="3861048"/>
            <a:ext cx="324036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85723"/>
            <a:ext cx="4000500" cy="253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kstvak 9"/>
          <p:cNvSpPr txBox="1"/>
          <p:nvPr/>
        </p:nvSpPr>
        <p:spPr>
          <a:xfrm>
            <a:off x="467544" y="5789512"/>
            <a:ext cx="1608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Slijphoek van </a:t>
            </a:r>
          </a:p>
          <a:p>
            <a:r>
              <a:rPr lang="nl-NL" sz="1400" dirty="0"/>
              <a:t>d</a:t>
            </a:r>
            <a:r>
              <a:rPr lang="nl-NL" sz="1400" dirty="0" smtClean="0"/>
              <a:t>e </a:t>
            </a:r>
            <a:r>
              <a:rPr lang="nl-NL" sz="1400" dirty="0" err="1" smtClean="0"/>
              <a:t>cirkelmaaiermes</a:t>
            </a:r>
            <a:endParaRPr lang="nl-NL" sz="1400" dirty="0"/>
          </a:p>
        </p:txBody>
      </p:sp>
      <p:sp>
        <p:nvSpPr>
          <p:cNvPr id="11" name="Tekstvak 10"/>
          <p:cNvSpPr txBox="1"/>
          <p:nvPr/>
        </p:nvSpPr>
        <p:spPr>
          <a:xfrm>
            <a:off x="4885679" y="6052698"/>
            <a:ext cx="1945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Balanceerapparaat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0800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526180"/>
              </p:ext>
            </p:extLst>
          </p:nvPr>
        </p:nvGraphicFramePr>
        <p:xfrm>
          <a:off x="1524000" y="1397000"/>
          <a:ext cx="6096000" cy="3235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Grasvelden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Gewenste maaihoogte in cm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Maaibeurten per week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Voetbalveld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3,5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 a2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Rugbyveld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 a2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Hockeyveld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Korfbalveld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 a2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Ligweiden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Trapveldje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Siergazon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 a 1,5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5458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55576" y="548680"/>
            <a:ext cx="8391656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B050"/>
                </a:solidFill>
              </a:rPr>
              <a:t>Maaiseizoen</a:t>
            </a:r>
            <a:r>
              <a:rPr lang="nl-NL" dirty="0" smtClean="0"/>
              <a:t>: Begint in Maart en loopt door tot ongeveer eind Oktober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00B050"/>
                </a:solidFill>
              </a:rPr>
              <a:t>Eerste Maaibeurt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De hinderlijkheid van onregelmatigheden voor de sport: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De eerste stikstofbemesting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Strengheid van de winter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smtClean="0"/>
              <a:t>De mate van bespeling van het veld</a:t>
            </a: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 smtClean="0">
                <a:solidFill>
                  <a:srgbClr val="00B050"/>
                </a:solidFill>
              </a:rPr>
              <a:t>Zomermaaien</a:t>
            </a:r>
            <a:r>
              <a:rPr lang="nl-NL" dirty="0" smtClean="0"/>
              <a:t>- maai je de grasmat 1 a 2 keer per week, In droge periodes wat minder, </a:t>
            </a:r>
          </a:p>
          <a:p>
            <a:r>
              <a:rPr lang="nl-NL" dirty="0" smtClean="0"/>
              <a:t>In natte periodes moet er vaker gemaaid worden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00B050"/>
                </a:solidFill>
              </a:rPr>
              <a:t>Herfstmaaien</a:t>
            </a:r>
            <a:r>
              <a:rPr lang="nl-NL" dirty="0" smtClean="0"/>
              <a:t>- de gewenste minimale grashoogte ligt hoger dan in het voorjaar</a:t>
            </a:r>
          </a:p>
          <a:p>
            <a:r>
              <a:rPr lang="nl-NL" dirty="0" smtClean="0"/>
              <a:t>Het maaien is afhankelijk van het weer, soms wordt er zelf nog in November gemaaid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00B050"/>
                </a:solidFill>
              </a:rPr>
              <a:t>Wintermaaien</a:t>
            </a:r>
            <a:r>
              <a:rPr lang="nl-NL" dirty="0" smtClean="0"/>
              <a:t>- bij zachte winters kan er gemaaid worden, alleen niet onder de normale</a:t>
            </a:r>
          </a:p>
          <a:p>
            <a:r>
              <a:rPr lang="nl-NL" dirty="0" smtClean="0"/>
              <a:t>Speelhoogte maaien</a:t>
            </a:r>
          </a:p>
          <a:p>
            <a:endParaRPr lang="nl-NL" dirty="0"/>
          </a:p>
          <a:p>
            <a:r>
              <a:rPr lang="nl-NL" dirty="0" err="1" smtClean="0">
                <a:solidFill>
                  <a:srgbClr val="00B050"/>
                </a:solidFill>
              </a:rPr>
              <a:t>Mulchen</a:t>
            </a:r>
            <a:r>
              <a:rPr lang="nl-NL" dirty="0" smtClean="0"/>
              <a:t>- afgemaaid gras blijft op het terrein liggen en daar verteert, bij zonnig weer</a:t>
            </a:r>
          </a:p>
          <a:p>
            <a:r>
              <a:rPr lang="nl-NL" dirty="0" smtClean="0"/>
              <a:t>en kleine stukjes werkt het prima, bij vochtig weer en lange nachten is het niet  </a:t>
            </a:r>
          </a:p>
          <a:p>
            <a:r>
              <a:rPr lang="nl-NL" dirty="0" smtClean="0"/>
              <a:t>verstandig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00B050"/>
                </a:solidFill>
              </a:rPr>
              <a:t>Vegen</a:t>
            </a:r>
            <a:r>
              <a:rPr lang="nl-NL" dirty="0" smtClean="0"/>
              <a:t>-Als het maaisel niet mag blijven liggen na het maaien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1731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58404" y="430342"/>
            <a:ext cx="7902356" cy="6771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Machinekeuze:    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00B050"/>
                </a:solidFill>
              </a:rPr>
              <a:t>Maaimachines die knippen</a:t>
            </a:r>
            <a:r>
              <a:rPr lang="nl-NL" dirty="0" smtClean="0"/>
              <a:t>:  de kooimaaier, de </a:t>
            </a:r>
            <a:r>
              <a:rPr lang="nl-NL" dirty="0" err="1" smtClean="0"/>
              <a:t>maaibalk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>
                <a:solidFill>
                  <a:srgbClr val="00B050"/>
                </a:solidFill>
              </a:rPr>
              <a:t>Maaimachines die slaan</a:t>
            </a:r>
            <a:r>
              <a:rPr lang="nl-NL" dirty="0" smtClean="0"/>
              <a:t>: de cirkelmaaier, de klepelmaaier, de trommelmaaier, </a:t>
            </a:r>
          </a:p>
          <a:p>
            <a:r>
              <a:rPr lang="nl-NL" dirty="0" smtClean="0"/>
              <a:t>de schotelmaaier, de bosmaaier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00B050"/>
                </a:solidFill>
              </a:rPr>
              <a:t>Viltvorming</a:t>
            </a:r>
            <a:r>
              <a:rPr lang="nl-NL" dirty="0" smtClean="0"/>
              <a:t>-  tussen het gras en de grondoppervlak kan een taaie of sponzige laag </a:t>
            </a:r>
          </a:p>
          <a:p>
            <a:r>
              <a:rPr lang="nl-NL" dirty="0"/>
              <a:t>o</a:t>
            </a:r>
            <a:r>
              <a:rPr lang="nl-NL" dirty="0" smtClean="0"/>
              <a:t>ntstaan, deze laag wordt vilt genoemd 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Om te voorkomen: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Te zorgen voor juiste grassoorten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Te zorgen voor voldoende lucht in de grond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Te zorgen voor voldoende bodemleven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Op tijd te verticuteren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924944"/>
            <a:ext cx="3176203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090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71600" y="1556792"/>
            <a:ext cx="588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G</a:t>
            </a:r>
            <a:r>
              <a:rPr lang="nl-NL" dirty="0" smtClean="0"/>
              <a:t>ras </a:t>
            </a:r>
            <a:r>
              <a:rPr lang="nl-NL" dirty="0"/>
              <a:t>heeft voedingsstoffen nodig</a:t>
            </a:r>
          </a:p>
          <a:p>
            <a:r>
              <a:rPr lang="nl-NL" dirty="0"/>
              <a:t>Te weten: water(H2O) koolzuurgas(CO2)zuur-</a:t>
            </a:r>
          </a:p>
          <a:p>
            <a:r>
              <a:rPr lang="nl-NL" dirty="0"/>
              <a:t>stof(O )</a:t>
            </a:r>
            <a:r>
              <a:rPr lang="nl-NL" dirty="0" smtClean="0"/>
              <a:t>stikstof(N)fosfaat(P)kalium(K)magnesium</a:t>
            </a:r>
            <a:endParaRPr lang="nl-NL" dirty="0"/>
          </a:p>
          <a:p>
            <a:r>
              <a:rPr lang="nl-NL" dirty="0"/>
              <a:t>(Mg)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971600" y="764704"/>
            <a:ext cx="1284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/>
              <a:t>Bemesting</a:t>
            </a:r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04664"/>
            <a:ext cx="1771650" cy="25812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429000"/>
            <a:ext cx="2038350" cy="22479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512" y="3829050"/>
            <a:ext cx="2466975" cy="184785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35" y="3829050"/>
            <a:ext cx="2466975" cy="184785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6372200" y="2985939"/>
            <a:ext cx="1672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Gemengde Meststof</a:t>
            </a:r>
            <a:endParaRPr lang="nl-NL" sz="1400" dirty="0"/>
          </a:p>
        </p:txBody>
      </p:sp>
      <p:sp>
        <p:nvSpPr>
          <p:cNvPr id="9" name="Tekstvak 8"/>
          <p:cNvSpPr txBox="1"/>
          <p:nvPr/>
        </p:nvSpPr>
        <p:spPr>
          <a:xfrm>
            <a:off x="380434" y="5764614"/>
            <a:ext cx="7235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Met de hand                                              Strooier achter de trekker              Zelfrijdende mestinjector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522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6672"/>
            <a:ext cx="2466975" cy="184785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751500"/>
            <a:ext cx="2857500" cy="16002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59" y="2996952"/>
            <a:ext cx="2466975" cy="18478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228" y="3101727"/>
            <a:ext cx="2628900" cy="1743075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36701" y="2380238"/>
            <a:ext cx="4363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Beluchten                                            Aanrollen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736701" y="4949170"/>
            <a:ext cx="495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Doorzaaien</a:t>
            </a:r>
            <a:r>
              <a:rPr lang="nl-NL" dirty="0" smtClean="0"/>
              <a:t>                                            </a:t>
            </a:r>
            <a:r>
              <a:rPr lang="nl-NL" dirty="0" err="1" smtClean="0"/>
              <a:t>Zodebezanden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212" y="1815852"/>
            <a:ext cx="2171700" cy="2105025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6813989" y="3949323"/>
            <a:ext cx="1205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err="1" smtClean="0"/>
              <a:t>Penetrometer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2583199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27584" y="548680"/>
            <a:ext cx="2352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Bestrijden van onkruid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81" y="1179676"/>
            <a:ext cx="2844000" cy="20690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48" y="1196751"/>
            <a:ext cx="2306050" cy="2052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196751"/>
            <a:ext cx="2235892" cy="2052000"/>
          </a:xfrm>
          <a:prstGeom prst="rect">
            <a:avLst/>
          </a:prstGeom>
        </p:spPr>
      </p:pic>
      <p:sp>
        <p:nvSpPr>
          <p:cNvPr id="12" name="Tekstvak 11"/>
          <p:cNvSpPr txBox="1"/>
          <p:nvPr/>
        </p:nvSpPr>
        <p:spPr>
          <a:xfrm>
            <a:off x="915092" y="3322382"/>
            <a:ext cx="5609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Boterbloem en Klaver                       Weegbree                                            Muur</a:t>
            </a:r>
            <a:endParaRPr lang="nl-NL" sz="1400" dirty="0"/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698" y="4127558"/>
            <a:ext cx="2426066" cy="16764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39" y="3862462"/>
            <a:ext cx="2419350" cy="188595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824" y="3723130"/>
            <a:ext cx="3201770" cy="2078745"/>
          </a:xfrm>
          <a:prstGeom prst="rect">
            <a:avLst/>
          </a:prstGeom>
        </p:spPr>
      </p:pic>
      <p:sp>
        <p:nvSpPr>
          <p:cNvPr id="17" name="Tekstvak 16"/>
          <p:cNvSpPr txBox="1"/>
          <p:nvPr/>
        </p:nvSpPr>
        <p:spPr>
          <a:xfrm>
            <a:off x="783439" y="5803958"/>
            <a:ext cx="7407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Chemische bestrijding              Biologische bestrijding               Mechanische bestrijding   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792466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299" y="2258690"/>
            <a:ext cx="2390775" cy="17145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98" y="4293096"/>
            <a:ext cx="3032187" cy="158417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17364"/>
            <a:ext cx="3384376" cy="282005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417968"/>
            <a:ext cx="2619375" cy="17430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822" y="4293096"/>
            <a:ext cx="2483768" cy="166156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868" y="628427"/>
            <a:ext cx="1971675" cy="147637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594" y="4008265"/>
            <a:ext cx="2376263" cy="1999591"/>
          </a:xfrm>
          <a:prstGeom prst="rect">
            <a:avLst/>
          </a:prstGeom>
        </p:spPr>
      </p:pic>
      <p:sp>
        <p:nvSpPr>
          <p:cNvPr id="12" name="Tekstvak 11"/>
          <p:cNvSpPr txBox="1"/>
          <p:nvPr/>
        </p:nvSpPr>
        <p:spPr>
          <a:xfrm>
            <a:off x="265608" y="3637418"/>
            <a:ext cx="10489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Engerlingen</a:t>
            </a:r>
            <a:endParaRPr lang="nl-NL" sz="1400" dirty="0"/>
          </a:p>
        </p:txBody>
      </p:sp>
      <p:sp>
        <p:nvSpPr>
          <p:cNvPr id="13" name="Tekstvak 12"/>
          <p:cNvSpPr txBox="1"/>
          <p:nvPr/>
        </p:nvSpPr>
        <p:spPr>
          <a:xfrm>
            <a:off x="3826594" y="2104802"/>
            <a:ext cx="814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Controle</a:t>
            </a:r>
            <a:endParaRPr lang="nl-NL" sz="1400" dirty="0"/>
          </a:p>
        </p:txBody>
      </p:sp>
      <p:sp>
        <p:nvSpPr>
          <p:cNvPr id="14" name="Tekstvak 13"/>
          <p:cNvSpPr txBox="1"/>
          <p:nvPr/>
        </p:nvSpPr>
        <p:spPr>
          <a:xfrm>
            <a:off x="6698531" y="2073502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Mollenklem</a:t>
            </a:r>
            <a:endParaRPr lang="nl-NL" sz="1400" dirty="0"/>
          </a:p>
        </p:txBody>
      </p:sp>
      <p:sp>
        <p:nvSpPr>
          <p:cNvPr id="15" name="Tekstvak 14"/>
          <p:cNvSpPr txBox="1"/>
          <p:nvPr/>
        </p:nvSpPr>
        <p:spPr>
          <a:xfrm>
            <a:off x="4014291" y="3748578"/>
            <a:ext cx="1919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Engerlingen en Emelten</a:t>
            </a:r>
            <a:endParaRPr lang="nl-NL" sz="1400" dirty="0"/>
          </a:p>
        </p:txBody>
      </p:sp>
      <p:sp>
        <p:nvSpPr>
          <p:cNvPr id="16" name="Tekstvak 15"/>
          <p:cNvSpPr txBox="1"/>
          <p:nvPr/>
        </p:nvSpPr>
        <p:spPr>
          <a:xfrm>
            <a:off x="240920" y="259095"/>
            <a:ext cx="186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Bestrijding plagen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265608" y="5900621"/>
            <a:ext cx="1913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Schade van engerlingen</a:t>
            </a:r>
            <a:endParaRPr lang="nl-NL" sz="1400" dirty="0"/>
          </a:p>
        </p:txBody>
      </p:sp>
      <p:sp>
        <p:nvSpPr>
          <p:cNvPr id="19" name="Tekstvak 18"/>
          <p:cNvSpPr txBox="1"/>
          <p:nvPr/>
        </p:nvSpPr>
        <p:spPr>
          <a:xfrm>
            <a:off x="3810000" y="6054509"/>
            <a:ext cx="167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Schade van konijnen</a:t>
            </a:r>
            <a:endParaRPr lang="nl-NL" sz="1400" dirty="0"/>
          </a:p>
        </p:txBody>
      </p:sp>
      <p:sp>
        <p:nvSpPr>
          <p:cNvPr id="20" name="Tekstvak 19"/>
          <p:cNvSpPr txBox="1"/>
          <p:nvPr/>
        </p:nvSpPr>
        <p:spPr>
          <a:xfrm>
            <a:off x="6484822" y="5992954"/>
            <a:ext cx="1653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Schade van Emelten</a:t>
            </a:r>
            <a:endParaRPr lang="nl-NL" sz="1400" dirty="0"/>
          </a:p>
        </p:txBody>
      </p:sp>
      <p:pic>
        <p:nvPicPr>
          <p:cNvPr id="21" name="Afbeelding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062" y="2412579"/>
            <a:ext cx="2466975" cy="1532616"/>
          </a:xfrm>
          <a:prstGeom prst="rect">
            <a:avLst/>
          </a:prstGeom>
        </p:spPr>
      </p:pic>
      <p:sp>
        <p:nvSpPr>
          <p:cNvPr id="22" name="Tekstvak 21"/>
          <p:cNvSpPr txBox="1"/>
          <p:nvPr/>
        </p:nvSpPr>
        <p:spPr>
          <a:xfrm>
            <a:off x="6513800" y="3904267"/>
            <a:ext cx="851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Aardrups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096730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259281"/>
            <a:ext cx="379328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Machines voor onderhoud grasvelden.</a:t>
            </a:r>
          </a:p>
          <a:p>
            <a:endParaRPr lang="nl-NL" sz="1400" dirty="0" smtClean="0"/>
          </a:p>
          <a:p>
            <a:r>
              <a:rPr lang="nl-NL" sz="1400" dirty="0" smtClean="0"/>
              <a:t>Maaimachines 1. mechanisch</a:t>
            </a:r>
          </a:p>
          <a:p>
            <a:r>
              <a:rPr lang="nl-NL" sz="1400" dirty="0"/>
              <a:t>	 </a:t>
            </a:r>
            <a:r>
              <a:rPr lang="nl-NL" sz="1400" dirty="0" smtClean="0"/>
              <a:t>    2.half-hydraulisch</a:t>
            </a:r>
          </a:p>
          <a:p>
            <a:r>
              <a:rPr lang="nl-NL" sz="1400" dirty="0"/>
              <a:t>	</a:t>
            </a:r>
            <a:r>
              <a:rPr lang="nl-NL" sz="1400" dirty="0" smtClean="0"/>
              <a:t>     3. vol-hydraulisch</a:t>
            </a:r>
            <a:endParaRPr lang="nl-NL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23" y="1628800"/>
            <a:ext cx="3478708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99300"/>
            <a:ext cx="4048869" cy="2261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05542" y="3892406"/>
            <a:ext cx="6031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Zelfrijdende vol-hydraulische maaier                                 Getrokken maaimachine</a:t>
            </a:r>
            <a:endParaRPr lang="nl-NL" sz="1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754" y="4200183"/>
            <a:ext cx="5324475" cy="2166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837753" y="6366922"/>
            <a:ext cx="4131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Sportveldprofiel		Weg-landprofiel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29993462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601</Words>
  <Application>Microsoft Office PowerPoint</Application>
  <PresentationFormat>Diavoorstelling (4:3)</PresentationFormat>
  <Paragraphs>160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Wellantcollege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4.3, Transportmiddelen 4.4, Egaliseer- en profileermachines 4.5, Machines voor verdichting van grond</dc:title>
  <dc:creator>kornegoorgaj</dc:creator>
  <cp:lastModifiedBy>_Wksimp-Service</cp:lastModifiedBy>
  <cp:revision>50</cp:revision>
  <dcterms:created xsi:type="dcterms:W3CDTF">2013-11-11T09:43:50Z</dcterms:created>
  <dcterms:modified xsi:type="dcterms:W3CDTF">2016-12-02T13:15:39Z</dcterms:modified>
</cp:coreProperties>
</file>