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6" r:id="rId4"/>
    <p:sldId id="274" r:id="rId5"/>
    <p:sldId id="275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Stijl, gemiddeld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806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86FE8E26-F672-4C52-B038-9276EBF9A698}" type="datetimeFigureOut">
              <a:rPr lang="nl-NL" smtClean="0"/>
              <a:pPr/>
              <a:t>15-11-2016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97A65037-0F6C-4EC1-AA0D-1A84DB1A0993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E8E26-F672-4C52-B038-9276EBF9A698}" type="datetimeFigureOut">
              <a:rPr lang="nl-NL" smtClean="0"/>
              <a:pPr/>
              <a:t>15-11-2016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65037-0F6C-4EC1-AA0D-1A84DB1A0993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E8E26-F672-4C52-B038-9276EBF9A698}" type="datetimeFigureOut">
              <a:rPr lang="nl-NL" smtClean="0"/>
              <a:pPr/>
              <a:t>15-11-2016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65037-0F6C-4EC1-AA0D-1A84DB1A0993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E8E26-F672-4C52-B038-9276EBF9A698}" type="datetimeFigureOut">
              <a:rPr lang="nl-NL" smtClean="0"/>
              <a:pPr/>
              <a:t>15-11-2016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65037-0F6C-4EC1-AA0D-1A84DB1A0993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E8E26-F672-4C52-B038-9276EBF9A698}" type="datetimeFigureOut">
              <a:rPr lang="nl-NL" smtClean="0"/>
              <a:pPr/>
              <a:t>15-11-2016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65037-0F6C-4EC1-AA0D-1A84DB1A0993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E8E26-F672-4C52-B038-9276EBF9A698}" type="datetimeFigureOut">
              <a:rPr lang="nl-NL" smtClean="0"/>
              <a:pPr/>
              <a:t>15-11-2016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65037-0F6C-4EC1-AA0D-1A84DB1A0993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E8E26-F672-4C52-B038-9276EBF9A698}" type="datetimeFigureOut">
              <a:rPr lang="nl-NL" smtClean="0"/>
              <a:pPr/>
              <a:t>15-11-2016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65037-0F6C-4EC1-AA0D-1A84DB1A0993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E8E26-F672-4C52-B038-9276EBF9A698}" type="datetimeFigureOut">
              <a:rPr lang="nl-NL" smtClean="0"/>
              <a:pPr/>
              <a:t>15-11-2016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65037-0F6C-4EC1-AA0D-1A84DB1A0993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E8E26-F672-4C52-B038-9276EBF9A698}" type="datetimeFigureOut">
              <a:rPr lang="nl-NL" smtClean="0"/>
              <a:pPr/>
              <a:t>15-11-2016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65037-0F6C-4EC1-AA0D-1A84DB1A0993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86FE8E26-F672-4C52-B038-9276EBF9A698}" type="datetimeFigureOut">
              <a:rPr lang="nl-NL" smtClean="0"/>
              <a:pPr/>
              <a:t>15-11-2016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97A65037-0F6C-4EC1-AA0D-1A84DB1A0993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86FE8E26-F672-4C52-B038-9276EBF9A698}" type="datetimeFigureOut">
              <a:rPr lang="nl-NL" smtClean="0"/>
              <a:pPr/>
              <a:t>15-11-2016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97A65037-0F6C-4EC1-AA0D-1A84DB1A0993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86FE8E26-F672-4C52-B038-9276EBF9A698}" type="datetimeFigureOut">
              <a:rPr lang="nl-NL" smtClean="0"/>
              <a:pPr/>
              <a:t>15-11-2016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97A65037-0F6C-4EC1-AA0D-1A84DB1A0993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youtube.com/watch?v=0hXin-_4Z0g&amp;list=PLAgZHkUj8JFOaXrBRseGV6RUHuv9zPcMl&amp;index=3" TargetMode="Externa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google.nl/url?sa=i&amp;rct=j&amp;q=&amp;esrc=s&amp;source=images&amp;cd=&amp;cad=rja&amp;uact=8&amp;ved=0ahUKEwjekZS4mJzQAhXBAxoKHX6ODfEQjRwIBw&amp;url=http://www.animaatjes.nl/cliparts/wassen&amp;psig=AFQjCNEkpgjVSIf01BKNlm6zswZMq84G_A&amp;ust=1478798659048522" TargetMode="Externa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nl/url?sa=i&amp;rct=j&amp;q=&amp;esrc=s&amp;source=images&amp;cd=&amp;cad=rja&amp;uact=8&amp;ved=0ahUKEwjGs_-KmpzQAhXGfxoKHarIAi0QjRwIBw&amp;url=http://witgoedcorner.com/droger-reparatie/&amp;bvm=bv.138169073,d.d2s&amp;psig=AFQjCNEnWPuRM-QGyx6zQsDQoAMRJ3WBdg&amp;ust=1478799005925545" TargetMode="External"/><Relationship Id="rId2" Type="http://schemas.openxmlformats.org/officeDocument/2006/relationships/hyperlink" Target="http://www.google.nl/url?sa=i&amp;rct=j&amp;q=&amp;esrc=s&amp;source=images&amp;cd=&amp;cad=rja&amp;uact=8&amp;ved=0ahUKEwiErO7hmZzQAhVDuhoKHY0VAwcQjRwIBw&amp;url=http://www.wasdrogers.nl/koopgids/tips-trucs/wat-mag-er-in-de-droger/&amp;bvm=bv.138169073,d.d2s&amp;psig=AFQjCNEnWPuRM-QGyx6zQsDQoAMRJ3WBdg&amp;ust=1478799005925545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jpeg"/><Relationship Id="rId5" Type="http://schemas.openxmlformats.org/officeDocument/2006/relationships/hyperlink" Target="http://www.google.nl/url?sa=i&amp;rct=j&amp;q=&amp;esrc=s&amp;source=images&amp;cd=&amp;cad=rja&amp;uact=8&amp;ved=0ahUKEwjd-6SpmpzQAhVGnBoKHSLADTgQjRwIBw&amp;url=http://www.wasserijedam.nl/diensten.html&amp;bvm=bv.138169073,d.d2s&amp;psig=AFQjCNF-X5OqSAQOs8ZjK5NPj2zhZjGQtA&amp;ust=1478799130985402" TargetMode="Externa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nl/url?sa=i&amp;rct=j&amp;q=&amp;esrc=s&amp;source=images&amp;cd=&amp;cad=rja&amp;uact=8&amp;ved=0ahUKEwjAgOrbnZzQAhXLbhQKHd7uBgsQjRwIBw&amp;url=http://turnhout.lbconderwijs.be/content/verstellen&amp;bvm=bv.138169073,d.d2s&amp;psig=AFQjCNEM0BpApwdR6S3UbQ_DrsBWsLuULw&amp;ust=1478800021297181" TargetMode="External"/><Relationship Id="rId2" Type="http://schemas.openxmlformats.org/officeDocument/2006/relationships/hyperlink" Target="http://www.google.nl/url?sa=i&amp;rct=j&amp;q=&amp;esrc=s&amp;source=images&amp;cd=&amp;cad=rja&amp;uact=8&amp;ved=0ahUKEwiavMXEnZzQAhVIlxQKHQTPDAwQjRwIBw&amp;url=http://polkamp-textielservice.nl/reparatiesverstellen/&amp;bvm=bv.138169073,d.d2s&amp;psig=AFQjCNEM0BpApwdR6S3UbQ_DrsBWsLuULw&amp;ust=1478800021297181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www.google.nl/url?sa=i&amp;rct=j&amp;q=&amp;esrc=s&amp;source=images&amp;cd=&amp;cad=rja&amp;uact=8&amp;ved=0ahUKEwju_YXknpzQAhWMOxQKHcWeAAsQjRwIBw&amp;url=http://www.ehbo-koffer.nl/ehbo-kennisbank/ehbo-faq/hoe-vaak-controle-ehbo-koffer/&amp;bvm=bv.138169073,d.d2s&amp;psig=AFQjCNHm_hZLP0UvPsxw1nsJxKaFFt02qg&amp;ust=1478800360704664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5400" dirty="0" smtClean="0"/>
              <a:t>De linnendienst </a:t>
            </a:r>
            <a:endParaRPr lang="nl-NL" sz="5400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nl-NL" sz="2800" dirty="0" smtClean="0"/>
              <a:t>Facilitaire dienst </a:t>
            </a:r>
            <a:endParaRPr lang="nl-NL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671" y="4525733"/>
            <a:ext cx="1225550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18" y="1340768"/>
            <a:ext cx="2017713" cy="12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338" y="1380201"/>
            <a:ext cx="3816350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hthoek 3"/>
          <p:cNvSpPr/>
          <p:nvPr/>
        </p:nvSpPr>
        <p:spPr>
          <a:xfrm>
            <a:off x="2286000" y="2967335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r>
              <a:rPr lang="nl-NL" dirty="0" smtClean="0">
                <a:hlinkClick r:id="rId5"/>
              </a:rPr>
              <a:t>https</a:t>
            </a:r>
            <a:r>
              <a:rPr lang="nl-NL" dirty="0">
                <a:hlinkClick r:id="rId5"/>
              </a:rPr>
              <a:t>://www.youtube.com/watch?v=0hXin-_</a:t>
            </a:r>
            <a:r>
              <a:rPr lang="nl-NL" dirty="0" smtClean="0">
                <a:hlinkClick r:id="rId5"/>
              </a:rPr>
              <a:t>4Z0g&amp;list=PLAgZHkUj8JFOaXrBRseGV6RUHuv9zPcMl&amp;index=3</a:t>
            </a:r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9118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Manieren textielverzorging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827584" y="2121407"/>
            <a:ext cx="6984776" cy="1235585"/>
          </a:xfrm>
        </p:spPr>
        <p:txBody>
          <a:bodyPr>
            <a:normAutofit/>
          </a:bodyPr>
          <a:lstStyle/>
          <a:p>
            <a:r>
              <a:rPr lang="nl-NL" sz="2800" dirty="0" smtClean="0"/>
              <a:t>Er bestaan twee mogelijkheden om textiel te laten verzorgen </a:t>
            </a:r>
          </a:p>
        </p:txBody>
      </p:sp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542747"/>
              </p:ext>
            </p:extLst>
          </p:nvPr>
        </p:nvGraphicFramePr>
        <p:xfrm>
          <a:off x="971600" y="3068960"/>
          <a:ext cx="6840760" cy="2649004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3216188"/>
                <a:gridCol w="3624572"/>
              </a:tblGrid>
              <a:tr h="820204">
                <a:tc>
                  <a:txBody>
                    <a:bodyPr/>
                    <a:lstStyle/>
                    <a:p>
                      <a:r>
                        <a:rPr lang="nl-NL" sz="2400" dirty="0" smtClean="0"/>
                        <a:t>Intern beheer</a:t>
                      </a:r>
                    </a:p>
                    <a:p>
                      <a:r>
                        <a:rPr lang="nl-NL" sz="2000" dirty="0" smtClean="0"/>
                        <a:t>In – binnen de instelling  </a:t>
                      </a:r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Extern beheer </a:t>
                      </a:r>
                    </a:p>
                    <a:p>
                      <a:r>
                        <a:rPr lang="nl-NL" sz="2000" dirty="0" smtClean="0"/>
                        <a:t>Ex- van exit ,</a:t>
                      </a:r>
                      <a:r>
                        <a:rPr lang="nl-NL" sz="2000" baseline="0" dirty="0" smtClean="0"/>
                        <a:t> buiten instelling </a:t>
                      </a:r>
                      <a:endParaRPr lang="nl-NL" sz="2000" dirty="0"/>
                    </a:p>
                  </a:txBody>
                  <a:tcPr/>
                </a:tc>
              </a:tr>
              <a:tr h="907988">
                <a:tc>
                  <a:txBody>
                    <a:bodyPr/>
                    <a:lstStyle/>
                    <a:p>
                      <a:endParaRPr lang="nl-NL" sz="2400" dirty="0" smtClean="0"/>
                    </a:p>
                    <a:p>
                      <a:r>
                        <a:rPr lang="nl-NL" sz="2400" dirty="0" smtClean="0"/>
                        <a:t>De instelling heeft zelf een wasserij en verzorgt alle textiel zelf. </a:t>
                      </a:r>
                    </a:p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sz="2400" dirty="0" smtClean="0"/>
                    </a:p>
                    <a:p>
                      <a:r>
                        <a:rPr lang="nl-NL" sz="2400" dirty="0" smtClean="0"/>
                        <a:t>De reiniging van het textiel</a:t>
                      </a:r>
                      <a:r>
                        <a:rPr lang="nl-NL" sz="2400" baseline="0" dirty="0" smtClean="0"/>
                        <a:t> is buiten de instelling. </a:t>
                      </a:r>
                      <a:r>
                        <a:rPr lang="nl-NL" sz="2000" baseline="0" dirty="0" smtClean="0"/>
                        <a:t>(wasserij, linnenverhuurbedrijf) </a:t>
                      </a:r>
                      <a:endParaRPr lang="nl-NL" sz="2000" dirty="0" smtClean="0"/>
                    </a:p>
                    <a:p>
                      <a:endParaRPr lang="nl-NL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606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Merken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755576" y="1988840"/>
            <a:ext cx="3888432" cy="3744416"/>
          </a:xfrm>
        </p:spPr>
        <p:txBody>
          <a:bodyPr>
            <a:normAutofit fontScale="92500" lnSpcReduction="10000"/>
          </a:bodyPr>
          <a:lstStyle/>
          <a:p>
            <a:r>
              <a:rPr lang="nl-NL" dirty="0" smtClean="0"/>
              <a:t>Textiel moet gemerkt (gecodeerd) zijn. </a:t>
            </a:r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r>
              <a:rPr lang="nl-NL" b="1" dirty="0" smtClean="0"/>
              <a:t>Dat </a:t>
            </a:r>
            <a:r>
              <a:rPr lang="nl-NL" b="1" dirty="0"/>
              <a:t>kan op deze manieren</a:t>
            </a:r>
            <a:r>
              <a:rPr lang="nl-NL" b="1" dirty="0" smtClean="0"/>
              <a:t>:</a:t>
            </a:r>
          </a:p>
          <a:p>
            <a:r>
              <a:rPr lang="nl-NL" dirty="0" smtClean="0"/>
              <a:t>Via streepjescode die word gelezen door een scanner </a:t>
            </a:r>
          </a:p>
          <a:p>
            <a:endParaRPr lang="nl-NL" dirty="0"/>
          </a:p>
          <a:p>
            <a:r>
              <a:rPr lang="nl-NL" dirty="0" smtClean="0"/>
              <a:t>Met een chip die automatisch gelezen wordt voorbij de scanner  </a:t>
            </a:r>
            <a:endParaRPr lang="nl-NL" dirty="0"/>
          </a:p>
          <a:p>
            <a:endParaRPr lang="nl-NL" dirty="0" smtClean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14"/>
          </p:nvPr>
        </p:nvSpPr>
        <p:spPr>
          <a:xfrm>
            <a:off x="4427984" y="1988840"/>
            <a:ext cx="3435856" cy="3757959"/>
          </a:xfrm>
        </p:spPr>
        <p:txBody>
          <a:bodyPr/>
          <a:lstStyle/>
          <a:p>
            <a:r>
              <a:rPr lang="nl-NL" dirty="0" smtClean="0"/>
              <a:t>Vastgestrikt op bandje met naam en soms code van afdeling </a:t>
            </a:r>
          </a:p>
          <a:p>
            <a:r>
              <a:rPr lang="nl-NL" dirty="0" smtClean="0"/>
              <a:t>Door een visueel lab dat door de verhitting gesmolten wordt </a:t>
            </a:r>
            <a:endParaRPr lang="nl-NL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661" y="4634823"/>
            <a:ext cx="2309242" cy="15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692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Verzamelen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755576" y="2121406"/>
            <a:ext cx="3960440" cy="3971890"/>
          </a:xfrm>
        </p:spPr>
        <p:txBody>
          <a:bodyPr>
            <a:normAutofit/>
          </a:bodyPr>
          <a:lstStyle/>
          <a:p>
            <a:r>
              <a:rPr lang="nl-NL" dirty="0" smtClean="0"/>
              <a:t>Verzamelen –</a:t>
            </a:r>
          </a:p>
          <a:p>
            <a:pPr marL="0" indent="0">
              <a:buNone/>
            </a:pPr>
            <a:r>
              <a:rPr lang="nl-NL" dirty="0" smtClean="0"/>
              <a:t>Textiel volgt een bepaalde route van schoon naar vies, en weer van vuil naar schoon dit wordt </a:t>
            </a:r>
            <a:r>
              <a:rPr lang="nl-NL" b="1" dirty="0" smtClean="0"/>
              <a:t>textielcyclus </a:t>
            </a:r>
            <a:r>
              <a:rPr lang="nl-NL" dirty="0" smtClean="0"/>
              <a:t>genoemd.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14"/>
          </p:nvPr>
        </p:nvSpPr>
        <p:spPr>
          <a:xfrm>
            <a:off x="4572000" y="2132856"/>
            <a:ext cx="3632448" cy="3672408"/>
          </a:xfrm>
        </p:spPr>
        <p:txBody>
          <a:bodyPr/>
          <a:lstStyle/>
          <a:p>
            <a:r>
              <a:rPr lang="nl-NL" dirty="0"/>
              <a:t>Textielcyclus= de weg van het </a:t>
            </a:r>
            <a:r>
              <a:rPr lang="nl-NL" dirty="0" smtClean="0"/>
              <a:t>verzamelen </a:t>
            </a:r>
            <a:r>
              <a:rPr lang="nl-NL" dirty="0"/>
              <a:t>en behandelen tot het weer op de juiste plek liggen </a:t>
            </a:r>
          </a:p>
          <a:p>
            <a:endParaRPr lang="nl-NL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17032"/>
            <a:ext cx="2225824" cy="2259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877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28700"/>
            <a:ext cx="7128792" cy="5346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096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Transport en opslag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971600" y="2121407"/>
            <a:ext cx="3527248" cy="3602736"/>
          </a:xfrm>
        </p:spPr>
        <p:txBody>
          <a:bodyPr/>
          <a:lstStyle/>
          <a:p>
            <a:r>
              <a:rPr lang="nl-NL" dirty="0" smtClean="0"/>
              <a:t>De containers met het wasgoed worden naar een centraal punt gebracht.</a:t>
            </a:r>
          </a:p>
          <a:p>
            <a:endParaRPr lang="nl-NL" dirty="0"/>
          </a:p>
          <a:p>
            <a:r>
              <a:rPr lang="nl-NL" dirty="0" smtClean="0"/>
              <a:t>De containers met vuile was wordt regelmatig opgehaald– </a:t>
            </a:r>
            <a:r>
              <a:rPr lang="nl-NL" b="1" dirty="0" smtClean="0"/>
              <a:t>transport </a:t>
            </a:r>
            <a:endParaRPr lang="nl-NL" b="1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14"/>
          </p:nvPr>
        </p:nvSpPr>
        <p:spPr>
          <a:xfrm>
            <a:off x="4663440" y="2119312"/>
            <a:ext cx="3580968" cy="3613943"/>
          </a:xfrm>
        </p:spPr>
        <p:txBody>
          <a:bodyPr>
            <a:normAutofit/>
          </a:bodyPr>
          <a:lstStyle/>
          <a:p>
            <a:r>
              <a:rPr lang="nl-NL" dirty="0" smtClean="0"/>
              <a:t>De wasserij brengt dan ook weer containers met schone was terug 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573016"/>
            <a:ext cx="2294384" cy="2294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346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Behandeling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971600" y="2121407"/>
            <a:ext cx="5616624" cy="3602736"/>
          </a:xfrm>
        </p:spPr>
        <p:txBody>
          <a:bodyPr/>
          <a:lstStyle/>
          <a:p>
            <a:r>
              <a:rPr lang="nl-NL" dirty="0" smtClean="0"/>
              <a:t>Voordat de wasserij kan wassen moeten eerst nog een paar handelingen verricht worden </a:t>
            </a:r>
            <a:endParaRPr lang="nl-NL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726" y="4653136"/>
            <a:ext cx="2857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371993"/>
            <a:ext cx="4121421" cy="1318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056732"/>
            <a:ext cx="1777380" cy="1315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741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785965"/>
              </p:ext>
            </p:extLst>
          </p:nvPr>
        </p:nvGraphicFramePr>
        <p:xfrm>
          <a:off x="1115616" y="1052737"/>
          <a:ext cx="6048672" cy="46182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2002"/>
                <a:gridCol w="3516670"/>
              </a:tblGrid>
              <a:tr h="522752">
                <a:tc>
                  <a:txBody>
                    <a:bodyPr/>
                    <a:lstStyle/>
                    <a:p>
                      <a:r>
                        <a:rPr lang="nl-NL" dirty="0" smtClean="0"/>
                        <a:t>Behandeling</a:t>
                      </a:r>
                      <a:r>
                        <a:rPr lang="nl-NL" baseline="0" dirty="0" smtClean="0"/>
                        <a:t> 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</a:tr>
              <a:tr h="1539104">
                <a:tc>
                  <a:txBody>
                    <a:bodyPr/>
                    <a:lstStyle/>
                    <a:p>
                      <a:r>
                        <a:rPr lang="nl-NL" dirty="0" smtClean="0"/>
                        <a:t>Wegen 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De container wordt gewogen.</a:t>
                      </a:r>
                      <a:r>
                        <a:rPr lang="nl-NL" baseline="0" dirty="0" smtClean="0"/>
                        <a:t> Is nodig voor goede planning en om de hoogte van de rekening te bepalen  </a:t>
                      </a:r>
                      <a:endParaRPr lang="nl-NL" dirty="0"/>
                    </a:p>
                  </a:txBody>
                  <a:tcPr/>
                </a:tc>
              </a:tr>
              <a:tr h="10933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Registeren </a:t>
                      </a:r>
                    </a:p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De container word geleegd en het wasgoed langs de scanner. Hierdoor wordt in de computer opgeslagen informatie zichtbaar gemaakt.</a:t>
                      </a:r>
                      <a:endParaRPr lang="nl-NL" dirty="0"/>
                    </a:p>
                  </a:txBody>
                  <a:tcPr/>
                </a:tc>
              </a:tr>
              <a:tr h="1093308">
                <a:tc>
                  <a:txBody>
                    <a:bodyPr/>
                    <a:lstStyle/>
                    <a:p>
                      <a:r>
                        <a:rPr lang="nl-NL" dirty="0" smtClean="0"/>
                        <a:t>Sorteren 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Het wasgoed</a:t>
                      </a:r>
                      <a:r>
                        <a:rPr lang="nl-NL" baseline="0" dirty="0" smtClean="0"/>
                        <a:t> wordt verdeeld in witte, lichtbonte, donkerbonte en fijne was.</a:t>
                      </a:r>
                      <a:endParaRPr lang="nl-NL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680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Wassen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755576" y="2132856"/>
            <a:ext cx="3888432" cy="3744416"/>
          </a:xfrm>
        </p:spPr>
        <p:txBody>
          <a:bodyPr/>
          <a:lstStyle/>
          <a:p>
            <a:r>
              <a:rPr lang="nl-NL" dirty="0" smtClean="0"/>
              <a:t>Het wasgoed komt  nu terecht in de wasstraat, alles gaat hier automatisch. 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14"/>
          </p:nvPr>
        </p:nvSpPr>
        <p:spPr>
          <a:xfrm>
            <a:off x="4283968" y="2132856"/>
            <a:ext cx="3795896" cy="3605212"/>
          </a:xfrm>
        </p:spPr>
        <p:txBody>
          <a:bodyPr/>
          <a:lstStyle/>
          <a:p>
            <a:r>
              <a:rPr lang="nl-NL" dirty="0" smtClean="0"/>
              <a:t>De wasstraat heeft een lange buis, een kant komt de vieze was aan en een kant de schone was. </a:t>
            </a:r>
            <a:endParaRPr lang="nl-NL" dirty="0"/>
          </a:p>
        </p:txBody>
      </p:sp>
      <p:pic>
        <p:nvPicPr>
          <p:cNvPr id="1026" name="Picture 2" descr="Afbeeldingsresultaat voor wassen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933056"/>
            <a:ext cx="2254423" cy="20749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Drogen en strijken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899592" y="1988840"/>
            <a:ext cx="3024336" cy="3528392"/>
          </a:xfrm>
        </p:spPr>
        <p:txBody>
          <a:bodyPr>
            <a:normAutofit/>
          </a:bodyPr>
          <a:lstStyle/>
          <a:p>
            <a:r>
              <a:rPr lang="nl-NL" dirty="0" smtClean="0"/>
              <a:t>In een tumbler worden pakketjes gedroogd. </a:t>
            </a:r>
          </a:p>
          <a:p>
            <a:endParaRPr lang="nl-NL" dirty="0" smtClean="0"/>
          </a:p>
          <a:p>
            <a:r>
              <a:rPr lang="nl-NL" b="1" dirty="0" smtClean="0"/>
              <a:t>Tumbler – soort droger</a:t>
            </a:r>
          </a:p>
          <a:p>
            <a:endParaRPr lang="nl-NL" b="1" dirty="0" smtClean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14"/>
          </p:nvPr>
        </p:nvSpPr>
        <p:spPr>
          <a:xfrm>
            <a:off x="3923928" y="1988840"/>
            <a:ext cx="4536504" cy="3744416"/>
          </a:xfrm>
        </p:spPr>
        <p:txBody>
          <a:bodyPr/>
          <a:lstStyle/>
          <a:p>
            <a:r>
              <a:rPr lang="nl-NL" b="1" dirty="0" smtClean="0"/>
              <a:t>Platgoed dat is voor gedroogd wordt gestreken met een mangel .</a:t>
            </a:r>
          </a:p>
          <a:p>
            <a:endParaRPr lang="nl-NL" b="1" dirty="0" smtClean="0"/>
          </a:p>
          <a:p>
            <a:r>
              <a:rPr lang="nl-NL" b="1" dirty="0" smtClean="0"/>
              <a:t>Mangel – grote strijkmachine voor platgoed met aan gebouwen vouwmachine </a:t>
            </a:r>
          </a:p>
          <a:p>
            <a:pPr>
              <a:buNone/>
            </a:pPr>
            <a:endParaRPr lang="nl-NL" dirty="0"/>
          </a:p>
        </p:txBody>
      </p:sp>
      <p:sp>
        <p:nvSpPr>
          <p:cNvPr id="27650" name="AutoShape 2" descr="Afbeeldingsresultaat voor droger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584325"/>
            <a:ext cx="3305175" cy="33051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27652" name="Picture 4" descr="Afbeeldingsresultaat voor droger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4365104"/>
            <a:ext cx="1135385" cy="1641608"/>
          </a:xfrm>
          <a:prstGeom prst="rect">
            <a:avLst/>
          </a:prstGeom>
          <a:noFill/>
        </p:spPr>
      </p:pic>
      <p:pic>
        <p:nvPicPr>
          <p:cNvPr id="27654" name="Picture 6" descr="Afbeeldingsresultaat voor mangel wasserij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300191" y="5078590"/>
            <a:ext cx="1791691" cy="1167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Verstellen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899592" y="2121407"/>
            <a:ext cx="6408712" cy="1595626"/>
          </a:xfrm>
        </p:spPr>
        <p:txBody>
          <a:bodyPr/>
          <a:lstStyle/>
          <a:p>
            <a:r>
              <a:rPr lang="nl-NL" dirty="0" smtClean="0"/>
              <a:t>Aan sommige streepjescodes en chips kunnen extra aanwijzingen worden toegevoegd. 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14"/>
          </p:nvPr>
        </p:nvSpPr>
        <p:spPr>
          <a:xfrm>
            <a:off x="1259632" y="3573016"/>
            <a:ext cx="6912768" cy="2448272"/>
          </a:xfrm>
        </p:spPr>
        <p:txBody>
          <a:bodyPr>
            <a:normAutofit/>
          </a:bodyPr>
          <a:lstStyle/>
          <a:p>
            <a:r>
              <a:rPr lang="nl-NL" dirty="0" smtClean="0"/>
              <a:t>De scanner registreert dan automatisch of de kledingstuk beschadigd is </a:t>
            </a:r>
            <a:endParaRPr lang="nl-NL" dirty="0"/>
          </a:p>
        </p:txBody>
      </p:sp>
      <p:sp>
        <p:nvSpPr>
          <p:cNvPr id="28674" name="AutoShape 2" descr="Afbeeldingsresultaat voor verstellen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371600"/>
            <a:ext cx="2714625" cy="2857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28676" name="AutoShape 4" descr="Afbeeldingsresultaat voor verstellen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371600"/>
            <a:ext cx="2714625" cy="2857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28678" name="AutoShape 6" descr="Afbeeldingsresultaat voor verstellen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371600"/>
            <a:ext cx="2714625" cy="2857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28680" name="AutoShape 8" descr="Afbeeldingsresultaat voor verstellen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371600"/>
            <a:ext cx="2714625" cy="2857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28682" name="Picture 10" descr="Afbeeldingsresultaat voor verstelle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149080"/>
            <a:ext cx="2034863" cy="16234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linnendienst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971600" y="1844824"/>
            <a:ext cx="7344816" cy="3879319"/>
          </a:xfrm>
        </p:spPr>
        <p:txBody>
          <a:bodyPr>
            <a:normAutofit/>
          </a:bodyPr>
          <a:lstStyle/>
          <a:p>
            <a:r>
              <a:rPr lang="nl-NL" dirty="0"/>
              <a:t>De linnendienst is een afdeling bij de facilitaire dienst. </a:t>
            </a:r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r>
              <a:rPr lang="nl-NL" i="1" dirty="0" smtClean="0"/>
              <a:t>Wat is het doel?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b="1" dirty="0"/>
              <a:t> </a:t>
            </a:r>
            <a:r>
              <a:rPr lang="nl-NL" dirty="0"/>
              <a:t>De linnendienst zorgt voor aanschaf en onderhoud van al het textiel dat door de instelling wordt gebruikt dit wordt </a:t>
            </a:r>
            <a:r>
              <a:rPr lang="nl-NL" b="1" dirty="0"/>
              <a:t>textielbeheer</a:t>
            </a:r>
            <a:r>
              <a:rPr lang="nl-NL" dirty="0"/>
              <a:t> </a:t>
            </a:r>
            <a:r>
              <a:rPr lang="nl-NL" dirty="0" smtClean="0"/>
              <a:t>genoemd. </a:t>
            </a:r>
            <a:endParaRPr lang="nl-NL" dirty="0"/>
          </a:p>
          <a:p>
            <a:endParaRPr lang="nl-NL" b="1" dirty="0"/>
          </a:p>
          <a:p>
            <a:endParaRPr lang="nl-NL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420888"/>
            <a:ext cx="2493963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444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Controle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827584" y="1988840"/>
            <a:ext cx="7272808" cy="1656184"/>
          </a:xfrm>
        </p:spPr>
        <p:txBody>
          <a:bodyPr>
            <a:normAutofit lnSpcReduction="10000"/>
          </a:bodyPr>
          <a:lstStyle/>
          <a:p>
            <a:r>
              <a:rPr lang="nl-NL" dirty="0" smtClean="0"/>
              <a:t>Door te scannen na het vouwen is te controleren of de was ook echt gewassen </a:t>
            </a:r>
          </a:p>
          <a:p>
            <a:endParaRPr lang="nl-NL" dirty="0" smtClean="0"/>
          </a:p>
          <a:p>
            <a:r>
              <a:rPr lang="nl-NL" dirty="0" smtClean="0"/>
              <a:t>De voorraad wordt aangekruist op voorraadlijsten </a:t>
            </a:r>
          </a:p>
          <a:p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14"/>
          </p:nvPr>
        </p:nvSpPr>
        <p:spPr>
          <a:xfrm>
            <a:off x="971600" y="3789039"/>
            <a:ext cx="6892240" cy="1935485"/>
          </a:xfrm>
        </p:spPr>
        <p:txBody>
          <a:bodyPr/>
          <a:lstStyle/>
          <a:p>
            <a:r>
              <a:rPr lang="nl-NL" dirty="0" smtClean="0"/>
              <a:t>De containers gaan weer terug naar de linnenkamer.</a:t>
            </a:r>
          </a:p>
          <a:p>
            <a:r>
              <a:rPr lang="nl-NL" dirty="0" smtClean="0"/>
              <a:t>Medewerkers sorteren en controleren de aangevoerde hoeveelheden. </a:t>
            </a:r>
            <a:endParaRPr lang="nl-NL" dirty="0"/>
          </a:p>
        </p:txBody>
      </p:sp>
      <p:pic>
        <p:nvPicPr>
          <p:cNvPr id="29698" name="Picture 2" descr="Afbeeldingsresultaat voor control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861048"/>
            <a:ext cx="1569569" cy="13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NL" dirty="0" smtClean="0"/>
              <a:t>Uit welke afdelingen bestaat de linnendienst?</a:t>
            </a:r>
            <a:endParaRPr lang="nl-NL" dirty="0"/>
          </a:p>
        </p:txBody>
      </p:sp>
      <p:sp>
        <p:nvSpPr>
          <p:cNvPr id="7" name="Rechthoek 6"/>
          <p:cNvSpPr/>
          <p:nvPr/>
        </p:nvSpPr>
        <p:spPr>
          <a:xfrm>
            <a:off x="1115616" y="2420888"/>
            <a:ext cx="36004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nl-NL" sz="2800" dirty="0"/>
              <a:t>Wasserij </a:t>
            </a:r>
            <a:endParaRPr lang="nl-NL" sz="2800" dirty="0" smtClean="0"/>
          </a:p>
          <a:p>
            <a:endParaRPr lang="nl-NL" sz="2800" dirty="0"/>
          </a:p>
          <a:p>
            <a:pPr marL="285750" indent="-285750">
              <a:buBlip>
                <a:blip r:embed="rId2"/>
              </a:buBlip>
            </a:pPr>
            <a:r>
              <a:rPr lang="nl-NL" sz="2800" dirty="0" smtClean="0"/>
              <a:t>Beddencentrale </a:t>
            </a:r>
          </a:p>
          <a:p>
            <a:endParaRPr lang="nl-NL" sz="2800" dirty="0" smtClean="0"/>
          </a:p>
          <a:p>
            <a:pPr marL="285750" indent="-285750">
              <a:buBlip>
                <a:blip r:embed="rId2"/>
              </a:buBlip>
            </a:pPr>
            <a:r>
              <a:rPr lang="nl-NL" sz="2800" dirty="0" smtClean="0"/>
              <a:t>Linnenkamer </a:t>
            </a:r>
          </a:p>
          <a:p>
            <a:endParaRPr lang="nl-NL" sz="2800" dirty="0" smtClean="0"/>
          </a:p>
          <a:p>
            <a:pPr marL="285750" indent="-285750">
              <a:buBlip>
                <a:blip r:embed="rId2"/>
              </a:buBlip>
            </a:pPr>
            <a:r>
              <a:rPr lang="nl-NL" sz="2800" dirty="0" smtClean="0"/>
              <a:t>Naaikamer </a:t>
            </a:r>
            <a:endParaRPr lang="nl-NL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743" y="1499823"/>
            <a:ext cx="2049016" cy="153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068960"/>
            <a:ext cx="2423473" cy="1372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94354"/>
            <a:ext cx="2310582" cy="153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737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1600" y="1052736"/>
            <a:ext cx="6965245" cy="1202485"/>
          </a:xfrm>
        </p:spPr>
        <p:txBody>
          <a:bodyPr>
            <a:noAutofit/>
          </a:bodyPr>
          <a:lstStyle/>
          <a:p>
            <a:pPr algn="l"/>
            <a:r>
              <a:rPr lang="nl-NL" sz="3600" dirty="0" smtClean="0"/>
              <a:t/>
            </a:r>
            <a:br>
              <a:rPr lang="nl-NL" sz="3600" dirty="0" smtClean="0"/>
            </a:br>
            <a:r>
              <a:rPr lang="nl-NL" sz="3600" dirty="0" smtClean="0"/>
              <a:t>In </a:t>
            </a:r>
            <a:r>
              <a:rPr lang="nl-NL" sz="3600" dirty="0"/>
              <a:t>een instelling heb je te maken met verschillende soorten groepen: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971600" y="3429000"/>
            <a:ext cx="2232248" cy="2511167"/>
          </a:xfrm>
        </p:spPr>
        <p:txBody>
          <a:bodyPr/>
          <a:lstStyle/>
          <a:p>
            <a:r>
              <a:rPr lang="nl-NL" sz="3200" dirty="0"/>
              <a:t>Platgoed</a:t>
            </a:r>
            <a:r>
              <a:rPr lang="nl-NL" dirty="0"/>
              <a:t> 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14"/>
          </p:nvPr>
        </p:nvSpPr>
        <p:spPr>
          <a:xfrm>
            <a:off x="3131840" y="3375424"/>
            <a:ext cx="2448272" cy="2295525"/>
          </a:xfrm>
        </p:spPr>
        <p:txBody>
          <a:bodyPr/>
          <a:lstStyle/>
          <a:p>
            <a:r>
              <a:rPr lang="nl-NL" sz="2800" dirty="0" err="1" smtClean="0"/>
              <a:t>Persoons</a:t>
            </a:r>
            <a:r>
              <a:rPr lang="nl-NL" sz="2800" dirty="0" err="1"/>
              <a:t>-</a:t>
            </a:r>
            <a:r>
              <a:rPr lang="nl-NL" sz="2800" dirty="0" err="1" smtClean="0"/>
              <a:t>gebonden</a:t>
            </a:r>
            <a:r>
              <a:rPr lang="nl-NL" sz="2800" dirty="0" smtClean="0"/>
              <a:t> textiel </a:t>
            </a:r>
            <a:endParaRPr lang="nl-NL" sz="2800" dirty="0"/>
          </a:p>
          <a:p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267474"/>
            <a:ext cx="1944216" cy="251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hthoek 4"/>
          <p:cNvSpPr/>
          <p:nvPr/>
        </p:nvSpPr>
        <p:spPr>
          <a:xfrm>
            <a:off x="5724128" y="3429000"/>
            <a:ext cx="285046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800" dirty="0" smtClean="0"/>
              <a:t>Bedrijfsgebonden</a:t>
            </a:r>
          </a:p>
          <a:p>
            <a:r>
              <a:rPr lang="nl-NL" sz="2800" dirty="0" smtClean="0"/>
              <a:t>textiel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39220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Wie werken er in de linnenkamer:</a:t>
            </a:r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1475656" y="2636912"/>
            <a:ext cx="6408712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nl-NL" sz="2800" dirty="0" smtClean="0"/>
              <a:t>Hoofd van de linnendienst</a:t>
            </a:r>
          </a:p>
          <a:p>
            <a:pPr marL="285750" indent="-285750">
              <a:buBlip>
                <a:blip r:embed="rId2"/>
              </a:buBlip>
            </a:pPr>
            <a:endParaRPr lang="nl-NL" sz="2800" dirty="0"/>
          </a:p>
          <a:p>
            <a:endParaRPr lang="nl-NL" sz="2800" dirty="0" smtClean="0"/>
          </a:p>
          <a:p>
            <a:pPr marL="285750" indent="-285750">
              <a:buBlip>
                <a:blip r:embed="rId2"/>
              </a:buBlip>
            </a:pPr>
            <a:r>
              <a:rPr lang="nl-NL" sz="2800" dirty="0" smtClean="0"/>
              <a:t>Teamleiders </a:t>
            </a:r>
            <a:r>
              <a:rPr lang="nl-NL" sz="2800" dirty="0"/>
              <a:t>v</a:t>
            </a:r>
            <a:r>
              <a:rPr lang="nl-NL" sz="2800" dirty="0" smtClean="0"/>
              <a:t>an de linnendienst</a:t>
            </a:r>
          </a:p>
          <a:p>
            <a:endParaRPr lang="nl-NL" sz="2800" dirty="0" smtClean="0"/>
          </a:p>
          <a:p>
            <a:endParaRPr lang="nl-NL" sz="2800" dirty="0" smtClean="0"/>
          </a:p>
          <a:p>
            <a:pPr marL="285750" indent="-285750">
              <a:buBlip>
                <a:blip r:embed="rId2"/>
              </a:buBlip>
            </a:pPr>
            <a:r>
              <a:rPr lang="nl-NL" sz="2800" dirty="0" smtClean="0"/>
              <a:t>Medewerkers</a:t>
            </a:r>
          </a:p>
          <a:p>
            <a:pPr marL="285750" indent="-285750">
              <a:buBlip>
                <a:blip r:embed="rId2"/>
              </a:buBlip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2598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De taken van de linnendienst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 smtClean="0"/>
              <a:t>De linnendienst wordt geleid door het </a:t>
            </a:r>
            <a:r>
              <a:rPr lang="nl-NL" b="1" dirty="0" smtClean="0"/>
              <a:t>hoofdlinnendienst </a:t>
            </a:r>
          </a:p>
          <a:p>
            <a:endParaRPr lang="nl-NL" sz="2000" dirty="0" smtClean="0"/>
          </a:p>
          <a:p>
            <a:r>
              <a:rPr lang="nl-NL" sz="2000" dirty="0" smtClean="0"/>
              <a:t>Medewerkers werken voor de chef</a:t>
            </a:r>
            <a:endParaRPr lang="nl-NL" sz="2000" dirty="0"/>
          </a:p>
          <a:p>
            <a:endParaRPr lang="nl-NL" b="1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14"/>
          </p:nvPr>
        </p:nvSpPr>
        <p:spPr>
          <a:xfrm>
            <a:off x="4355976" y="2119313"/>
            <a:ext cx="3507864" cy="3605212"/>
          </a:xfrm>
        </p:spPr>
        <p:txBody>
          <a:bodyPr/>
          <a:lstStyle/>
          <a:p>
            <a:r>
              <a:rPr lang="nl-NL" dirty="0" smtClean="0"/>
              <a:t>De </a:t>
            </a:r>
            <a:r>
              <a:rPr lang="nl-NL" b="1" dirty="0" smtClean="0"/>
              <a:t>hoofdlinnendienst</a:t>
            </a:r>
            <a:r>
              <a:rPr lang="nl-NL" dirty="0" smtClean="0"/>
              <a:t> is verantwoordelijk voor?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437112"/>
            <a:ext cx="2736304" cy="153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933056"/>
            <a:ext cx="1445300" cy="2166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178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Platgoed, persoonsgebonden en bedrijfsbonden.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971600" y="2121407"/>
            <a:ext cx="3528392" cy="3395825"/>
          </a:xfrm>
        </p:spPr>
        <p:txBody>
          <a:bodyPr>
            <a:normAutofit/>
          </a:bodyPr>
          <a:lstStyle/>
          <a:p>
            <a:r>
              <a:rPr lang="nl-NL" dirty="0"/>
              <a:t>Platgoed </a:t>
            </a:r>
          </a:p>
          <a:p>
            <a:pPr marL="0" indent="0">
              <a:buNone/>
            </a:pPr>
            <a:r>
              <a:rPr lang="nl-NL" sz="2000" dirty="0"/>
              <a:t>Platgoed is het soort textiel dat je plat kan vouwen 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sz="2000" dirty="0"/>
              <a:t>Meestal bestaat het uit handdoeken, theedoeken, tafellinnen en </a:t>
            </a:r>
            <a:r>
              <a:rPr lang="nl-NL" sz="2000" dirty="0" smtClean="0"/>
              <a:t>lakens. </a:t>
            </a:r>
            <a:endParaRPr lang="nl-NL" sz="2000" dirty="0"/>
          </a:p>
          <a:p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nl-NL" dirty="0"/>
              <a:t>Persoonsgebonden </a:t>
            </a:r>
          </a:p>
          <a:p>
            <a:pPr marL="0" indent="0">
              <a:buNone/>
            </a:pPr>
            <a:r>
              <a:rPr lang="nl-NL" sz="2000" dirty="0"/>
              <a:t>Het textiel is eigendom van een persoon. </a:t>
            </a:r>
          </a:p>
          <a:p>
            <a:endParaRPr lang="nl-NL" dirty="0"/>
          </a:p>
          <a:p>
            <a:r>
              <a:rPr lang="nl-NL" sz="2000" dirty="0"/>
              <a:t>Meestal kleding van bewoners, patiënten of gasten. 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869159"/>
            <a:ext cx="2152650" cy="111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653136"/>
            <a:ext cx="1195387" cy="1447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710162"/>
            <a:ext cx="129857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437112"/>
            <a:ext cx="1085850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214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Bedrijfsgebonden </a:t>
            </a:r>
            <a:r>
              <a:rPr lang="nl-NL" dirty="0" smtClean="0"/>
              <a:t>textiel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417568" cy="3602736"/>
          </a:xfrm>
        </p:spPr>
        <p:txBody>
          <a:bodyPr/>
          <a:lstStyle/>
          <a:p>
            <a:r>
              <a:rPr lang="nl-NL" sz="2800" dirty="0"/>
              <a:t>De werkkleding van het personeel. 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796992" cy="3605212"/>
          </a:xfrm>
        </p:spPr>
        <p:txBody>
          <a:bodyPr/>
          <a:lstStyle/>
          <a:p>
            <a:r>
              <a:rPr lang="nl-NL" dirty="0"/>
              <a:t>De kleding is aangepast op de werkzaamheden van het beroep 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704510"/>
            <a:ext cx="1692867" cy="1698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246" y="3573016"/>
            <a:ext cx="2914650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420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Verschoningsfrequentie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827584" y="1844824"/>
            <a:ext cx="4032448" cy="3879319"/>
          </a:xfrm>
        </p:spPr>
        <p:txBody>
          <a:bodyPr/>
          <a:lstStyle/>
          <a:p>
            <a:r>
              <a:rPr lang="nl-NL" b="1" dirty="0" smtClean="0"/>
              <a:t>Verschoningsfrequentie is hoe vaak textiel verwisseld wordt . </a:t>
            </a:r>
          </a:p>
          <a:p>
            <a:endParaRPr lang="nl-NL" b="1" dirty="0"/>
          </a:p>
          <a:p>
            <a:r>
              <a:rPr lang="nl-NL" b="1" dirty="0" smtClean="0"/>
              <a:t>De grootte van de voorraad is afhankelijk van de verschoningsfrequentie 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14"/>
          </p:nvPr>
        </p:nvSpPr>
        <p:spPr>
          <a:xfrm>
            <a:off x="4716016" y="1916832"/>
            <a:ext cx="3528392" cy="3605212"/>
          </a:xfrm>
        </p:spPr>
        <p:txBody>
          <a:bodyPr/>
          <a:lstStyle/>
          <a:p>
            <a:r>
              <a:rPr lang="nl-NL" dirty="0" smtClean="0"/>
              <a:t>De verschoningsfrequentie bepaalt de insteek.</a:t>
            </a:r>
          </a:p>
          <a:p>
            <a:endParaRPr lang="nl-NL" dirty="0"/>
          </a:p>
          <a:p>
            <a:r>
              <a:rPr lang="nl-NL" b="1" dirty="0" smtClean="0"/>
              <a:t>Insteek= voorraad linnengoed die een instelling in huis heeft</a:t>
            </a:r>
            <a:endParaRPr lang="nl-NL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941168"/>
            <a:ext cx="3740357" cy="1122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620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naise">
  <a:themeElements>
    <a:clrScheme name="Punaise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naise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nais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113</TotalTime>
  <Words>591</Words>
  <Application>Microsoft Office PowerPoint</Application>
  <PresentationFormat>Diavoorstelling (4:3)</PresentationFormat>
  <Paragraphs>115</Paragraphs>
  <Slides>20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20</vt:i4>
      </vt:variant>
    </vt:vector>
  </HeadingPairs>
  <TitlesOfParts>
    <vt:vector size="25" baseType="lpstr">
      <vt:lpstr>Brush Script MT</vt:lpstr>
      <vt:lpstr>Constantia</vt:lpstr>
      <vt:lpstr>Franklin Gothic Book</vt:lpstr>
      <vt:lpstr>Rage Italic</vt:lpstr>
      <vt:lpstr>Punaise</vt:lpstr>
      <vt:lpstr>De linnendienst </vt:lpstr>
      <vt:lpstr>De linnendienst </vt:lpstr>
      <vt:lpstr>Uit welke afdelingen bestaat de linnendienst?</vt:lpstr>
      <vt:lpstr> In een instelling heb je te maken met verschillende soorten groepen: </vt:lpstr>
      <vt:lpstr>Wie werken er in de linnenkamer:</vt:lpstr>
      <vt:lpstr>De taken van de linnendienst </vt:lpstr>
      <vt:lpstr>Platgoed, persoonsgebonden en bedrijfsbonden. </vt:lpstr>
      <vt:lpstr>Bedrijfsgebonden textiel</vt:lpstr>
      <vt:lpstr>Verschoningsfrequentie </vt:lpstr>
      <vt:lpstr>Manieren textielverzorging </vt:lpstr>
      <vt:lpstr>Merken </vt:lpstr>
      <vt:lpstr>Verzamelen</vt:lpstr>
      <vt:lpstr>PowerPoint-presentatie</vt:lpstr>
      <vt:lpstr>Transport en opslag </vt:lpstr>
      <vt:lpstr>Behandeling </vt:lpstr>
      <vt:lpstr>PowerPoint-presentatie</vt:lpstr>
      <vt:lpstr>Wassen </vt:lpstr>
      <vt:lpstr>Drogen en strijken </vt:lpstr>
      <vt:lpstr>Verstellen </vt:lpstr>
      <vt:lpstr>Controle </vt:lpstr>
    </vt:vector>
  </TitlesOfParts>
  <Company>Vancis B.V.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 linnendienst</dc:title>
  <dc:creator>Saloua Taouas</dc:creator>
  <cp:lastModifiedBy>maaike</cp:lastModifiedBy>
  <cp:revision>13</cp:revision>
  <dcterms:created xsi:type="dcterms:W3CDTF">2016-11-09T10:12:03Z</dcterms:created>
  <dcterms:modified xsi:type="dcterms:W3CDTF">2016-11-15T12:25:48Z</dcterms:modified>
</cp:coreProperties>
</file>