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77" r:id="rId3"/>
    <p:sldId id="315" r:id="rId4"/>
    <p:sldId id="330" r:id="rId5"/>
    <p:sldId id="331" r:id="rId6"/>
    <p:sldId id="333" r:id="rId7"/>
    <p:sldId id="334" r:id="rId8"/>
    <p:sldId id="335" r:id="rId9"/>
    <p:sldId id="336" r:id="rId10"/>
    <p:sldId id="337" r:id="rId11"/>
    <p:sldId id="338" r:id="rId12"/>
    <p:sldId id="339" r:id="rId13"/>
    <p:sldId id="340" r:id="rId14"/>
    <p:sldId id="341" r:id="rId15"/>
    <p:sldId id="342" r:id="rId16"/>
    <p:sldId id="343" r:id="rId17"/>
    <p:sldId id="344" r:id="rId18"/>
    <p:sldId id="345" r:id="rId19"/>
    <p:sldId id="259" r:id="rId20"/>
    <p:sldId id="278" r:id="rId21"/>
    <p:sldId id="298" r:id="rId22"/>
    <p:sldId id="299" r:id="rId23"/>
    <p:sldId id="325" r:id="rId24"/>
    <p:sldId id="322" r:id="rId25"/>
    <p:sldId id="323" r:id="rId2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2E4F4C-E4EA-44EB-A377-1FC92BB9B060}" type="datetimeFigureOut">
              <a:rPr lang="nl-NL" smtClean="0"/>
              <a:t>4-12-2016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4DBB7C-D8DA-4CA2-909B-77B5FCFFFB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3852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6CE25C-A58A-490B-816D-3965FB16A223}" type="slidenum">
              <a:rPr lang="nl-NL" smtClean="0"/>
              <a:t>23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2139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4-12-2016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4-12-2016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4-12-2016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cdonalds.nl/over-mcdonalds/missie-visi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ubway.com/nl-nl/aboutus/socialresponsibility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403648" y="908720"/>
            <a:ext cx="67687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dirty="0" smtClean="0"/>
              <a:t>Ondernemerschap</a:t>
            </a:r>
          </a:p>
          <a:p>
            <a:r>
              <a:rPr lang="nl-NL" sz="3000" dirty="0" smtClean="0"/>
              <a:t>E43</a:t>
            </a:r>
            <a:endParaRPr lang="nl-NL" sz="3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3.6 Bankkrediet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7584" y="1196752"/>
            <a:ext cx="7859216" cy="4929411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Rekening-courantkrediet.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Een bedrijf mag tot een bepaald bedrag rood 	staan. </a:t>
            </a:r>
            <a:r>
              <a:rPr lang="nl-NL" dirty="0" smtClean="0">
                <a:sym typeface="Wingdings" panose="05000000000000000000" pitchFamily="2" charset="2"/>
              </a:rPr>
              <a:t> Kredietlimiet</a:t>
            </a:r>
          </a:p>
          <a:p>
            <a:pPr marL="0" indent="0">
              <a:buNone/>
            </a:pPr>
            <a:endParaRPr lang="nl-NL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	Een bank wil een zekerheidsstelling 	(onderpand). Dat kan een pand zijn bij een 	hypothecair krediet, maar ook inventaris of 	openstaande debiteuren.</a:t>
            </a:r>
          </a:p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</a:rPr>
              <a:t>	</a:t>
            </a:r>
            <a:r>
              <a:rPr lang="nl-NL" dirty="0" smtClean="0">
                <a:sym typeface="Wingdings" panose="05000000000000000000" pitchFamily="2" charset="2"/>
              </a:rPr>
              <a:t>Dit is nooit 100% van de waarde!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07234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Soorten bankkrediet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Hypothecair krediet</a:t>
            </a:r>
          </a:p>
          <a:p>
            <a:pPr lvl="1"/>
            <a:r>
              <a:rPr lang="nl-NL" dirty="0" smtClean="0"/>
              <a:t>90% van de executiewaarde (en die is 85%)</a:t>
            </a:r>
          </a:p>
          <a:p>
            <a:r>
              <a:rPr lang="nl-NL" dirty="0" smtClean="0"/>
              <a:t>Stilpandrecht </a:t>
            </a:r>
          </a:p>
          <a:p>
            <a:pPr lvl="1"/>
            <a:r>
              <a:rPr lang="nl-NL" dirty="0" smtClean="0"/>
              <a:t>Voorraden</a:t>
            </a:r>
          </a:p>
          <a:p>
            <a:pPr lvl="1"/>
            <a:r>
              <a:rPr lang="nl-NL" dirty="0" smtClean="0"/>
              <a:t>Vorderingen op debiteuren</a:t>
            </a:r>
          </a:p>
          <a:p>
            <a:pPr lvl="1"/>
            <a:r>
              <a:rPr lang="nl-NL" dirty="0" smtClean="0"/>
              <a:t>Inventaris</a:t>
            </a:r>
          </a:p>
          <a:p>
            <a:pPr lvl="1"/>
            <a:r>
              <a:rPr lang="nl-NL" dirty="0" smtClean="0"/>
              <a:t>Machines</a:t>
            </a:r>
          </a:p>
          <a:p>
            <a:r>
              <a:rPr lang="nl-NL" dirty="0" smtClean="0"/>
              <a:t>Borgstelling</a:t>
            </a:r>
          </a:p>
          <a:p>
            <a:pPr lvl="1"/>
            <a:r>
              <a:rPr lang="nl-NL" dirty="0" smtClean="0"/>
              <a:t>Persoonlijk</a:t>
            </a:r>
          </a:p>
          <a:p>
            <a:pPr lvl="1"/>
            <a:r>
              <a:rPr lang="nl-NL" dirty="0" smtClean="0"/>
              <a:t>Borgstelling - </a:t>
            </a:r>
            <a:r>
              <a:rPr lang="nl-NL" dirty="0" err="1" smtClean="0"/>
              <a:t>MKBkredieten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4774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opdracht 1,2,3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4716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Opdrachten: de antwoorden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nl-NL" dirty="0" smtClean="0"/>
              <a:t>Onderpand x 80% = €64.000. Voldoende</a:t>
            </a:r>
          </a:p>
          <a:p>
            <a:pPr marL="457200" indent="-457200">
              <a:buAutoNum type="arabicPeriod"/>
            </a:pPr>
            <a:r>
              <a:rPr lang="nl-NL" dirty="0" smtClean="0"/>
              <a:t>Onderpand x 60% = €54.000. Voldoende</a:t>
            </a:r>
          </a:p>
          <a:p>
            <a:pPr marL="457200" indent="-457200">
              <a:buAutoNum type="arabicPeriod"/>
            </a:pPr>
            <a:r>
              <a:rPr lang="nl-NL" dirty="0" smtClean="0"/>
              <a:t>Onderpand x 75% = €75.000.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+ Borgstelling van €100.000 = €175.000.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Niet voldoende (-€15.000)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80855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3.7 Leverancierskrediet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Dit zijn crediteuren.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Wachten ze lang: rente</a:t>
            </a:r>
          </a:p>
          <a:p>
            <a:pPr marL="0" indent="0">
              <a:buNone/>
            </a:pPr>
            <a:r>
              <a:rPr lang="nl-NL" dirty="0" smtClean="0"/>
              <a:t>Wachten ze nog langer: risico van wanbetaling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Oplossing: korting bij snelle betaling.</a:t>
            </a:r>
          </a:p>
          <a:p>
            <a:pPr marL="0" indent="0">
              <a:buNone/>
            </a:pPr>
            <a:r>
              <a:rPr lang="nl-NL" dirty="0" smtClean="0"/>
              <a:t>Oplossing: toeslag voor leverancierskrediet</a:t>
            </a:r>
          </a:p>
        </p:txBody>
      </p:sp>
    </p:spTree>
    <p:extLst>
      <p:ext uri="{BB962C8B-B14F-4D97-AF65-F5344CB8AC3E}">
        <p14:creationId xmlns:p14="http://schemas.microsoft.com/office/powerpoint/2010/main" val="36841506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3" y="1700808"/>
            <a:ext cx="3777439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2" y="3846182"/>
            <a:ext cx="4603131" cy="2175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42125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Omrekenen naar % per jaar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8 dagen kosteloos</a:t>
            </a:r>
          </a:p>
          <a:p>
            <a:r>
              <a:rPr lang="nl-NL" dirty="0" smtClean="0"/>
              <a:t>Binnen 30 dagen betalen</a:t>
            </a:r>
          </a:p>
          <a:p>
            <a:r>
              <a:rPr lang="nl-NL" dirty="0" smtClean="0"/>
              <a:t>Dus 1% in 22 dagen.</a:t>
            </a:r>
          </a:p>
          <a:p>
            <a:endParaRPr lang="nl-NL" dirty="0"/>
          </a:p>
          <a:p>
            <a:r>
              <a:rPr lang="nl-NL" dirty="0" smtClean="0"/>
              <a:t>Omrekenen naar jaren: 16,6%op jaarbasis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145696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opgaven 1 t/m 4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107897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Opgaven: de antwoorden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1a. 10 dagen</a:t>
            </a:r>
          </a:p>
          <a:p>
            <a:pPr marL="0" indent="0">
              <a:buNone/>
            </a:pPr>
            <a:r>
              <a:rPr lang="nl-NL" dirty="0" smtClean="0"/>
              <a:t>1b. 1% voor (30-10) = 20 dagen tegoed. 365/20 x 1% 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= 18,25% per jaar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2. 3% voor 60 dagen = 18,25%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3a. 7%</a:t>
            </a:r>
          </a:p>
          <a:p>
            <a:pPr marL="0" indent="0">
              <a:buNone/>
            </a:pPr>
            <a:r>
              <a:rPr lang="nl-NL" dirty="0" smtClean="0"/>
              <a:t>3b. 18,25%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260394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Ons Bedrijf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Inleveren: volgende week dinsdag</a:t>
            </a:r>
          </a:p>
          <a:p>
            <a:pPr marL="0" indent="0">
              <a:buNone/>
            </a:pPr>
            <a:r>
              <a:rPr lang="nl-NL" dirty="0" smtClean="0"/>
              <a:t>Op papier, voor 17:00.</a:t>
            </a:r>
          </a:p>
          <a:p>
            <a:pPr marL="0" indent="0">
              <a:buNone/>
            </a:pPr>
            <a:r>
              <a:rPr lang="nl-NL" dirty="0" smtClean="0"/>
              <a:t>Ben ik er niet? Dan in mijn postvak.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052736"/>
            <a:ext cx="8364998" cy="2144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Vorige week: 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3.5 Rentabiliteit 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Oefenen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Vandaag</a:t>
            </a:r>
          </a:p>
          <a:p>
            <a:pPr>
              <a:buFontTx/>
              <a:buChar char="-"/>
            </a:pPr>
            <a:r>
              <a:rPr lang="nl-NL" dirty="0" smtClean="0"/>
              <a:t>Oefenopgaven: de antwoorden</a:t>
            </a:r>
          </a:p>
          <a:p>
            <a:pPr>
              <a:buFontTx/>
              <a:buChar char="-"/>
            </a:pPr>
            <a:r>
              <a:rPr lang="nl-NL" dirty="0" smtClean="0"/>
              <a:t>3.5 </a:t>
            </a:r>
            <a:r>
              <a:rPr lang="nl-NL" dirty="0" smtClean="0"/>
              <a:t>de antwoorden</a:t>
            </a:r>
          </a:p>
          <a:p>
            <a:pPr>
              <a:buFontTx/>
              <a:buChar char="-"/>
            </a:pPr>
            <a:r>
              <a:rPr lang="nl-NL" dirty="0" smtClean="0"/>
              <a:t>3.6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- Ons Bedrijf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8045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Ons Bedrijf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619672" y="1196752"/>
            <a:ext cx="7067128" cy="4929411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nl-NL" dirty="0"/>
              <a:t>Originaliteit en </a:t>
            </a:r>
            <a:r>
              <a:rPr lang="nl-NL" dirty="0" smtClean="0"/>
              <a:t>Creativiteit</a:t>
            </a:r>
          </a:p>
          <a:p>
            <a:pPr marL="0" lvl="0" indent="0">
              <a:buNone/>
            </a:pPr>
            <a:r>
              <a:rPr lang="nl-NL" dirty="0" smtClean="0"/>
              <a:t> </a:t>
            </a:r>
          </a:p>
          <a:p>
            <a:pPr marL="0" lvl="0" indent="0">
              <a:buNone/>
            </a:pPr>
            <a:r>
              <a:rPr lang="nl-NL" dirty="0" smtClean="0"/>
              <a:t>Innovatie</a:t>
            </a:r>
            <a:endParaRPr lang="nl-NL" dirty="0"/>
          </a:p>
          <a:p>
            <a:pPr marL="0" lvl="0" indent="0">
              <a:buNone/>
            </a:pPr>
            <a:endParaRPr lang="nl-NL" dirty="0" smtClean="0"/>
          </a:p>
          <a:p>
            <a:pPr marL="0" lvl="0" indent="0">
              <a:buNone/>
            </a:pPr>
            <a:r>
              <a:rPr lang="nl-NL" dirty="0" smtClean="0"/>
              <a:t>Duurzaamheid</a:t>
            </a:r>
          </a:p>
          <a:p>
            <a:pPr lvl="0"/>
            <a:endParaRPr lang="nl-NL" dirty="0"/>
          </a:p>
          <a:p>
            <a:pPr marL="0" lvl="0" indent="0">
              <a:buNone/>
            </a:pPr>
            <a:r>
              <a:rPr lang="nl-NL" dirty="0" smtClean="0"/>
              <a:t>Maatschappelijke verantwoording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70150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Ons bedrijf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Pak de bundel eens voor je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7273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Logboek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877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1.2 Doelen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nl-NL" dirty="0" smtClean="0"/>
              <a:t>Missie: wat wil je?</a:t>
            </a:r>
          </a:p>
          <a:p>
            <a:pPr marL="114300" indent="0">
              <a:buNone/>
            </a:pPr>
            <a:r>
              <a:rPr lang="nl-NL" dirty="0" smtClean="0"/>
              <a:t>Visie: waarom wil je dat?</a:t>
            </a:r>
          </a:p>
          <a:p>
            <a:pPr marL="114300" indent="0">
              <a:buNone/>
            </a:pPr>
            <a:r>
              <a:rPr lang="nl-NL" dirty="0" smtClean="0"/>
              <a:t>Strategie: hoe ga je dat doen?</a:t>
            </a:r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r>
              <a:rPr lang="nl-NL" dirty="0" smtClean="0"/>
              <a:t>Doelen: meetbare doelen voor je bedrijf.</a:t>
            </a:r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r>
              <a:rPr lang="nl-NL" dirty="0" smtClean="0">
                <a:hlinkClick r:id="rId3"/>
              </a:rPr>
              <a:t>McDonalds</a:t>
            </a:r>
            <a:endParaRPr lang="nl-NL" dirty="0" smtClean="0"/>
          </a:p>
          <a:p>
            <a:pPr marL="114300" indent="0">
              <a:buNone/>
            </a:pPr>
            <a:r>
              <a:rPr lang="nl-NL" dirty="0" smtClean="0">
                <a:hlinkClick r:id="rId4"/>
              </a:rPr>
              <a:t>Subway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751139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4900" y="276225"/>
            <a:ext cx="6934200" cy="6305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8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Lees blz. 10 door. Taak 1.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268760"/>
            <a:ext cx="7448550" cy="211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668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3.4 Cashflow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= Kasstroom: </a:t>
            </a:r>
          </a:p>
          <a:p>
            <a:r>
              <a:rPr lang="nl-NL" dirty="0" smtClean="0"/>
              <a:t>Wordt berekend per jaar</a:t>
            </a:r>
          </a:p>
          <a:p>
            <a:r>
              <a:rPr lang="nl-NL" dirty="0" smtClean="0"/>
              <a:t>De cashflow zorgt voor een toename van liquide middelen</a:t>
            </a:r>
          </a:p>
          <a:p>
            <a:endParaRPr lang="nl-NL" dirty="0"/>
          </a:p>
          <a:p>
            <a:r>
              <a:rPr lang="nl-NL" dirty="0" smtClean="0"/>
              <a:t>Die kan gebruikt worden voor:</a:t>
            </a:r>
          </a:p>
          <a:p>
            <a:pPr lvl="1"/>
            <a:r>
              <a:rPr lang="nl-NL" dirty="0" smtClean="0"/>
              <a:t>Investeringen</a:t>
            </a:r>
          </a:p>
          <a:p>
            <a:pPr lvl="1"/>
            <a:r>
              <a:rPr lang="nl-NL" dirty="0" smtClean="0"/>
              <a:t>Verhoging vlottende activa</a:t>
            </a:r>
          </a:p>
          <a:p>
            <a:pPr lvl="1"/>
            <a:r>
              <a:rPr lang="nl-NL" dirty="0" smtClean="0"/>
              <a:t>Aflossing schulden</a:t>
            </a:r>
          </a:p>
          <a:p>
            <a:pPr lvl="1"/>
            <a:r>
              <a:rPr lang="nl-NL" dirty="0" smtClean="0"/>
              <a:t>Privé opnamen of dividend uitkering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1604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Rentabiliteit van het </a:t>
            </a:r>
            <a:br>
              <a:rPr lang="nl-NL" dirty="0" smtClean="0"/>
            </a:br>
            <a:r>
              <a:rPr lang="nl-NL" dirty="0" smtClean="0"/>
              <a:t>totale vermogen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71600" y="1196752"/>
            <a:ext cx="7715200" cy="492941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	</a:t>
            </a:r>
            <a:r>
              <a:rPr lang="nl-NL" u="sng" dirty="0" smtClean="0"/>
              <a:t>        bedrijfsresultaat                </a:t>
            </a:r>
            <a:r>
              <a:rPr lang="nl-NL" dirty="0" smtClean="0"/>
              <a:t>  x 100%	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RTV =  gemiddeld totale vermogen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Let op: er wordt uitgegaan van het bedrijfsresultaat en niet van de nettowinst!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Let op 2: het gaat over het gemiddelde vermogen van een jaar. (TV EB + TV BB) /2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16755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Rentabiliteit eigen vermogen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71600" y="1196752"/>
            <a:ext cx="7715200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   </a:t>
            </a:r>
            <a:r>
              <a:rPr lang="nl-NL" u="sng" dirty="0" smtClean="0"/>
              <a:t>        nettowinst                       </a:t>
            </a:r>
            <a:r>
              <a:rPr lang="nl-NL" dirty="0" smtClean="0"/>
              <a:t>  </a:t>
            </a:r>
            <a:r>
              <a:rPr lang="nl-NL" dirty="0"/>
              <a:t>x 100%	</a:t>
            </a:r>
          </a:p>
          <a:p>
            <a:pPr marL="0" indent="0">
              <a:buNone/>
            </a:pPr>
            <a:r>
              <a:rPr lang="nl-NL" dirty="0" smtClean="0"/>
              <a:t>REV </a:t>
            </a:r>
            <a:r>
              <a:rPr lang="nl-NL" dirty="0"/>
              <a:t>=  gemiddeld </a:t>
            </a:r>
            <a:r>
              <a:rPr lang="nl-NL" dirty="0" smtClean="0"/>
              <a:t>eigen </a:t>
            </a:r>
            <a:r>
              <a:rPr lang="nl-NL" dirty="0"/>
              <a:t>vermogen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Verschil Eenmanszaak en BV</a:t>
            </a:r>
          </a:p>
          <a:p>
            <a:pPr marL="0" indent="0">
              <a:buNone/>
            </a:pPr>
            <a:r>
              <a:rPr lang="nl-NL" dirty="0" smtClean="0"/>
              <a:t>- Bij een eenmanszaak is het ondernemersloon er nog niet af, dus dat is hoger dan bij de B.V.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61320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Opgaven: de </a:t>
            </a:r>
            <a:r>
              <a:rPr lang="nl-NL" dirty="0" smtClean="0"/>
              <a:t>antwoorden blz. </a:t>
            </a:r>
            <a:r>
              <a:rPr lang="nl-NL" dirty="0" smtClean="0"/>
              <a:t>214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75656" y="1196752"/>
            <a:ext cx="7211144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1a. €178.000 / €462.000 x 100% = 38,5%</a:t>
            </a:r>
          </a:p>
          <a:p>
            <a:pPr marL="0" indent="0">
              <a:buNone/>
            </a:pPr>
            <a:r>
              <a:rPr lang="nl-NL" dirty="0" smtClean="0"/>
              <a:t>1b. €92.000 / €285.000 x 100% = 32,3%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2a. (€416.000 + €432.000)/2 = €424.000,-</a:t>
            </a:r>
          </a:p>
          <a:p>
            <a:pPr marL="0" indent="0">
              <a:buNone/>
            </a:pPr>
            <a:r>
              <a:rPr lang="nl-NL" dirty="0" smtClean="0"/>
              <a:t>2b. €119.000 / €424.000 x 100% = 28,1%</a:t>
            </a:r>
          </a:p>
          <a:p>
            <a:pPr marL="0" indent="0">
              <a:buNone/>
            </a:pPr>
            <a:r>
              <a:rPr lang="nl-NL" dirty="0" smtClean="0"/>
              <a:t>2c. (€220.000 + €262.000)/2 = €241.000,-</a:t>
            </a:r>
          </a:p>
          <a:p>
            <a:pPr marL="0" indent="0">
              <a:buNone/>
            </a:pPr>
            <a:r>
              <a:rPr lang="nl-NL" dirty="0" smtClean="0"/>
              <a:t>2d. €76.000 / €241.000 x 100% = 31,5%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69801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Opgaven: de antwoorden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835696" y="1196752"/>
            <a:ext cx="6851104" cy="4929411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4a. €140.000 / €445.000 x 100% = 31,5%</a:t>
            </a:r>
          </a:p>
          <a:p>
            <a:pPr marL="0" indent="0">
              <a:buNone/>
            </a:pPr>
            <a:r>
              <a:rPr lang="nl-NL" dirty="0" smtClean="0"/>
              <a:t>4b. €109.000 / €210.000 x 100% = 51,9%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7497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Oefenopgaven: de antwoorden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0162" y="1262062"/>
            <a:ext cx="7185908" cy="4759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903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Oefenopgaven: de antwoorden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956736"/>
            <a:ext cx="6804440" cy="3768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439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1109</TotalTime>
  <Words>425</Words>
  <Application>Microsoft Office PowerPoint</Application>
  <PresentationFormat>Diavoorstelling (4:3)</PresentationFormat>
  <Paragraphs>138</Paragraphs>
  <Slides>25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25</vt:i4>
      </vt:variant>
    </vt:vector>
  </HeadingPairs>
  <TitlesOfParts>
    <vt:vector size="29" baseType="lpstr">
      <vt:lpstr>Arial</vt:lpstr>
      <vt:lpstr>Calibri</vt:lpstr>
      <vt:lpstr>Wingdings</vt:lpstr>
      <vt:lpstr>Kantoorthema</vt:lpstr>
      <vt:lpstr>PowerPoint-presentatie</vt:lpstr>
      <vt:lpstr>Planning</vt:lpstr>
      <vt:lpstr>3.4 Cashflow</vt:lpstr>
      <vt:lpstr>Rentabiliteit van het  totale vermogen</vt:lpstr>
      <vt:lpstr>Rentabiliteit eigen vermogen</vt:lpstr>
      <vt:lpstr>Opgaven: de antwoorden blz. 214</vt:lpstr>
      <vt:lpstr>Opgaven: de antwoorden</vt:lpstr>
      <vt:lpstr>Oefenopgaven: de antwoorden</vt:lpstr>
      <vt:lpstr>Oefenopgaven: de antwoorden</vt:lpstr>
      <vt:lpstr>3.6 Bankkrediet</vt:lpstr>
      <vt:lpstr>Soorten bankkrediet</vt:lpstr>
      <vt:lpstr>Opdrachten</vt:lpstr>
      <vt:lpstr>Opdrachten: de antwoorden</vt:lpstr>
      <vt:lpstr>3.7 Leverancierskrediet</vt:lpstr>
      <vt:lpstr>Voorbeelden</vt:lpstr>
      <vt:lpstr>Omrekenen naar % per jaar</vt:lpstr>
      <vt:lpstr>Opgaven</vt:lpstr>
      <vt:lpstr>Opgaven: de antwoorden</vt:lpstr>
      <vt:lpstr>Ons Bedrijf</vt:lpstr>
      <vt:lpstr>Ons Bedrijf</vt:lpstr>
      <vt:lpstr>Ons bedrijf</vt:lpstr>
      <vt:lpstr>Logboek</vt:lpstr>
      <vt:lpstr>1.2 Doelen</vt:lpstr>
      <vt:lpstr>PowerPoint-presentatie</vt:lpstr>
      <vt:lpstr>PowerPoint-presentatie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46</cp:revision>
  <dcterms:created xsi:type="dcterms:W3CDTF">2013-11-15T15:05:42Z</dcterms:created>
  <dcterms:modified xsi:type="dcterms:W3CDTF">2016-12-04T18:18:22Z</dcterms:modified>
</cp:coreProperties>
</file>