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315" r:id="rId4"/>
    <p:sldId id="328" r:id="rId5"/>
    <p:sldId id="335" r:id="rId6"/>
    <p:sldId id="329" r:id="rId7"/>
    <p:sldId id="330" r:id="rId8"/>
    <p:sldId id="331" r:id="rId9"/>
    <p:sldId id="332" r:id="rId10"/>
    <p:sldId id="333" r:id="rId11"/>
    <p:sldId id="334" r:id="rId12"/>
    <p:sldId id="259" r:id="rId13"/>
    <p:sldId id="278" r:id="rId14"/>
    <p:sldId id="298" r:id="rId15"/>
    <p:sldId id="299" r:id="rId16"/>
    <p:sldId id="325" r:id="rId17"/>
    <p:sldId id="322" r:id="rId18"/>
    <p:sldId id="323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29-11-2016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1a. €178.000 / €462.000 x 100% = 38,5%</a:t>
            </a:r>
          </a:p>
          <a:p>
            <a:pPr marL="0" indent="0">
              <a:buNone/>
            </a:pPr>
            <a:r>
              <a:rPr lang="nl-NL" dirty="0" smtClean="0"/>
              <a:t>1b. €92.000 / €285.000 x 100% = 32,3%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2a. (€416.000 + €432.000)/2 = €424.000,-</a:t>
            </a:r>
          </a:p>
          <a:p>
            <a:pPr marL="0" indent="0">
              <a:buNone/>
            </a:pPr>
            <a:r>
              <a:rPr lang="nl-NL" dirty="0" smtClean="0"/>
              <a:t>2b. €119.000 / €424.000 x 100% = 28,1%</a:t>
            </a:r>
          </a:p>
          <a:p>
            <a:pPr marL="0" indent="0">
              <a:buNone/>
            </a:pPr>
            <a:r>
              <a:rPr lang="nl-NL" dirty="0" smtClean="0"/>
              <a:t>2c. (€220.000 + €262.000)/2 = €241.000,-</a:t>
            </a:r>
          </a:p>
          <a:p>
            <a:pPr marL="0" indent="0">
              <a:buNone/>
            </a:pPr>
            <a:r>
              <a:rPr lang="nl-NL" dirty="0" smtClean="0"/>
              <a:t>2d. €76.000 / €241.000 x 100% = 31,5%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8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196752"/>
            <a:ext cx="685110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4a. €140.000 / €445.000 x 100% = 31,5%</a:t>
            </a:r>
          </a:p>
          <a:p>
            <a:pPr marL="0" indent="0">
              <a:buNone/>
            </a:pPr>
            <a:r>
              <a:rPr lang="nl-NL" dirty="0" smtClean="0"/>
              <a:t>4b. €109.000 / €210.000 x 100% = 51,9%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49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Gisteren: </a:t>
            </a:r>
          </a:p>
          <a:p>
            <a:pPr marL="0" indent="0">
              <a:buNone/>
            </a:pPr>
            <a:r>
              <a:rPr lang="nl-NL" dirty="0" smtClean="0"/>
              <a:t>3.4 Cash Flow</a:t>
            </a:r>
          </a:p>
          <a:p>
            <a:pPr marL="0" indent="0">
              <a:buNone/>
            </a:pPr>
            <a:r>
              <a:rPr lang="nl-NL" dirty="0" smtClean="0"/>
              <a:t>Oefenen WK, CR, QR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>
              <a:buFontTx/>
              <a:buChar char="-"/>
            </a:pPr>
            <a:r>
              <a:rPr lang="nl-NL" dirty="0" smtClean="0"/>
              <a:t>Oefenopgaven: de antwoorden</a:t>
            </a:r>
          </a:p>
          <a:p>
            <a:pPr>
              <a:buFontTx/>
              <a:buChar char="-"/>
            </a:pPr>
            <a:r>
              <a:rPr lang="nl-NL" dirty="0" smtClean="0"/>
              <a:t>3.5 Rentabiliteit van het eigen vermogen</a:t>
            </a:r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23260"/>
            <a:ext cx="8504656" cy="47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1475656" y="1916832"/>
            <a:ext cx="6030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Omzet					€540.000</a:t>
            </a:r>
          </a:p>
          <a:p>
            <a:r>
              <a:rPr lang="nl-NL" dirty="0"/>
              <a:t>Directe kosten			</a:t>
            </a:r>
            <a:r>
              <a:rPr lang="nl-NL" dirty="0" smtClean="0"/>
              <a:t>	</a:t>
            </a:r>
            <a:r>
              <a:rPr lang="nl-NL" u="sng" dirty="0" smtClean="0"/>
              <a:t>€</a:t>
            </a:r>
            <a:r>
              <a:rPr lang="nl-NL" u="sng" dirty="0"/>
              <a:t>300.000  -</a:t>
            </a:r>
          </a:p>
          <a:p>
            <a:r>
              <a:rPr lang="nl-NL" dirty="0"/>
              <a:t>BRUTOWINST				€240.000</a:t>
            </a:r>
          </a:p>
          <a:p>
            <a:endParaRPr lang="nl-NL" dirty="0"/>
          </a:p>
          <a:p>
            <a:r>
              <a:rPr lang="nl-NL" dirty="0"/>
              <a:t>Bedrijfskosten</a:t>
            </a:r>
          </a:p>
          <a:p>
            <a:r>
              <a:rPr lang="nl-NL" dirty="0"/>
              <a:t>Personeelskosten	</a:t>
            </a:r>
            <a:r>
              <a:rPr lang="nl-NL" dirty="0" smtClean="0"/>
              <a:t>	€</a:t>
            </a:r>
            <a:r>
              <a:rPr lang="nl-NL" dirty="0"/>
              <a:t>60.000</a:t>
            </a:r>
          </a:p>
          <a:p>
            <a:r>
              <a:rPr lang="nl-NL" dirty="0"/>
              <a:t>Huisvestingskosten	</a:t>
            </a:r>
            <a:r>
              <a:rPr lang="nl-NL" dirty="0" smtClean="0"/>
              <a:t>	€</a:t>
            </a:r>
            <a:r>
              <a:rPr lang="nl-NL" dirty="0"/>
              <a:t>50.000</a:t>
            </a:r>
          </a:p>
          <a:p>
            <a:r>
              <a:rPr lang="nl-NL" dirty="0"/>
              <a:t>Afschrijvingskosten	</a:t>
            </a:r>
            <a:r>
              <a:rPr lang="nl-NL" dirty="0" smtClean="0"/>
              <a:t>	€</a:t>
            </a:r>
            <a:r>
              <a:rPr lang="nl-NL" dirty="0"/>
              <a:t>30.000</a:t>
            </a:r>
          </a:p>
          <a:p>
            <a:r>
              <a:rPr lang="nl-NL" dirty="0"/>
              <a:t>Overige kosten	</a:t>
            </a:r>
            <a:r>
              <a:rPr lang="nl-NL" dirty="0" smtClean="0"/>
              <a:t>	€</a:t>
            </a:r>
            <a:r>
              <a:rPr lang="nl-NL" dirty="0"/>
              <a:t>20.000</a:t>
            </a:r>
          </a:p>
          <a:p>
            <a:r>
              <a:rPr lang="nl-NL" dirty="0"/>
              <a:t>Totaal					</a:t>
            </a:r>
            <a:r>
              <a:rPr lang="nl-NL" u="sng" dirty="0"/>
              <a:t>€160.000  -</a:t>
            </a:r>
          </a:p>
          <a:p>
            <a:r>
              <a:rPr lang="nl-NL" dirty="0"/>
              <a:t>BEDRIJFSRESULTAAT			€  80.000</a:t>
            </a:r>
          </a:p>
          <a:p>
            <a:r>
              <a:rPr lang="nl-NL" dirty="0"/>
              <a:t>Rentekosten vreemd vermogen	</a:t>
            </a:r>
            <a:r>
              <a:rPr lang="nl-NL" dirty="0" smtClean="0"/>
              <a:t>	</a:t>
            </a:r>
            <a:r>
              <a:rPr lang="nl-NL" u="sng" dirty="0" smtClean="0"/>
              <a:t>€  </a:t>
            </a:r>
            <a:r>
              <a:rPr lang="nl-NL" u="sng" dirty="0"/>
              <a:t>20.000  -</a:t>
            </a:r>
          </a:p>
          <a:p>
            <a:r>
              <a:rPr lang="nl-NL" dirty="0"/>
              <a:t>NETTOWINST				€  60.000</a:t>
            </a:r>
          </a:p>
        </p:txBody>
      </p:sp>
    </p:spTree>
    <p:extLst>
      <p:ext uri="{BB962C8B-B14F-4D97-AF65-F5344CB8AC3E}">
        <p14:creationId xmlns:p14="http://schemas.microsoft.com/office/powerpoint/2010/main" val="39304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Rentabiliteit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      </a:t>
            </a:r>
            <a:r>
              <a:rPr lang="nl-NL" u="sng" dirty="0" smtClean="0"/>
              <a:t>jaarrendement in euro’s     </a:t>
            </a:r>
            <a:r>
              <a:rPr lang="nl-NL" dirty="0" smtClean="0"/>
              <a:t>    x 100%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Rentabiliteit = gespaard of belegd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levert het geïnvesteerde vermogen op?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Kunnen de leningen wel terug worden betaald?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39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van het </a:t>
            </a:r>
            <a:br>
              <a:rPr lang="nl-NL" dirty="0" smtClean="0"/>
            </a:br>
            <a:r>
              <a:rPr lang="nl-NL" dirty="0" smtClean="0"/>
              <a:t>totale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u="sng" dirty="0" smtClean="0"/>
              <a:t>        bedrijfsresultaat                </a:t>
            </a:r>
            <a:r>
              <a:rPr lang="nl-NL" dirty="0" smtClean="0"/>
              <a:t>  x 100%	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RTV =  gemiddeld totale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Let op: er wordt uitgegaan van het bedrijfsresultaat en niet van de nettowinst!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 op 2: het gaat over het gemiddelde vermogen van een jaar. (TV EB + TV BB) /2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7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eigen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</a:t>
            </a:r>
            <a:r>
              <a:rPr lang="nl-NL" u="sng" dirty="0" smtClean="0"/>
              <a:t>        </a:t>
            </a:r>
            <a:r>
              <a:rPr lang="nl-NL" u="sng" dirty="0" smtClean="0"/>
              <a:t>nettowinst               </a:t>
            </a:r>
            <a:r>
              <a:rPr lang="nl-NL" u="sng" dirty="0" smtClean="0"/>
              <a:t>        </a:t>
            </a:r>
            <a:r>
              <a:rPr lang="nl-NL" dirty="0" smtClean="0"/>
              <a:t>  </a:t>
            </a:r>
            <a:r>
              <a:rPr lang="nl-NL" dirty="0"/>
              <a:t>x 100%	</a:t>
            </a:r>
          </a:p>
          <a:p>
            <a:pPr marL="0" indent="0">
              <a:buNone/>
            </a:pPr>
            <a:r>
              <a:rPr lang="nl-NL" dirty="0" smtClean="0"/>
              <a:t>REV </a:t>
            </a:r>
            <a:r>
              <a:rPr lang="nl-NL" dirty="0"/>
              <a:t>=  gemiddeld </a:t>
            </a:r>
            <a:r>
              <a:rPr lang="nl-NL" dirty="0" smtClean="0"/>
              <a:t>eigen </a:t>
            </a:r>
            <a:r>
              <a:rPr lang="nl-NL" dirty="0"/>
              <a:t>vermogen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Verschil Eenmanszaak en BV</a:t>
            </a:r>
          </a:p>
          <a:p>
            <a:pPr marL="0" indent="0">
              <a:buNone/>
            </a:pPr>
            <a:r>
              <a:rPr lang="nl-NL" dirty="0" smtClean="0"/>
              <a:t>- Bij een eenmanszaak is het ondernemersloon er nog niet af, dus dat is hoger dan bij de B.V.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3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Opgaven, blz. 214: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 1, 2,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7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290</Words>
  <Application>Microsoft Office PowerPoint</Application>
  <PresentationFormat>Diavoorstelling (4:3)</PresentationFormat>
  <Paragraphs>109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1" baseType="lpstr">
      <vt:lpstr>Arial</vt:lpstr>
      <vt:lpstr>Calibri</vt:lpstr>
      <vt:lpstr>Kantoorthema</vt:lpstr>
      <vt:lpstr>PowerPoint-presentatie</vt:lpstr>
      <vt:lpstr>Planning</vt:lpstr>
      <vt:lpstr>3.4 Cashflow</vt:lpstr>
      <vt:lpstr>Oefenopgaven: de antwoorden</vt:lpstr>
      <vt:lpstr>Rentabiliteit </vt:lpstr>
      <vt:lpstr>3.5 Rentabiliteit vermogen</vt:lpstr>
      <vt:lpstr>Rentabiliteit van het  totale vermogen</vt:lpstr>
      <vt:lpstr>Rentabiliteit eigen vermogen</vt:lpstr>
      <vt:lpstr>Opgaven, blz. 214:</vt:lpstr>
      <vt:lpstr>Opgaven: de antwoorden</vt:lpstr>
      <vt:lpstr>Opgaven: de antwoorden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45</cp:revision>
  <dcterms:created xsi:type="dcterms:W3CDTF">2013-11-15T15:05:42Z</dcterms:created>
  <dcterms:modified xsi:type="dcterms:W3CDTF">2016-11-29T09:11:13Z</dcterms:modified>
</cp:coreProperties>
</file>