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1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F58741-3E00-49D3-8125-E394E6A55E89}" type="datetimeFigureOut">
              <a:rPr lang="nl-NL" smtClean="0"/>
              <a:t>27-2-2017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1676D-B42C-4CFE-B111-EAF50C0A597C}" type="slidenum">
              <a:rPr lang="nl-NL" smtClean="0"/>
              <a:t>‹nr.›</a:t>
            </a:fld>
            <a:endParaRPr lang="nl-NL"/>
          </a:p>
        </p:txBody>
      </p:sp>
    </p:spTree>
    <p:extLst>
      <p:ext uri="{BB962C8B-B14F-4D97-AF65-F5344CB8AC3E}">
        <p14:creationId xmlns:p14="http://schemas.microsoft.com/office/powerpoint/2010/main" val="549583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 name="Titel 13"/>
          <p:cNvSpPr>
            <a:spLocks noGrp="1"/>
          </p:cNvSpPr>
          <p:nvPr>
            <p:ph type="ctrTitle"/>
          </p:nvPr>
        </p:nvSpPr>
        <p:spPr>
          <a:xfrm>
            <a:off x="1432560" y="359898"/>
            <a:ext cx="7406640" cy="1472184"/>
          </a:xfrm>
        </p:spPr>
        <p:txBody>
          <a:bodyPr anchor="b"/>
          <a:lstStyle>
            <a:lvl1pPr algn="l">
              <a:defRPr/>
            </a:lvl1pPr>
            <a:extLst/>
          </a:lstStyle>
          <a:p>
            <a:r>
              <a:rPr kumimoji="0" lang="nl-NL" smtClean="0"/>
              <a:t>Klik om de stijl te bewerken</a:t>
            </a:r>
            <a:endParaRPr kumimoji="0" lang="en-US"/>
          </a:p>
        </p:txBody>
      </p:sp>
      <p:sp>
        <p:nvSpPr>
          <p:cNvPr id="22" name="Ondertitel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7" name="Tijdelijke aanduiding voor datum 6"/>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20" name="Tijdelijke aanduiding voor voettekst 19"/>
          <p:cNvSpPr>
            <a:spLocks noGrp="1"/>
          </p:cNvSpPr>
          <p:nvPr>
            <p:ph type="ftr" sz="quarter" idx="11"/>
          </p:nvPr>
        </p:nvSpPr>
        <p:spPr/>
        <p:txBody>
          <a:bodyPr/>
          <a:lstStyle>
            <a:extLst/>
          </a:lstStyle>
          <a:p>
            <a:endParaRPr lang="nl-NL"/>
          </a:p>
        </p:txBody>
      </p:sp>
      <p:sp>
        <p:nvSpPr>
          <p:cNvPr id="10" name="Tijdelijke aanduiding voor dianummer 9"/>
          <p:cNvSpPr>
            <a:spLocks noGrp="1"/>
          </p:cNvSpPr>
          <p:nvPr>
            <p:ph type="sldNum" sz="quarter" idx="12"/>
          </p:nvPr>
        </p:nvSpPr>
        <p:spPr/>
        <p:txBody>
          <a:bodyPr/>
          <a:lstStyle>
            <a:extLst/>
          </a:lstStyle>
          <a:p>
            <a:fld id="{90F37C39-D561-4B8C-B54D-362A44EE598F}" type="slidenum">
              <a:rPr lang="nl-NL" smtClean="0"/>
              <a:t>‹nr.›</a:t>
            </a:fld>
            <a:endParaRPr lang="nl-NL"/>
          </a:p>
        </p:txBody>
      </p:sp>
      <p:sp>
        <p:nvSpPr>
          <p:cNvPr id="8" name="Ova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274639"/>
            <a:ext cx="1828800" cy="5851525"/>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1143000" y="274640"/>
            <a:ext cx="55626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hoe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90F37C39-D561-4B8C-B54D-362A44EE598F}" type="slidenum">
              <a:rPr lang="nl-NL" smtClean="0"/>
              <a:t>‹nr.›</a:t>
            </a:fld>
            <a:endParaRPr lang="nl-NL"/>
          </a:p>
        </p:txBody>
      </p:sp>
      <p:sp>
        <p:nvSpPr>
          <p:cNvPr id="10" name="Rechthoe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nchor="ct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jdelijke aanduiding voor datum 1"/>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90F37C39-D561-4B8C-B54D-362A44EE598F}" type="slidenum">
              <a:rPr lang="nl-NL" smtClean="0"/>
              <a:t>‹nr.›</a:t>
            </a:fld>
            <a:endParaRPr lang="nl-NL"/>
          </a:p>
        </p:txBody>
      </p:sp>
      <p:sp>
        <p:nvSpPr>
          <p:cNvPr id="6" name="Rechthoe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90F37C39-D561-4B8C-B54D-362A44EE598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extLst/>
          </a:lstStyle>
          <a:p>
            <a:fld id="{D69EBEB8-5231-492E-AAD6-7EEB30838B16}" type="datetimeFigureOut">
              <a:rPr lang="nl-NL" smtClean="0"/>
              <a:t>27-2-2017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90F37C39-D561-4B8C-B54D-362A44EE598F}" type="slidenum">
              <a:rPr lang="nl-NL" smtClean="0"/>
              <a:t>‹nr.›</a:t>
            </a:fld>
            <a:endParaRPr lang="nl-NL"/>
          </a:p>
        </p:txBody>
      </p:sp>
      <p:sp>
        <p:nvSpPr>
          <p:cNvPr id="8" name="Rechthoe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Tijdelijke aanduiding voor afbeelding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nl-NL" smtClean="0"/>
              <a:t>Klik op het pictogram als u een afbeelding wilt toevoegen</a:t>
            </a:r>
            <a:endParaRPr kumimoji="0" lang="en-US" dirty="0"/>
          </a:p>
        </p:txBody>
      </p:sp>
      <p:sp>
        <p:nvSpPr>
          <p:cNvPr id="9" name="Stroomdiagram: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troomdiagram: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ijdelijke aanduiding voor teks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kel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ing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hthoe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jdelijke aanduiding voor titel 4"/>
          <p:cNvSpPr>
            <a:spLocks noGrp="1"/>
          </p:cNvSpPr>
          <p:nvPr>
            <p:ph type="title"/>
          </p:nvPr>
        </p:nvSpPr>
        <p:spPr>
          <a:xfrm>
            <a:off x="1435608" y="274638"/>
            <a:ext cx="7498080" cy="1143000"/>
          </a:xfrm>
          <a:prstGeom prst="rect">
            <a:avLst/>
          </a:prstGeom>
        </p:spPr>
        <p:txBody>
          <a:bodyPr anchor="ctr">
            <a:normAutofit/>
          </a:bodyPr>
          <a:lstStyle>
            <a:extLst/>
          </a:lstStyle>
          <a:p>
            <a:r>
              <a:rPr kumimoji="0" lang="nl-NL" smtClean="0"/>
              <a:t>Klik om de stijl te bewerken</a:t>
            </a:r>
            <a:endParaRPr kumimoji="0" lang="en-US"/>
          </a:p>
        </p:txBody>
      </p:sp>
      <p:sp>
        <p:nvSpPr>
          <p:cNvPr id="9" name="Tijdelijke aanduiding voor teks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24" name="Tijdelijke aanduiding voor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69EBEB8-5231-492E-AAD6-7EEB30838B16}" type="datetimeFigureOut">
              <a:rPr lang="nl-NL" smtClean="0"/>
              <a:t>27-2-2017</a:t>
            </a:fld>
            <a:endParaRPr lang="nl-NL"/>
          </a:p>
        </p:txBody>
      </p:sp>
      <p:sp>
        <p:nvSpPr>
          <p:cNvPr id="10" name="Tijdelijke aanduiding voor voettekst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nl-NL"/>
          </a:p>
        </p:txBody>
      </p:sp>
      <p:sp>
        <p:nvSpPr>
          <p:cNvPr id="22" name="Tijdelijke aanduiding voor dianumm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0F37C39-D561-4B8C-B54D-362A44EE598F}" type="slidenum">
              <a:rPr lang="nl-NL" smtClean="0"/>
              <a:t>‹nr.›</a:t>
            </a:fld>
            <a:endParaRPr lang="nl-NL"/>
          </a:p>
        </p:txBody>
      </p:sp>
      <p:sp>
        <p:nvSpPr>
          <p:cNvPr id="15" name="Rechthoe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oorderpoortlbs.swp.nl/5.7.7.4/magister.aspx" TargetMode="External"/><Relationship Id="rId2" Type="http://schemas.openxmlformats.org/officeDocument/2006/relationships/hyperlink" Target="https://qlikview.noorderpoort.nl/QvAJAXZfc/opendoc.htm?document=job.qvw&amp;host=QVS@sqlik003"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rekenen\Planning%20lessen%20Rekenen%20DB.docx" TargetMode="External"/><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Kopie%20van%20rooster%20centrale%20examens%202016-2017%20-%20P2%20-%202F.xlsx" TargetMode="External"/><Relationship Id="rId2" Type="http://schemas.openxmlformats.org/officeDocument/2006/relationships/hyperlink" Target="https://www.studiemeter.nl/#/logi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noorderpoortlbs.swp.nl/5.7.7.4/magister.asp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noorderpoortlbs.swp.nl/5.7.7.4/magister.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on.local\DATADEC\WSC5\Files\Werkplek%20Secties\Zakelijke%20Dienstverlening\2016-2017%20MBO%20ZD\rekenen\Planning%20lessen%20Rekenen%20DB.docx" TargetMode="External"/><Relationship Id="rId2" Type="http://schemas.openxmlformats.org/officeDocument/2006/relationships/hyperlink" Target="https://data.dollardcollege.nl/campusws/webroosters/np/roosternp/rmbo.htm" TargetMode="External"/><Relationship Id="rId1" Type="http://schemas.openxmlformats.org/officeDocument/2006/relationships/slideLayout" Target="../slideLayouts/slideLayout2.xml"/><Relationship Id="rId4" Type="http://schemas.openxmlformats.org/officeDocument/2006/relationships/hyperlink" Target="file:///\\on.local\DATADEC\WSC5\Files\Werkplek%20Secties\Zakelijke%20Dienstverlening\2016-2017%20MBO%20ZD\Kopie%20van%20rooster%20centrale%20examens%202016-2017%20-%20P2%20-%202F.xls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31640" y="1412776"/>
            <a:ext cx="7406640" cy="1472184"/>
          </a:xfrm>
        </p:spPr>
        <p:txBody>
          <a:bodyPr/>
          <a:lstStyle/>
          <a:p>
            <a:r>
              <a:rPr lang="nl-NL" dirty="0" smtClean="0"/>
              <a:t>Onderwijsproces en Examinering en diplomering</a:t>
            </a:r>
            <a:endParaRPr lang="nl-NL" dirty="0"/>
          </a:p>
        </p:txBody>
      </p:sp>
      <p:sp>
        <p:nvSpPr>
          <p:cNvPr id="3" name="Ondertitel 2"/>
          <p:cNvSpPr>
            <a:spLocks noGrp="1"/>
          </p:cNvSpPr>
          <p:nvPr>
            <p:ph type="subTitle" idx="1"/>
          </p:nvPr>
        </p:nvSpPr>
        <p:spPr>
          <a:xfrm>
            <a:off x="1331640" y="4653136"/>
            <a:ext cx="7406640" cy="1752600"/>
          </a:xfrm>
        </p:spPr>
        <p:txBody>
          <a:bodyPr>
            <a:normAutofit/>
          </a:bodyPr>
          <a:lstStyle/>
          <a:p>
            <a:r>
              <a:rPr lang="nl-NL" sz="2000" dirty="0" smtClean="0"/>
              <a:t>Door:</a:t>
            </a:r>
          </a:p>
          <a:p>
            <a:r>
              <a:rPr lang="nl-NL" sz="2000" dirty="0" err="1" smtClean="0"/>
              <a:t>Kiona</a:t>
            </a:r>
            <a:r>
              <a:rPr lang="nl-NL" sz="2000" dirty="0" smtClean="0"/>
              <a:t> van der Molen</a:t>
            </a:r>
          </a:p>
          <a:p>
            <a:r>
              <a:rPr lang="nl-NL" sz="2000" dirty="0" smtClean="0"/>
              <a:t>Ciska Plas</a:t>
            </a:r>
          </a:p>
          <a:p>
            <a:r>
              <a:rPr lang="nl-NL" sz="2000" dirty="0" smtClean="0"/>
              <a:t>Ineke Waterman</a:t>
            </a:r>
          </a:p>
        </p:txBody>
      </p:sp>
    </p:spTree>
    <p:extLst>
      <p:ext uri="{BB962C8B-B14F-4D97-AF65-F5344CB8AC3E}">
        <p14:creationId xmlns:p14="http://schemas.microsoft.com/office/powerpoint/2010/main" val="2873919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smtClean="0"/>
              <a:t>1.5.1 Schoolklimaat</a:t>
            </a:r>
            <a:endParaRPr lang="nl-NL" sz="3200" dirty="0"/>
          </a:p>
        </p:txBody>
      </p:sp>
      <p:sp>
        <p:nvSpPr>
          <p:cNvPr id="2" name="Tijdelijke aanduiding voor inhoud 1"/>
          <p:cNvSpPr>
            <a:spLocks noGrp="1"/>
          </p:cNvSpPr>
          <p:nvPr>
            <p:ph idx="1"/>
          </p:nvPr>
        </p:nvSpPr>
        <p:spPr/>
        <p:txBody>
          <a:bodyPr>
            <a:noAutofit/>
          </a:bodyPr>
          <a:lstStyle/>
          <a:p>
            <a:r>
              <a:rPr lang="nl-NL" sz="2000" dirty="0" smtClean="0"/>
              <a:t>In het DTO komt naar voren dat de studenten de school als prettig ervaren </a:t>
            </a:r>
            <a:r>
              <a:rPr lang="nl-NL" sz="2000" dirty="0" smtClean="0">
                <a:solidFill>
                  <a:srgbClr val="FF0000"/>
                </a:solidFill>
              </a:rPr>
              <a:t>(6,1</a:t>
            </a:r>
            <a:r>
              <a:rPr lang="nl-NL" sz="2000" dirty="0" smtClean="0">
                <a:solidFill>
                  <a:srgbClr val="FF0000"/>
                </a:solidFill>
              </a:rPr>
              <a:t>);</a:t>
            </a:r>
            <a:endParaRPr lang="nl-NL" sz="2000" dirty="0" smtClean="0">
              <a:solidFill>
                <a:srgbClr val="FF0000"/>
              </a:solidFill>
            </a:endParaRPr>
          </a:p>
          <a:p>
            <a:r>
              <a:rPr lang="nl-NL" sz="2000" dirty="0" smtClean="0"/>
              <a:t>Tijdens de lessen wordt er ook aandacht geschonken aan de sociale vaardigheden van de studenten. Ze leren hoe ze zich horen te gedragen op school en in de praktijk;</a:t>
            </a:r>
          </a:p>
          <a:p>
            <a:r>
              <a:rPr lang="nl-NL" sz="2000" dirty="0" smtClean="0"/>
              <a:t>Klachten? In de studiewijzer kunnen studenten vinden waar ze evt. terecht kunnen met klachten en vinden ze de schoolregels;</a:t>
            </a:r>
          </a:p>
          <a:p>
            <a:r>
              <a:rPr lang="nl-NL" sz="2000" dirty="0" smtClean="0"/>
              <a:t>De docenten corrigeren evt. studenten en maken problemen/lopende zaken in de klas bespreekbaar.</a:t>
            </a:r>
          </a:p>
          <a:p>
            <a:r>
              <a:rPr lang="nl-NL" sz="1600" dirty="0" smtClean="0"/>
              <a:t>Bron: </a:t>
            </a:r>
            <a:r>
              <a:rPr lang="nl-NL" sz="1600" dirty="0" smtClean="0">
                <a:hlinkClick r:id="rId2"/>
              </a:rPr>
              <a:t>DTO</a:t>
            </a:r>
            <a:r>
              <a:rPr lang="nl-NL" sz="1600" dirty="0" smtClean="0"/>
              <a:t>/ </a:t>
            </a:r>
            <a:r>
              <a:rPr lang="nl-NL" sz="1600" dirty="0" smtClean="0">
                <a:hlinkClick r:id="rId3"/>
              </a:rPr>
              <a:t>LBS</a:t>
            </a:r>
            <a:endParaRPr lang="nl-NL" sz="1600" dirty="0"/>
          </a:p>
        </p:txBody>
      </p:sp>
      <p:sp>
        <p:nvSpPr>
          <p:cNvPr id="4" name="Tijdelijke aanduiding voor voettekst 3"/>
          <p:cNvSpPr>
            <a:spLocks noGrp="1"/>
          </p:cNvSpPr>
          <p:nvPr>
            <p:ph type="ftr" sz="quarter" idx="11"/>
          </p:nvPr>
        </p:nvSpPr>
        <p:spPr/>
        <p:txBody>
          <a:bodyPr/>
          <a:lstStyle/>
          <a:p>
            <a:r>
              <a:rPr lang="nl-NL" dirty="0" smtClean="0"/>
              <a:t>Leeromgeving</a:t>
            </a:r>
            <a:endParaRPr lang="nl-NL" dirty="0"/>
          </a:p>
        </p:txBody>
      </p:sp>
    </p:spTree>
    <p:extLst>
      <p:ext uri="{BB962C8B-B14F-4D97-AF65-F5344CB8AC3E}">
        <p14:creationId xmlns:p14="http://schemas.microsoft.com/office/powerpoint/2010/main" val="2545408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smtClean="0"/>
              <a:t>1.5.2 Materiële voorzieningen </a:t>
            </a:r>
            <a:endParaRPr lang="nl-NL" sz="3200" dirty="0"/>
          </a:p>
        </p:txBody>
      </p:sp>
      <p:sp>
        <p:nvSpPr>
          <p:cNvPr id="2" name="Tijdelijke aanduiding voor inhoud 1"/>
          <p:cNvSpPr>
            <a:spLocks noGrp="1"/>
          </p:cNvSpPr>
          <p:nvPr>
            <p:ph idx="1"/>
          </p:nvPr>
        </p:nvSpPr>
        <p:spPr/>
        <p:txBody>
          <a:bodyPr>
            <a:normAutofit/>
          </a:bodyPr>
          <a:lstStyle/>
          <a:p>
            <a:r>
              <a:rPr lang="nl-NL" sz="2000" dirty="0" smtClean="0"/>
              <a:t>Er wordt geprobeerd de lessen zoveel mogelijk in ruime lokalen te geven</a:t>
            </a:r>
            <a:r>
              <a:rPr lang="nl-NL" sz="2000" dirty="0" smtClean="0"/>
              <a:t>;</a:t>
            </a:r>
            <a:endParaRPr lang="nl-NL" sz="2000" dirty="0" smtClean="0"/>
          </a:p>
          <a:p>
            <a:r>
              <a:rPr lang="nl-NL" sz="2000" dirty="0" smtClean="0"/>
              <a:t>In het lokaal is er materiaal aanwezig om de studenten (extra) aan het werk te houden;</a:t>
            </a:r>
          </a:p>
          <a:p>
            <a:r>
              <a:rPr lang="nl-NL" sz="2000" dirty="0" smtClean="0"/>
              <a:t>De examens worden in speciaal daarvoor aangepaste ruimtes gehouden.</a:t>
            </a:r>
          </a:p>
          <a:p>
            <a:endParaRPr lang="nl-NL" sz="2400" dirty="0"/>
          </a:p>
          <a:p>
            <a:endParaRPr lang="nl-NL" dirty="0"/>
          </a:p>
        </p:txBody>
      </p:sp>
      <p:sp>
        <p:nvSpPr>
          <p:cNvPr id="4" name="Tijdelijke aanduiding voor voettekst 3"/>
          <p:cNvSpPr>
            <a:spLocks noGrp="1"/>
          </p:cNvSpPr>
          <p:nvPr>
            <p:ph type="ftr" sz="quarter" idx="11"/>
          </p:nvPr>
        </p:nvSpPr>
        <p:spPr/>
        <p:txBody>
          <a:bodyPr/>
          <a:lstStyle/>
          <a:p>
            <a:r>
              <a:rPr lang="nl-NL" smtClean="0"/>
              <a:t>Leeromgeving</a:t>
            </a:r>
            <a:endParaRPr lang="nl-NL"/>
          </a:p>
        </p:txBody>
      </p:sp>
    </p:spTree>
    <p:extLst>
      <p:ext uri="{BB962C8B-B14F-4D97-AF65-F5344CB8AC3E}">
        <p14:creationId xmlns:p14="http://schemas.microsoft.com/office/powerpoint/2010/main" val="3300441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1.1.1 Inhoud</a:t>
            </a:r>
            <a:endParaRPr lang="nl-NL" dirty="0"/>
          </a:p>
        </p:txBody>
      </p:sp>
      <p:sp>
        <p:nvSpPr>
          <p:cNvPr id="2" name="Tijdelijke aanduiding voor inhoud 1"/>
          <p:cNvSpPr>
            <a:spLocks noGrp="1"/>
          </p:cNvSpPr>
          <p:nvPr>
            <p:ph idx="1"/>
          </p:nvPr>
        </p:nvSpPr>
        <p:spPr/>
        <p:txBody>
          <a:bodyPr>
            <a:normAutofit/>
          </a:bodyPr>
          <a:lstStyle/>
          <a:p>
            <a:r>
              <a:rPr lang="nl-NL" sz="2000" dirty="0" smtClean="0"/>
              <a:t>Zowel Nederlands als rekenen wordt minimaal aangeboden op het vereiste niveau; </a:t>
            </a:r>
          </a:p>
          <a:p>
            <a:r>
              <a:rPr lang="nl-NL" sz="2000" dirty="0" smtClean="0"/>
              <a:t>Er wordt minimaal geëxamineerd op vereist niveau;</a:t>
            </a:r>
          </a:p>
          <a:p>
            <a:r>
              <a:rPr lang="nl-NL" sz="2000" dirty="0" smtClean="0"/>
              <a:t>Bij Nederlands wordt er gewerkt met de methode Starttaal 2F (Deviant) en het online programma Via </a:t>
            </a:r>
            <a:r>
              <a:rPr lang="nl-NL" sz="2000" dirty="0"/>
              <a:t>S</a:t>
            </a:r>
            <a:r>
              <a:rPr lang="nl-NL" sz="2000" dirty="0" smtClean="0"/>
              <a:t>tarttaal online (Studiemeter);</a:t>
            </a:r>
          </a:p>
          <a:p>
            <a:r>
              <a:rPr lang="nl-NL" sz="2000" dirty="0" smtClean="0"/>
              <a:t>Bij rekenen wordt er gewerkt met de methode </a:t>
            </a:r>
            <a:r>
              <a:rPr lang="nl-NL" sz="2000" dirty="0" err="1" smtClean="0"/>
              <a:t>Startrekenen</a:t>
            </a:r>
            <a:r>
              <a:rPr lang="nl-NL" sz="2000" dirty="0" smtClean="0"/>
              <a:t> van Deviant.</a:t>
            </a:r>
          </a:p>
          <a:p>
            <a:pPr lvl="1"/>
            <a:r>
              <a:rPr lang="nl-NL" sz="2000" dirty="0" smtClean="0"/>
              <a:t>Tijdens de les kan er zowel in het boek als digitaal gewerkt worden en wordt er aandacht gegeven aan verschillende manieren van werken.</a:t>
            </a:r>
          </a:p>
          <a:p>
            <a:endParaRPr lang="nl-NL" sz="2800" dirty="0" smtClean="0"/>
          </a:p>
          <a:p>
            <a:r>
              <a:rPr lang="nl-NL" sz="1800" dirty="0" smtClean="0">
                <a:solidFill>
                  <a:srgbClr val="FF0000"/>
                </a:solidFill>
              </a:rPr>
              <a:t>Vereiste </a:t>
            </a:r>
            <a:r>
              <a:rPr lang="nl-NL" sz="1800" dirty="0" err="1" smtClean="0">
                <a:solidFill>
                  <a:srgbClr val="FF0000"/>
                </a:solidFill>
              </a:rPr>
              <a:t>Ned</a:t>
            </a:r>
            <a:r>
              <a:rPr lang="nl-NL" sz="1800" dirty="0" smtClean="0">
                <a:solidFill>
                  <a:srgbClr val="FF0000"/>
                </a:solidFill>
              </a:rPr>
              <a:t>/Rek</a:t>
            </a:r>
            <a:endParaRPr lang="nl-NL" sz="1800" dirty="0">
              <a:solidFill>
                <a:srgbClr val="FF0000"/>
              </a:solidFill>
            </a:endParaRPr>
          </a:p>
          <a:p>
            <a:endParaRPr lang="nl-NL" dirty="0" smtClean="0"/>
          </a:p>
          <a:p>
            <a:endParaRPr lang="nl-NL" dirty="0"/>
          </a:p>
          <a:p>
            <a:endParaRPr lang="nl-NL" dirty="0"/>
          </a:p>
        </p:txBody>
      </p:sp>
      <p:sp>
        <p:nvSpPr>
          <p:cNvPr id="4" name="Tijdelijke aanduiding voor voettekst 3"/>
          <p:cNvSpPr>
            <a:spLocks noGrp="1"/>
          </p:cNvSpPr>
          <p:nvPr>
            <p:ph type="ftr" sz="quarter" idx="11"/>
          </p:nvPr>
        </p:nvSpPr>
        <p:spPr/>
        <p:txBody>
          <a:bodyPr/>
          <a:lstStyle/>
          <a:p>
            <a:r>
              <a:rPr lang="nl-NL" dirty="0"/>
              <a:t>S</a:t>
            </a:r>
            <a:r>
              <a:rPr lang="nl-NL" dirty="0" smtClean="0"/>
              <a:t>amenhang</a:t>
            </a:r>
            <a:endParaRPr lang="nl-NL" dirty="0"/>
          </a:p>
        </p:txBody>
      </p:sp>
    </p:spTree>
    <p:extLst>
      <p:ext uri="{BB962C8B-B14F-4D97-AF65-F5344CB8AC3E}">
        <p14:creationId xmlns:p14="http://schemas.microsoft.com/office/powerpoint/2010/main" val="3972828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1.1.2 Programmering </a:t>
            </a:r>
            <a:endParaRPr lang="nl-NL" dirty="0"/>
          </a:p>
        </p:txBody>
      </p:sp>
      <p:sp>
        <p:nvSpPr>
          <p:cNvPr id="2" name="Tijdelijke aanduiding voor inhoud 1"/>
          <p:cNvSpPr>
            <a:spLocks noGrp="1"/>
          </p:cNvSpPr>
          <p:nvPr>
            <p:ph idx="1"/>
          </p:nvPr>
        </p:nvSpPr>
        <p:spPr/>
        <p:txBody>
          <a:bodyPr>
            <a:normAutofit fontScale="77500" lnSpcReduction="20000"/>
          </a:bodyPr>
          <a:lstStyle/>
          <a:p>
            <a:r>
              <a:rPr lang="nl-NL" sz="2400" dirty="0" smtClean="0"/>
              <a:t>Nederlands en rekenen worden het hele jaar door aangeboden aan de studenten;</a:t>
            </a:r>
          </a:p>
          <a:p>
            <a:r>
              <a:rPr lang="nl-NL" sz="2400" dirty="0" smtClean="0"/>
              <a:t>Er wordt geprobeerd om de lessen zo </a:t>
            </a:r>
            <a:r>
              <a:rPr lang="nl-NL" sz="2400" dirty="0" smtClean="0">
                <a:solidFill>
                  <a:srgbClr val="FF0000"/>
                </a:solidFill>
              </a:rPr>
              <a:t>goed</a:t>
            </a:r>
            <a:r>
              <a:rPr lang="nl-NL" sz="2400" dirty="0" smtClean="0"/>
              <a:t> mogelijk te verdelen over de week;</a:t>
            </a:r>
          </a:p>
          <a:p>
            <a:r>
              <a:rPr lang="nl-NL" sz="2400" dirty="0" smtClean="0"/>
              <a:t>Er is een globale planning voor de lessen Nederlands en rekenen (leerjaar 1);</a:t>
            </a:r>
          </a:p>
          <a:p>
            <a:r>
              <a:rPr lang="nl-NL" sz="2400" dirty="0" smtClean="0"/>
              <a:t>Toetsen Nederlands worden 1 week van te voren aangegeven;</a:t>
            </a:r>
          </a:p>
          <a:p>
            <a:r>
              <a:rPr lang="nl-NL" sz="2400" dirty="0" smtClean="0"/>
              <a:t>Toetsen worden tijdig van te voren </a:t>
            </a:r>
            <a:r>
              <a:rPr lang="nl-NL" sz="2400" dirty="0" smtClean="0"/>
              <a:t>aangegeven</a:t>
            </a:r>
          </a:p>
          <a:p>
            <a:r>
              <a:rPr lang="nl-NL" sz="2400" dirty="0" smtClean="0"/>
              <a:t>Er </a:t>
            </a:r>
            <a:r>
              <a:rPr lang="nl-NL" sz="2400" dirty="0" smtClean="0"/>
              <a:t>zijn vast momenten voor het afnemen van de Centrale Examens;</a:t>
            </a:r>
          </a:p>
          <a:p>
            <a:r>
              <a:rPr lang="nl-NL" sz="2400" dirty="0" smtClean="0"/>
              <a:t>De examens Nederlands Spreken en Gesprekken worden georganiseerd door de docent zelf;  het examen Schrijven wordt georganiseerd door het intern examenbureau.</a:t>
            </a:r>
          </a:p>
          <a:p>
            <a:endParaRPr lang="nl-NL" dirty="0" smtClean="0"/>
          </a:p>
          <a:p>
            <a:endParaRPr lang="nl-NL" dirty="0"/>
          </a:p>
          <a:p>
            <a:endParaRPr lang="nl-NL" dirty="0"/>
          </a:p>
          <a:p>
            <a:r>
              <a:rPr lang="nl-NL" sz="1800" dirty="0"/>
              <a:t>Bron:</a:t>
            </a:r>
            <a:r>
              <a:rPr lang="nl-NL" sz="1800" b="1" dirty="0">
                <a:solidFill>
                  <a:srgbClr val="FF0000"/>
                </a:solidFill>
              </a:rPr>
              <a:t> </a:t>
            </a:r>
            <a:r>
              <a:rPr lang="nl-NL" sz="1800" dirty="0">
                <a:solidFill>
                  <a:srgbClr val="FF0000"/>
                </a:solidFill>
                <a:hlinkClick r:id="rId2"/>
              </a:rPr>
              <a:t>rooster</a:t>
            </a:r>
            <a:r>
              <a:rPr lang="nl-NL" sz="1800" dirty="0">
                <a:solidFill>
                  <a:srgbClr val="FF0000"/>
                </a:solidFill>
              </a:rPr>
              <a:t> , </a:t>
            </a:r>
            <a:r>
              <a:rPr lang="nl-NL" sz="1800" dirty="0">
                <a:solidFill>
                  <a:srgbClr val="FF0000"/>
                </a:solidFill>
                <a:hlinkClick r:id="rId3" action="ppaction://hlinkfile"/>
              </a:rPr>
              <a:t>planning rek DB</a:t>
            </a:r>
            <a:endParaRPr lang="nl-NL" sz="1800" dirty="0">
              <a:solidFill>
                <a:srgbClr val="FF0000"/>
              </a:solidFill>
            </a:endParaRPr>
          </a:p>
        </p:txBody>
      </p:sp>
      <p:sp>
        <p:nvSpPr>
          <p:cNvPr id="4" name="Tijdelijke aanduiding voor voettekst 3"/>
          <p:cNvSpPr>
            <a:spLocks noGrp="1"/>
          </p:cNvSpPr>
          <p:nvPr>
            <p:ph type="ftr" sz="quarter" idx="11"/>
          </p:nvPr>
        </p:nvSpPr>
        <p:spPr/>
        <p:txBody>
          <a:bodyPr/>
          <a:lstStyle/>
          <a:p>
            <a:r>
              <a:rPr lang="nl-NL" smtClean="0"/>
              <a:t>Samenhang</a:t>
            </a:r>
            <a:endParaRPr lang="nl-NL"/>
          </a:p>
        </p:txBody>
      </p:sp>
    </p:spTree>
    <p:extLst>
      <p:ext uri="{BB962C8B-B14F-4D97-AF65-F5344CB8AC3E}">
        <p14:creationId xmlns:p14="http://schemas.microsoft.com/office/powerpoint/2010/main" val="616466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dirty="0" smtClean="0"/>
              <a:t>1.2.1 Differentiatie   </a:t>
            </a:r>
            <a:endParaRPr lang="nl-NL" dirty="0"/>
          </a:p>
        </p:txBody>
      </p:sp>
      <p:sp>
        <p:nvSpPr>
          <p:cNvPr id="9" name="Tijdelijke aanduiding voor inhoud 8"/>
          <p:cNvSpPr>
            <a:spLocks noGrp="1"/>
          </p:cNvSpPr>
          <p:nvPr>
            <p:ph idx="1"/>
          </p:nvPr>
        </p:nvSpPr>
        <p:spPr/>
        <p:txBody>
          <a:bodyPr>
            <a:normAutofit/>
          </a:bodyPr>
          <a:lstStyle/>
          <a:p>
            <a:r>
              <a:rPr lang="nl-NL" sz="2000" dirty="0" smtClean="0"/>
              <a:t>Naast het werken in het boek is het mogelijk om opdrachten te maken via de digitale methode </a:t>
            </a:r>
            <a:r>
              <a:rPr lang="nl-NL" sz="2000" dirty="0"/>
              <a:t>S</a:t>
            </a:r>
            <a:r>
              <a:rPr lang="nl-NL" sz="2000" dirty="0" smtClean="0"/>
              <a:t>tudiemeter;</a:t>
            </a:r>
          </a:p>
          <a:p>
            <a:r>
              <a:rPr lang="nl-NL" sz="2000" dirty="0" err="1" smtClean="0"/>
              <a:t>Mbv</a:t>
            </a:r>
            <a:r>
              <a:rPr lang="nl-NL" sz="2000" dirty="0" smtClean="0"/>
              <a:t> de digitale  methode kunnen studenten werken aan onderdelen die ze nog niet goed beheersen</a:t>
            </a:r>
            <a:r>
              <a:rPr lang="nl-NL" sz="2000" dirty="0"/>
              <a:t>;</a:t>
            </a:r>
            <a:endParaRPr lang="nl-NL" sz="2000" dirty="0" smtClean="0"/>
          </a:p>
          <a:p>
            <a:r>
              <a:rPr lang="nl-NL" sz="2000" dirty="0" smtClean="0"/>
              <a:t>Daarnaast kunnen studenten hier opdrachten op hoger niveau maken (verrijkingsstof);</a:t>
            </a:r>
          </a:p>
          <a:p>
            <a:r>
              <a:rPr lang="nl-NL" sz="2000" dirty="0" smtClean="0"/>
              <a:t>Als studenten het willen en het hebben laten zien dat ze het aankunnen, mogen ze eerder examen doen. Eventueel kan men het examen op een hoger niveau doen dan voor de opleiding is vereist. </a:t>
            </a:r>
          </a:p>
          <a:p>
            <a:endParaRPr lang="nl-NL" sz="2400" dirty="0"/>
          </a:p>
          <a:p>
            <a:endParaRPr lang="nl-NL" sz="2400" dirty="0" smtClean="0"/>
          </a:p>
          <a:p>
            <a:r>
              <a:rPr lang="nl-NL" sz="1600" dirty="0" smtClean="0"/>
              <a:t>Bron</a:t>
            </a:r>
            <a:r>
              <a:rPr lang="nl-NL" sz="1600" dirty="0" smtClean="0">
                <a:solidFill>
                  <a:srgbClr val="FF0000"/>
                </a:solidFill>
              </a:rPr>
              <a:t>: </a:t>
            </a:r>
            <a:r>
              <a:rPr lang="nl-NL" sz="1600" dirty="0" smtClean="0">
                <a:solidFill>
                  <a:srgbClr val="FF0000"/>
                </a:solidFill>
                <a:hlinkClick r:id="rId2"/>
              </a:rPr>
              <a:t>Studiemeter</a:t>
            </a:r>
            <a:r>
              <a:rPr lang="nl-NL" sz="1600" dirty="0" smtClean="0">
                <a:solidFill>
                  <a:srgbClr val="FF0000"/>
                </a:solidFill>
              </a:rPr>
              <a:t>, </a:t>
            </a:r>
            <a:r>
              <a:rPr lang="nl-NL" sz="1600" dirty="0" smtClean="0">
                <a:solidFill>
                  <a:srgbClr val="FF0000"/>
                </a:solidFill>
                <a:hlinkClick r:id="rId3" action="ppaction://hlinkfile"/>
              </a:rPr>
              <a:t>examenplanning</a:t>
            </a:r>
            <a:endParaRPr lang="nl-NL" sz="1600" dirty="0">
              <a:solidFill>
                <a:srgbClr val="FF0000"/>
              </a:solidFill>
            </a:endParaRPr>
          </a:p>
        </p:txBody>
      </p:sp>
      <p:sp>
        <p:nvSpPr>
          <p:cNvPr id="10" name="Tijdelijke aanduiding voor voettekst 9"/>
          <p:cNvSpPr>
            <a:spLocks noGrp="1"/>
          </p:cNvSpPr>
          <p:nvPr>
            <p:ph type="ftr" sz="quarter" idx="11"/>
          </p:nvPr>
        </p:nvSpPr>
        <p:spPr/>
        <p:txBody>
          <a:bodyPr/>
          <a:lstStyle/>
          <a:p>
            <a:r>
              <a:rPr lang="nl-NL" smtClean="0"/>
              <a:t>Maatwerk</a:t>
            </a:r>
            <a:endParaRPr lang="nl-NL"/>
          </a:p>
        </p:txBody>
      </p:sp>
    </p:spTree>
    <p:extLst>
      <p:ext uri="{BB962C8B-B14F-4D97-AF65-F5344CB8AC3E}">
        <p14:creationId xmlns:p14="http://schemas.microsoft.com/office/powerpoint/2010/main" val="3434074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1.3.1 Interactie</a:t>
            </a:r>
            <a:endParaRPr lang="nl-NL" dirty="0"/>
          </a:p>
        </p:txBody>
      </p:sp>
      <p:sp>
        <p:nvSpPr>
          <p:cNvPr id="2" name="Tijdelijke aanduiding voor inhoud 1"/>
          <p:cNvSpPr>
            <a:spLocks noGrp="1"/>
          </p:cNvSpPr>
          <p:nvPr>
            <p:ph idx="1"/>
          </p:nvPr>
        </p:nvSpPr>
        <p:spPr/>
        <p:txBody>
          <a:bodyPr>
            <a:normAutofit/>
          </a:bodyPr>
          <a:lstStyle/>
          <a:p>
            <a:r>
              <a:rPr lang="nl-NL" sz="2000" dirty="0" smtClean="0"/>
              <a:t>De studenten worden gestimuleerd om samen te werken aan de opdrachten;</a:t>
            </a:r>
          </a:p>
          <a:p>
            <a:r>
              <a:rPr lang="nl-NL" sz="2000" dirty="0" smtClean="0"/>
              <a:t>Tijdens de lessen wordt er duidelijk aangegeven wat het doel is, waar er aan gewerkt gaat worden en hoe er gewerkt gaat worden;</a:t>
            </a:r>
            <a:endParaRPr lang="nl-NL" sz="2000" dirty="0"/>
          </a:p>
          <a:p>
            <a:r>
              <a:rPr lang="nl-NL" sz="2000" dirty="0" smtClean="0"/>
              <a:t>De docent stuurt erop aan dat er een open houding in de klas is, zodat er ruimte is voor vragen, opmerkingen en verbeteringen.</a:t>
            </a:r>
            <a:endParaRPr lang="nl-NL" sz="2000" dirty="0"/>
          </a:p>
        </p:txBody>
      </p:sp>
      <p:sp>
        <p:nvSpPr>
          <p:cNvPr id="4" name="Tijdelijke aanduiding voor voettekst 3"/>
          <p:cNvSpPr>
            <a:spLocks noGrp="1"/>
          </p:cNvSpPr>
          <p:nvPr>
            <p:ph type="ftr" sz="quarter" idx="11"/>
          </p:nvPr>
        </p:nvSpPr>
        <p:spPr/>
        <p:txBody>
          <a:bodyPr/>
          <a:lstStyle/>
          <a:p>
            <a:r>
              <a:rPr lang="nl-NL" smtClean="0"/>
              <a:t>Didactisch handelen</a:t>
            </a:r>
            <a:endParaRPr lang="nl-NL"/>
          </a:p>
        </p:txBody>
      </p:sp>
    </p:spTree>
    <p:extLst>
      <p:ext uri="{BB962C8B-B14F-4D97-AF65-F5344CB8AC3E}">
        <p14:creationId xmlns:p14="http://schemas.microsoft.com/office/powerpoint/2010/main" val="3606443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nl-NL" sz="3600" dirty="0" smtClean="0"/>
              <a:t>1.3.2 Ondersteuning en begeleiding van de leeractiviteiten </a:t>
            </a:r>
            <a:endParaRPr lang="nl-NL" sz="3600" dirty="0"/>
          </a:p>
        </p:txBody>
      </p:sp>
      <p:sp>
        <p:nvSpPr>
          <p:cNvPr id="2" name="Tijdelijke aanduiding voor inhoud 1"/>
          <p:cNvSpPr>
            <a:spLocks noGrp="1"/>
          </p:cNvSpPr>
          <p:nvPr>
            <p:ph idx="1"/>
          </p:nvPr>
        </p:nvSpPr>
        <p:spPr/>
        <p:txBody>
          <a:bodyPr>
            <a:normAutofit/>
          </a:bodyPr>
          <a:lstStyle/>
          <a:p>
            <a:r>
              <a:rPr lang="nl-NL" sz="2000" dirty="0" smtClean="0"/>
              <a:t>De docenten zijn professionals in hun vakgebied en kunnen zo de studenten goed begeleiden bij hun opdrachten en vragen;</a:t>
            </a:r>
          </a:p>
          <a:p>
            <a:r>
              <a:rPr lang="nl-NL" sz="2000" dirty="0" smtClean="0"/>
              <a:t>In de lessen wordt gewerkt met verschillende werkvormen om zo de onderdelen goed aan te bieden. Studenten kunnen tijdens de lessen de docent om (extra) hulp of uitleg vragen;</a:t>
            </a:r>
          </a:p>
          <a:p>
            <a:r>
              <a:rPr lang="nl-NL" sz="2000" dirty="0" smtClean="0"/>
              <a:t>Er wordt intensief samengewerkt met de 2</a:t>
            </a:r>
            <a:r>
              <a:rPr lang="nl-NL" sz="2000" baseline="30000" dirty="0" smtClean="0"/>
              <a:t>e</a:t>
            </a:r>
            <a:r>
              <a:rPr lang="nl-NL" sz="2000" dirty="0" smtClean="0"/>
              <a:t>-lijnsbegeleider bij specifieke hulpvragen.</a:t>
            </a:r>
          </a:p>
          <a:p>
            <a:endParaRPr lang="nl-NL" dirty="0"/>
          </a:p>
          <a:p>
            <a:r>
              <a:rPr lang="nl-NL" sz="1900" dirty="0"/>
              <a:t>Bron: </a:t>
            </a:r>
            <a:r>
              <a:rPr lang="nl-NL" sz="1900" dirty="0">
                <a:hlinkClick r:id="rId2"/>
              </a:rPr>
              <a:t>LBS</a:t>
            </a:r>
            <a:endParaRPr lang="nl-NL" sz="1900" dirty="0"/>
          </a:p>
        </p:txBody>
      </p:sp>
      <p:sp>
        <p:nvSpPr>
          <p:cNvPr id="4" name="Tijdelijke aanduiding voor voettekst 3"/>
          <p:cNvSpPr>
            <a:spLocks noGrp="1"/>
          </p:cNvSpPr>
          <p:nvPr>
            <p:ph type="ftr" sz="quarter" idx="11"/>
          </p:nvPr>
        </p:nvSpPr>
        <p:spPr/>
        <p:txBody>
          <a:bodyPr/>
          <a:lstStyle/>
          <a:p>
            <a:r>
              <a:rPr lang="nl-NL" smtClean="0"/>
              <a:t>Didactisch handelen</a:t>
            </a:r>
            <a:endParaRPr lang="nl-NL"/>
          </a:p>
        </p:txBody>
      </p:sp>
    </p:spTree>
    <p:extLst>
      <p:ext uri="{BB962C8B-B14F-4D97-AF65-F5344CB8AC3E}">
        <p14:creationId xmlns:p14="http://schemas.microsoft.com/office/powerpoint/2010/main" val="691236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nl-NL" sz="3600" dirty="0" smtClean="0"/>
              <a:t>1.3.3 Feedback op de leeractiviteiten en de leerresultaten</a:t>
            </a:r>
            <a:endParaRPr lang="nl-NL" sz="3600" dirty="0"/>
          </a:p>
        </p:txBody>
      </p:sp>
      <p:sp>
        <p:nvSpPr>
          <p:cNvPr id="2" name="Tijdelijke aanduiding voor inhoud 1"/>
          <p:cNvSpPr>
            <a:spLocks noGrp="1"/>
          </p:cNvSpPr>
          <p:nvPr>
            <p:ph idx="1"/>
          </p:nvPr>
        </p:nvSpPr>
        <p:spPr/>
        <p:txBody>
          <a:bodyPr>
            <a:normAutofit/>
          </a:bodyPr>
          <a:lstStyle/>
          <a:p>
            <a:r>
              <a:rPr lang="nl-NL" sz="2000" dirty="0" smtClean="0"/>
              <a:t>Voor zowel rekenen als Nederlands zijn er beoordelingsmomenten in de vorm van toetsen, verslagen maken o.i.d.;</a:t>
            </a:r>
          </a:p>
          <a:p>
            <a:r>
              <a:rPr lang="nl-NL" sz="2000" dirty="0" smtClean="0"/>
              <a:t>In het leerlingbegeleidingssysteem worden de formatieve toetsen en opdrachten bijgehouden;</a:t>
            </a:r>
          </a:p>
          <a:p>
            <a:r>
              <a:rPr lang="nl-NL" sz="2000" dirty="0" smtClean="0"/>
              <a:t>De studenten hebben hier zicht op;</a:t>
            </a:r>
          </a:p>
          <a:p>
            <a:r>
              <a:rPr lang="nl-NL" sz="2000" dirty="0" smtClean="0"/>
              <a:t>Indien nodig kan er extra lesmateriaal ingezet worden of vormen van bijles;</a:t>
            </a:r>
          </a:p>
          <a:p>
            <a:r>
              <a:rPr lang="nl-NL" sz="2000" dirty="0" smtClean="0"/>
              <a:t>Tijdens SLB/portfoliogesprekken wordt de voortgang besproken en welke acties evt. gewenst zijn.</a:t>
            </a:r>
          </a:p>
          <a:p>
            <a:pPr marL="82296" indent="0">
              <a:buNone/>
            </a:pPr>
            <a:endParaRPr lang="nl-NL" dirty="0"/>
          </a:p>
          <a:p>
            <a:r>
              <a:rPr lang="nl-NL" sz="2000" dirty="0" smtClean="0"/>
              <a:t>Bron: </a:t>
            </a:r>
            <a:r>
              <a:rPr lang="nl-NL" sz="2000" dirty="0" smtClean="0">
                <a:hlinkClick r:id="rId2"/>
              </a:rPr>
              <a:t>LBS</a:t>
            </a:r>
            <a:endParaRPr lang="nl-NL" sz="2000" dirty="0" smtClean="0"/>
          </a:p>
        </p:txBody>
      </p:sp>
      <p:sp>
        <p:nvSpPr>
          <p:cNvPr id="4" name="Tijdelijke aanduiding voor voettekst 3"/>
          <p:cNvSpPr>
            <a:spLocks noGrp="1"/>
          </p:cNvSpPr>
          <p:nvPr>
            <p:ph type="ftr" sz="quarter" idx="11"/>
          </p:nvPr>
        </p:nvSpPr>
        <p:spPr/>
        <p:txBody>
          <a:bodyPr/>
          <a:lstStyle/>
          <a:p>
            <a:r>
              <a:rPr lang="nl-NL" dirty="0" smtClean="0"/>
              <a:t>Didactisch handelen</a:t>
            </a:r>
            <a:endParaRPr lang="nl-NL" dirty="0"/>
          </a:p>
        </p:txBody>
      </p:sp>
    </p:spTree>
    <p:extLst>
      <p:ext uri="{BB962C8B-B14F-4D97-AF65-F5344CB8AC3E}">
        <p14:creationId xmlns:p14="http://schemas.microsoft.com/office/powerpoint/2010/main" val="2234506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smtClean="0"/>
              <a:t>1.4.1 Benutting</a:t>
            </a:r>
            <a:endParaRPr lang="nl-NL" sz="3200" dirty="0"/>
          </a:p>
        </p:txBody>
      </p:sp>
      <p:sp>
        <p:nvSpPr>
          <p:cNvPr id="2" name="Tijdelijke aanduiding voor inhoud 1"/>
          <p:cNvSpPr>
            <a:spLocks noGrp="1"/>
          </p:cNvSpPr>
          <p:nvPr>
            <p:ph idx="1"/>
          </p:nvPr>
        </p:nvSpPr>
        <p:spPr/>
        <p:txBody>
          <a:bodyPr>
            <a:normAutofit/>
          </a:bodyPr>
          <a:lstStyle/>
          <a:p>
            <a:r>
              <a:rPr lang="nl-NL" sz="2000" dirty="0" smtClean="0"/>
              <a:t>Er is een overzichtelijk rooster voor de studenten met zo weinig mogelijk tussenuren;</a:t>
            </a:r>
          </a:p>
          <a:p>
            <a:r>
              <a:rPr lang="nl-NL" sz="2000" dirty="0" smtClean="0"/>
              <a:t>Er is een buffer ingebouwd waardoor er geoorloofde lesuitval opgevangen kan worden.</a:t>
            </a:r>
          </a:p>
          <a:p>
            <a:endParaRPr lang="nl-NL" sz="2400" dirty="0" smtClean="0"/>
          </a:p>
          <a:p>
            <a:endParaRPr lang="nl-NL" dirty="0" smtClean="0"/>
          </a:p>
          <a:p>
            <a:endParaRPr lang="nl-NL" dirty="0"/>
          </a:p>
          <a:p>
            <a:endParaRPr lang="nl-NL" dirty="0" smtClean="0"/>
          </a:p>
          <a:p>
            <a:endParaRPr lang="nl-NL" dirty="0"/>
          </a:p>
          <a:p>
            <a:r>
              <a:rPr lang="nl-NL" sz="1600" dirty="0" smtClean="0"/>
              <a:t>Bron:</a:t>
            </a:r>
            <a:r>
              <a:rPr lang="nl-NL" sz="1600" dirty="0" smtClean="0">
                <a:solidFill>
                  <a:srgbClr val="FF0000"/>
                </a:solidFill>
              </a:rPr>
              <a:t> </a:t>
            </a:r>
            <a:r>
              <a:rPr lang="nl-NL" sz="1600" dirty="0" smtClean="0">
                <a:solidFill>
                  <a:srgbClr val="FF0000"/>
                </a:solidFill>
                <a:hlinkClick r:id="rId2"/>
              </a:rPr>
              <a:t>rooster</a:t>
            </a:r>
            <a:r>
              <a:rPr lang="nl-NL" sz="1600" dirty="0" smtClean="0">
                <a:solidFill>
                  <a:srgbClr val="FF0000"/>
                </a:solidFill>
              </a:rPr>
              <a:t> </a:t>
            </a:r>
            <a:endParaRPr lang="nl-NL" sz="1600" dirty="0">
              <a:solidFill>
                <a:srgbClr val="FF0000"/>
              </a:solidFill>
            </a:endParaRPr>
          </a:p>
        </p:txBody>
      </p:sp>
      <p:sp>
        <p:nvSpPr>
          <p:cNvPr id="4" name="Tijdelijke aanduiding voor voettekst 3"/>
          <p:cNvSpPr>
            <a:spLocks noGrp="1"/>
          </p:cNvSpPr>
          <p:nvPr>
            <p:ph type="ftr" sz="quarter" idx="11"/>
          </p:nvPr>
        </p:nvSpPr>
        <p:spPr/>
        <p:txBody>
          <a:bodyPr/>
          <a:lstStyle/>
          <a:p>
            <a:r>
              <a:rPr lang="nl-NL" smtClean="0"/>
              <a:t>Leertijd</a:t>
            </a:r>
            <a:endParaRPr lang="nl-NL"/>
          </a:p>
        </p:txBody>
      </p:sp>
    </p:spTree>
    <p:extLst>
      <p:ext uri="{BB962C8B-B14F-4D97-AF65-F5344CB8AC3E}">
        <p14:creationId xmlns:p14="http://schemas.microsoft.com/office/powerpoint/2010/main" val="1285472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3200" dirty="0" smtClean="0"/>
              <a:t>1.4.2 Werkdruk</a:t>
            </a:r>
            <a:endParaRPr lang="nl-NL" sz="3200" dirty="0"/>
          </a:p>
        </p:txBody>
      </p:sp>
      <p:sp>
        <p:nvSpPr>
          <p:cNvPr id="2" name="Tijdelijke aanduiding voor inhoud 1"/>
          <p:cNvSpPr>
            <a:spLocks noGrp="1"/>
          </p:cNvSpPr>
          <p:nvPr>
            <p:ph idx="1"/>
          </p:nvPr>
        </p:nvSpPr>
        <p:spPr/>
        <p:txBody>
          <a:bodyPr/>
          <a:lstStyle/>
          <a:p>
            <a:r>
              <a:rPr lang="nl-NL" sz="2000" dirty="0" smtClean="0"/>
              <a:t>Als de leerling de planning volgt, dan is er geen sprake van een hoge werkdruk;</a:t>
            </a:r>
          </a:p>
          <a:p>
            <a:r>
              <a:rPr lang="nl-NL" sz="2000" dirty="0" smtClean="0"/>
              <a:t>De inhoud van de vakken zijn evenredig over de  jaar verdeeld;</a:t>
            </a:r>
          </a:p>
          <a:p>
            <a:r>
              <a:rPr lang="nl-NL" sz="2000" dirty="0" smtClean="0"/>
              <a:t>De lessen worden gepland tot aan de vierde periode van het 2</a:t>
            </a:r>
            <a:r>
              <a:rPr lang="nl-NL" sz="2000" baseline="30000" dirty="0" smtClean="0"/>
              <a:t>e</a:t>
            </a:r>
            <a:r>
              <a:rPr lang="nl-NL" sz="2000" dirty="0" smtClean="0"/>
              <a:t> jaar i.v.m. het afnemen van het examen.</a:t>
            </a:r>
            <a:endParaRPr lang="nl-NL" sz="2000" dirty="0"/>
          </a:p>
          <a:p>
            <a:endParaRPr lang="nl-NL" dirty="0" smtClean="0"/>
          </a:p>
          <a:p>
            <a:endParaRPr lang="nl-NL" dirty="0"/>
          </a:p>
          <a:p>
            <a:endParaRPr lang="nl-NL" dirty="0" smtClean="0"/>
          </a:p>
          <a:p>
            <a:r>
              <a:rPr lang="nl-NL" sz="1600" dirty="0" smtClean="0"/>
              <a:t>Bron:</a:t>
            </a:r>
            <a:r>
              <a:rPr lang="nl-NL" sz="1600" b="1" dirty="0" smtClean="0">
                <a:solidFill>
                  <a:srgbClr val="FF0000"/>
                </a:solidFill>
              </a:rPr>
              <a:t> </a:t>
            </a:r>
            <a:r>
              <a:rPr lang="nl-NL" sz="1600" dirty="0" smtClean="0">
                <a:solidFill>
                  <a:srgbClr val="FF0000"/>
                </a:solidFill>
                <a:hlinkClick r:id="rId2"/>
              </a:rPr>
              <a:t>rooster</a:t>
            </a:r>
            <a:r>
              <a:rPr lang="nl-NL" sz="1600" dirty="0" smtClean="0">
                <a:solidFill>
                  <a:srgbClr val="FF0000"/>
                </a:solidFill>
              </a:rPr>
              <a:t> , </a:t>
            </a:r>
            <a:r>
              <a:rPr lang="nl-NL" sz="1600" dirty="0" smtClean="0">
                <a:solidFill>
                  <a:srgbClr val="FF0000"/>
                </a:solidFill>
                <a:hlinkClick r:id="rId3" action="ppaction://hlinkfile"/>
              </a:rPr>
              <a:t>planning rek DB</a:t>
            </a:r>
            <a:r>
              <a:rPr lang="nl-NL" sz="1600" dirty="0" smtClean="0">
                <a:solidFill>
                  <a:srgbClr val="FF0000"/>
                </a:solidFill>
              </a:rPr>
              <a:t>, </a:t>
            </a:r>
            <a:r>
              <a:rPr lang="nl-NL" sz="1600" dirty="0" smtClean="0">
                <a:solidFill>
                  <a:srgbClr val="FF0000"/>
                </a:solidFill>
                <a:hlinkClick r:id="rId4" action="ppaction://hlinkfile"/>
              </a:rPr>
              <a:t>examenplanning</a:t>
            </a:r>
            <a:endParaRPr lang="nl-NL" sz="1600" dirty="0">
              <a:solidFill>
                <a:srgbClr val="FF0000"/>
              </a:solidFill>
            </a:endParaRPr>
          </a:p>
          <a:p>
            <a:endParaRPr lang="nl-NL" dirty="0" smtClean="0"/>
          </a:p>
          <a:p>
            <a:endParaRPr lang="nl-NL" dirty="0"/>
          </a:p>
          <a:p>
            <a:pPr marL="82296" indent="0">
              <a:buNone/>
            </a:pPr>
            <a:endParaRPr lang="nl-NL" dirty="0"/>
          </a:p>
        </p:txBody>
      </p:sp>
      <p:sp>
        <p:nvSpPr>
          <p:cNvPr id="4" name="Tijdelijke aanduiding voor voettekst 3"/>
          <p:cNvSpPr>
            <a:spLocks noGrp="1"/>
          </p:cNvSpPr>
          <p:nvPr>
            <p:ph type="ftr" sz="quarter" idx="11"/>
          </p:nvPr>
        </p:nvSpPr>
        <p:spPr/>
        <p:txBody>
          <a:bodyPr/>
          <a:lstStyle/>
          <a:p>
            <a:r>
              <a:rPr lang="nl-NL" smtClean="0"/>
              <a:t>Leertijd</a:t>
            </a:r>
            <a:endParaRPr lang="nl-NL"/>
          </a:p>
        </p:txBody>
      </p:sp>
    </p:spTree>
    <p:extLst>
      <p:ext uri="{BB962C8B-B14F-4D97-AF65-F5344CB8AC3E}">
        <p14:creationId xmlns:p14="http://schemas.microsoft.com/office/powerpoint/2010/main" val="17197930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onnewende">
  <a:themeElements>
    <a:clrScheme name="Zonnewend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Zonnewend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304</TotalTime>
  <Words>749</Words>
  <Application>Microsoft Office PowerPoint</Application>
  <PresentationFormat>Diavoorstelling (4:3)</PresentationFormat>
  <Paragraphs>90</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Zonnewende</vt:lpstr>
      <vt:lpstr>Onderwijsproces en Examinering en diplomering</vt:lpstr>
      <vt:lpstr>1.1.1 Inhoud</vt:lpstr>
      <vt:lpstr>1.1.2 Programmering </vt:lpstr>
      <vt:lpstr>1.2.1 Differentiatie   </vt:lpstr>
      <vt:lpstr>1.3.1 Interactie</vt:lpstr>
      <vt:lpstr>1.3.2 Ondersteuning en begeleiding van de leeractiviteiten </vt:lpstr>
      <vt:lpstr>1.3.3 Feedback op de leeractiviteiten en de leerresultaten</vt:lpstr>
      <vt:lpstr>1.4.1 Benutting</vt:lpstr>
      <vt:lpstr>1.4.2 Werkdruk</vt:lpstr>
      <vt:lpstr>1.5.1 Schoolklimaat</vt:lpstr>
      <vt:lpstr>1.5.2 Materiële voorzieningen </vt:lpstr>
    </vt:vector>
  </TitlesOfParts>
  <Company>Onderwijsgroep Noord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Onderwijsproces</dc:title>
  <dc:creator>J.H.F. Plas-Waarsing</dc:creator>
  <cp:lastModifiedBy>J.H.F. Plas-Waarsing</cp:lastModifiedBy>
  <cp:revision>47</cp:revision>
  <dcterms:created xsi:type="dcterms:W3CDTF">2015-06-08T11:40:07Z</dcterms:created>
  <dcterms:modified xsi:type="dcterms:W3CDTF">2017-02-27T08:11:34Z</dcterms:modified>
</cp:coreProperties>
</file>