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4"/>
  </p:notesMasterIdLst>
  <p:handoutMasterIdLst>
    <p:handoutMasterId r:id="rId25"/>
  </p:handoutMasterIdLst>
  <p:sldIdLst>
    <p:sldId id="295" r:id="rId2"/>
    <p:sldId id="313" r:id="rId3"/>
    <p:sldId id="306" r:id="rId4"/>
    <p:sldId id="307" r:id="rId5"/>
    <p:sldId id="314" r:id="rId6"/>
    <p:sldId id="315" r:id="rId7"/>
    <p:sldId id="308" r:id="rId8"/>
    <p:sldId id="309" r:id="rId9"/>
    <p:sldId id="310" r:id="rId10"/>
    <p:sldId id="305" r:id="rId11"/>
    <p:sldId id="289" r:id="rId12"/>
    <p:sldId id="300" r:id="rId13"/>
    <p:sldId id="293" r:id="rId14"/>
    <p:sldId id="294" r:id="rId15"/>
    <p:sldId id="299" r:id="rId16"/>
    <p:sldId id="302" r:id="rId17"/>
    <p:sldId id="303" r:id="rId18"/>
    <p:sldId id="304" r:id="rId19"/>
    <p:sldId id="298" r:id="rId20"/>
    <p:sldId id="297" r:id="rId21"/>
    <p:sldId id="296" r:id="rId22"/>
    <p:sldId id="301" r:id="rId23"/>
  </p:sldIdLst>
  <p:sldSz cx="9144000" cy="6858000" type="screen4x3"/>
  <p:notesSz cx="9928225" cy="6669088"/>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33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p:cViewPr varScale="1">
        <p:scale>
          <a:sx n="91" d="100"/>
          <a:sy n="91" d="100"/>
        </p:scale>
        <p:origin x="-197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34"/>
    </p:cViewPr>
  </p:sorterViewPr>
  <p:notesViewPr>
    <p:cSldViewPr>
      <p:cViewPr>
        <p:scale>
          <a:sx n="75" d="100"/>
          <a:sy n="75" d="100"/>
        </p:scale>
        <p:origin x="-594" y="-60"/>
      </p:cViewPr>
      <p:guideLst>
        <p:guide orient="horz" pos="2101"/>
        <p:guide pos="312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43021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nl-NL"/>
          </a:p>
        </p:txBody>
      </p:sp>
      <p:sp>
        <p:nvSpPr>
          <p:cNvPr id="48131" name="Rectangle 3"/>
          <p:cNvSpPr>
            <a:spLocks noGrp="1" noChangeArrowheads="1"/>
          </p:cNvSpPr>
          <p:nvPr>
            <p:ph type="dt" sz="quarter" idx="1"/>
          </p:nvPr>
        </p:nvSpPr>
        <p:spPr bwMode="auto">
          <a:xfrm>
            <a:off x="5626100" y="0"/>
            <a:ext cx="43021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nl-NL"/>
          </a:p>
        </p:txBody>
      </p:sp>
      <p:sp>
        <p:nvSpPr>
          <p:cNvPr id="48132" name="Rectangle 4"/>
          <p:cNvSpPr>
            <a:spLocks noGrp="1" noChangeArrowheads="1"/>
          </p:cNvSpPr>
          <p:nvPr>
            <p:ph type="ftr" sz="quarter" idx="2"/>
          </p:nvPr>
        </p:nvSpPr>
        <p:spPr bwMode="auto">
          <a:xfrm>
            <a:off x="0" y="6335713"/>
            <a:ext cx="43021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nl-NL"/>
          </a:p>
        </p:txBody>
      </p:sp>
      <p:sp>
        <p:nvSpPr>
          <p:cNvPr id="48133" name="Rectangle 5"/>
          <p:cNvSpPr>
            <a:spLocks noGrp="1" noChangeArrowheads="1"/>
          </p:cNvSpPr>
          <p:nvPr>
            <p:ph type="sldNum" sz="quarter" idx="3"/>
          </p:nvPr>
        </p:nvSpPr>
        <p:spPr bwMode="auto">
          <a:xfrm>
            <a:off x="5626100" y="6335713"/>
            <a:ext cx="43021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E6008F91-D3A8-4E75-A096-813C272C1034}" type="slidenum">
              <a:rPr lang="nl-NL"/>
              <a:pPr/>
              <a:t>‹nr.›</a:t>
            </a:fld>
            <a:endParaRPr lang="nl-NL"/>
          </a:p>
        </p:txBody>
      </p:sp>
    </p:spTree>
    <p:extLst>
      <p:ext uri="{BB962C8B-B14F-4D97-AF65-F5344CB8AC3E}">
        <p14:creationId xmlns:p14="http://schemas.microsoft.com/office/powerpoint/2010/main" val="925561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43021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nl-NL"/>
          </a:p>
        </p:txBody>
      </p:sp>
      <p:sp>
        <p:nvSpPr>
          <p:cNvPr id="14339" name="Rectangle 3"/>
          <p:cNvSpPr>
            <a:spLocks noGrp="1" noChangeArrowheads="1"/>
          </p:cNvSpPr>
          <p:nvPr>
            <p:ph type="dt" idx="1"/>
          </p:nvPr>
        </p:nvSpPr>
        <p:spPr bwMode="auto">
          <a:xfrm>
            <a:off x="5626100" y="0"/>
            <a:ext cx="43021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nl-NL"/>
          </a:p>
        </p:txBody>
      </p:sp>
      <p:sp>
        <p:nvSpPr>
          <p:cNvPr id="14340" name="Rectangle 4"/>
          <p:cNvSpPr>
            <a:spLocks noGrp="1" noRot="1" noChangeAspect="1" noChangeArrowheads="1" noTextEdit="1"/>
          </p:cNvSpPr>
          <p:nvPr>
            <p:ph type="sldImg" idx="2"/>
          </p:nvPr>
        </p:nvSpPr>
        <p:spPr bwMode="auto">
          <a:xfrm>
            <a:off x="3297238" y="500063"/>
            <a:ext cx="3335337" cy="25019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4341" name="Rectangle 5"/>
          <p:cNvSpPr>
            <a:spLocks noGrp="1" noChangeArrowheads="1"/>
          </p:cNvSpPr>
          <p:nvPr>
            <p:ph type="body" sz="quarter" idx="3"/>
          </p:nvPr>
        </p:nvSpPr>
        <p:spPr bwMode="auto">
          <a:xfrm>
            <a:off x="1323975" y="3168650"/>
            <a:ext cx="7280275" cy="300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14342" name="Rectangle 6"/>
          <p:cNvSpPr>
            <a:spLocks noGrp="1" noChangeArrowheads="1"/>
          </p:cNvSpPr>
          <p:nvPr>
            <p:ph type="ftr" sz="quarter" idx="4"/>
          </p:nvPr>
        </p:nvSpPr>
        <p:spPr bwMode="auto">
          <a:xfrm>
            <a:off x="0" y="6335713"/>
            <a:ext cx="43021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nl-NL"/>
          </a:p>
        </p:txBody>
      </p:sp>
      <p:sp>
        <p:nvSpPr>
          <p:cNvPr id="14343" name="Rectangle 7"/>
          <p:cNvSpPr>
            <a:spLocks noGrp="1" noChangeArrowheads="1"/>
          </p:cNvSpPr>
          <p:nvPr>
            <p:ph type="sldNum" sz="quarter" idx="5"/>
          </p:nvPr>
        </p:nvSpPr>
        <p:spPr bwMode="auto">
          <a:xfrm>
            <a:off x="5626100" y="6335713"/>
            <a:ext cx="43021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6EE06998-B309-4089-AD23-F8CBAC4777AB}" type="slidenum">
              <a:rPr lang="nl-NL"/>
              <a:pPr/>
              <a:t>‹nr.›</a:t>
            </a:fld>
            <a:endParaRPr lang="nl-NL"/>
          </a:p>
        </p:txBody>
      </p:sp>
    </p:spTree>
    <p:extLst>
      <p:ext uri="{BB962C8B-B14F-4D97-AF65-F5344CB8AC3E}">
        <p14:creationId xmlns:p14="http://schemas.microsoft.com/office/powerpoint/2010/main" val="254603018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1026"/>
          <p:cNvSpPr>
            <a:spLocks noGrp="1" noRot="1" noChangeAspect="1" noChangeArrowheads="1" noTextEdit="1"/>
          </p:cNvSpPr>
          <p:nvPr>
            <p:ph type="sldImg"/>
          </p:nvPr>
        </p:nvSpPr>
        <p:spPr>
          <a:ln/>
        </p:spPr>
      </p:sp>
      <p:sp>
        <p:nvSpPr>
          <p:cNvPr id="142339" name="Rectangle 1027"/>
          <p:cNvSpPr>
            <a:spLocks noGrp="1" noChangeArrowheads="1"/>
          </p:cNvSpPr>
          <p:nvPr>
            <p:ph type="body" idx="1"/>
          </p:nvPr>
        </p:nvSpPr>
        <p:spPr/>
        <p:txBody>
          <a:bodyPr/>
          <a:lstStyle/>
          <a:p>
            <a:r>
              <a:rPr lang="nl-NL"/>
              <a:t>Arbeid en arbeidaefficiëntie in de varkenshouderij staat in de belangstelling. Een recent uitgevoerde enquete geeft als uitkomst dat er gemiddeld weinig verschil is tussen verschillende bedrijfssystemen. Ik denk dat wanneer je het per bedrijf bekijkt wel degelijk verschil is tussen de verschillende bedrijfssystemen. In dit onderdeel ga ik daar nader op in. De volgende aspekten komen aan de orde.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1026"/>
          <p:cNvSpPr>
            <a:spLocks noGrp="1" noRot="1" noChangeAspect="1" noChangeArrowheads="1" noTextEdit="1"/>
          </p:cNvSpPr>
          <p:nvPr>
            <p:ph type="sldImg"/>
          </p:nvPr>
        </p:nvSpPr>
        <p:spPr>
          <a:ln/>
        </p:spPr>
      </p:sp>
      <p:sp>
        <p:nvSpPr>
          <p:cNvPr id="142339" name="Rectangle 1027"/>
          <p:cNvSpPr>
            <a:spLocks noGrp="1" noChangeArrowheads="1"/>
          </p:cNvSpPr>
          <p:nvPr>
            <p:ph type="body" idx="1"/>
          </p:nvPr>
        </p:nvSpPr>
        <p:spPr/>
        <p:txBody>
          <a:bodyPr/>
          <a:lstStyle/>
          <a:p>
            <a:r>
              <a:rPr lang="nl-NL"/>
              <a:t>Arbeid en arbeidaefficiëntie in de varkenshouderij staat in de belangstelling. Een recent uitgevoerde enquete geeft als uitkomst dat er gemiddeld weinig verschil is tussen verschillende bedrijfssystemen. Ik denk dat wanneer je het per bedrijf bekijkt wel degelijk verschil is tussen de verschillende bedrijfssystemen. In dit onderdeel ga ik daar nader op in. De volgende aspekten komen aan de orde.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p:txBody>
          <a:bodyPr/>
          <a:lstStyle/>
          <a:p>
            <a:endParaRPr lang="nl-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1026"/>
          <p:cNvSpPr>
            <a:spLocks noGrp="1" noRot="1" noChangeAspect="1" noChangeArrowheads="1" noTextEdit="1"/>
          </p:cNvSpPr>
          <p:nvPr>
            <p:ph type="sldImg"/>
          </p:nvPr>
        </p:nvSpPr>
        <p:spPr>
          <a:ln/>
        </p:spPr>
      </p:sp>
      <p:sp>
        <p:nvSpPr>
          <p:cNvPr id="139267" name="Rectangle 1027"/>
          <p:cNvSpPr>
            <a:spLocks noGrp="1" noChangeArrowheads="1"/>
          </p:cNvSpPr>
          <p:nvPr>
            <p:ph type="body" idx="1"/>
          </p:nvPr>
        </p:nvSpPr>
        <p:spPr/>
        <p:txBody>
          <a:bodyPr/>
          <a:lstStyle/>
          <a:p>
            <a:endParaRPr lang="nl-N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p:txBody>
          <a:bodyPr/>
          <a:lstStyle/>
          <a:p>
            <a:r>
              <a:rPr lang="nl-NL"/>
              <a:t>Periodieke werkzaamheden zoals berigheidsstimulatie, controle en insemineren, controle + hulp bij de beoorte veel in korte tijd</a:t>
            </a:r>
          </a:p>
          <a:p>
            <a:r>
              <a:rPr lang="nl-NL"/>
              <a:t>Door extra andacht beter resultaat: minder terugkomers, minder doodgeboren biggen</a:t>
            </a:r>
          </a:p>
          <a:p>
            <a:r>
              <a:rPr lang="nl-NL"/>
              <a:t>Inzet van parttimers, speciaal in de pieken, meer werk in groepje uitvoeren. Vervelende klussen samen aanpakken  biggen behandelen,castreren, schoonmaken</a:t>
            </a:r>
          </a:p>
          <a:p>
            <a:r>
              <a:rPr lang="nl-NL"/>
              <a:t>Inzet gespecialiseerde arbeid, bijv. schoonmaakbedrijf, insemineren</a:t>
            </a:r>
          </a:p>
          <a:p>
            <a:r>
              <a:rPr lang="nl-NL"/>
              <a:t>De manager moet goed kunnen plannen, Kan echter al ver vooruit gedaan worden. Uitval bij ziekte kan met bedrijfshulp goed worden opgevangen</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spect="1" noChangeArrowheads="1" noTextEdit="1"/>
          </p:cNvSpPr>
          <p:nvPr>
            <p:ph type="sldImg"/>
          </p:nvPr>
        </p:nvSpPr>
        <p:spPr>
          <a:ln/>
        </p:spPr>
      </p:sp>
      <p:sp>
        <p:nvSpPr>
          <p:cNvPr id="143363" name="Rectangle 3"/>
          <p:cNvSpPr>
            <a:spLocks noGrp="1" noChangeArrowheads="1"/>
          </p:cNvSpPr>
          <p:nvPr>
            <p:ph type="body" idx="1"/>
          </p:nvPr>
        </p:nvSpPr>
        <p:spPr/>
        <p:txBody>
          <a:bodyPr/>
          <a:lstStyle/>
          <a:p>
            <a:r>
              <a:rPr lang="nl-NL"/>
              <a:t>Bij het één weeksysteem moet elke week alles gedaan worden. Het risico bestaat dat men steeds heel druk is en daardoor achter de feiten aanloopt Het wordt een sleur.</a:t>
            </a:r>
          </a:p>
          <a:p>
            <a:r>
              <a:rPr lang="nl-NL"/>
              <a:t>Anderen hebben juist een veelheid aan verschillende werkzaamheden nodig om het werk afwisselnd genoeg te vinden.</a:t>
            </a:r>
          </a:p>
          <a:p>
            <a:r>
              <a:rPr lang="nl-NL"/>
              <a:t>Inplannen van vrije tijd en tijd voor specifieke zaken zoals boekhouding doen, tuin en erf onderhoud, contact met adviseurs e.d. kan in een meerwekensysteem veel beter</a:t>
            </a:r>
          </a:p>
          <a:p>
            <a:r>
              <a:rPr lang="nl-NL"/>
              <a:t>Doordat de aandacht op enkele hoofdtaken gericht kan worden ervaar je veel minder druk. Het werk is daardoor plezieriger uit te voeren</a:t>
            </a:r>
          </a:p>
          <a:p>
            <a:r>
              <a:rPr lang="nl-NL"/>
              <a:t>Omdat er meer aandacht voor details is zal er een stimulans vanuitgaan richting resultaat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a:ln/>
        </p:spPr>
      </p:sp>
      <p:sp>
        <p:nvSpPr>
          <p:cNvPr id="144387" name="Rectangle 3"/>
          <p:cNvSpPr>
            <a:spLocks noGrp="1" noChangeArrowheads="1"/>
          </p:cNvSpPr>
          <p:nvPr>
            <p:ph type="body" idx="1"/>
          </p:nvPr>
        </p:nvSpPr>
        <p:spPr/>
        <p:txBody>
          <a:bodyPr/>
          <a:lstStyle/>
          <a:p>
            <a:r>
              <a:rPr lang="nl-NL"/>
              <a:t>Ten opzichte van een weekssysteem hoeven in een meerwekensysteem verschillende werkzaamheden minder vaak te worden uitgevoerd Dit bespaart aanlooptijd. In deze tabel is het resultaat van een onderzoek door Roelofs en anderen uitgevoerd, weergegeven. De reductie bij het 4 wekensysteem heb ik afgeleid van de reductie bij het 3 wekensysteem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a:ln/>
        </p:spPr>
      </p:sp>
      <p:sp>
        <p:nvSpPr>
          <p:cNvPr id="144387" name="Rectangle 3"/>
          <p:cNvSpPr>
            <a:spLocks noGrp="1" noChangeArrowheads="1"/>
          </p:cNvSpPr>
          <p:nvPr>
            <p:ph type="body" idx="1"/>
          </p:nvPr>
        </p:nvSpPr>
        <p:spPr/>
        <p:txBody>
          <a:bodyPr/>
          <a:lstStyle/>
          <a:p>
            <a:r>
              <a:rPr lang="nl-NL"/>
              <a:t>Ten opzichte van een weekssysteem hoeven in een meerwekensysteem verschillende werkzaamheden minder vaak te worden uitgevoerd Dit bespaart aanlooptijd. In deze tabel is het resultaat van een onderzoek door Roelofs en anderen uitgevoerd, weergegeven. De reductie bij het 4 wekensysteem heb ik afgeleid van de reductie bij het 3 wekensysteem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a:ln/>
        </p:spPr>
      </p:sp>
      <p:sp>
        <p:nvSpPr>
          <p:cNvPr id="144387" name="Rectangle 3"/>
          <p:cNvSpPr>
            <a:spLocks noGrp="1" noChangeArrowheads="1"/>
          </p:cNvSpPr>
          <p:nvPr>
            <p:ph type="body" idx="1"/>
          </p:nvPr>
        </p:nvSpPr>
        <p:spPr/>
        <p:txBody>
          <a:bodyPr/>
          <a:lstStyle/>
          <a:p>
            <a:r>
              <a:rPr lang="nl-NL"/>
              <a:t>Ten opzichte van een weekssysteem hoeven in een meerwekensysteem verschillende werkzaamheden minder vaak te worden uitgevoerd Dit bespaart aanlooptijd. In deze tabel is het resultaat van een onderzoek door Roelofs en anderen uitgevoerd, weergegeven. De reductie bij het 4 wekensysteem heb ik afgeleid van de reductie bij het 3 wekensysteem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a:ln/>
        </p:spPr>
      </p:sp>
      <p:sp>
        <p:nvSpPr>
          <p:cNvPr id="144387" name="Rectangle 3"/>
          <p:cNvSpPr>
            <a:spLocks noGrp="1" noChangeArrowheads="1"/>
          </p:cNvSpPr>
          <p:nvPr>
            <p:ph type="body" idx="1"/>
          </p:nvPr>
        </p:nvSpPr>
        <p:spPr/>
        <p:txBody>
          <a:bodyPr/>
          <a:lstStyle/>
          <a:p>
            <a:r>
              <a:rPr lang="nl-NL"/>
              <a:t>Ten opzichte van een weekssysteem hoeven in een meerwekensysteem verschillende werkzaamheden minder vaak te worden uitgevoerd Dit bespaart aanlooptijd. In deze tabel is het resultaat van een onderzoek door Roelofs en anderen uitgevoerd, weergegeven. De reductie bij het 4 wekensysteem heb ik afgeleid van de reductie bij het 3 wekensysteem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spect="1" noChangeArrowheads="1" noTextEdit="1"/>
          </p:cNvSpPr>
          <p:nvPr>
            <p:ph type="sldImg"/>
          </p:nvPr>
        </p:nvSpPr>
        <p:spPr>
          <a:ln/>
        </p:spPr>
      </p:sp>
      <p:sp>
        <p:nvSpPr>
          <p:cNvPr id="145411" name="Rectangle 3"/>
          <p:cNvSpPr>
            <a:spLocks noGrp="1" noChangeArrowheads="1"/>
          </p:cNvSpPr>
          <p:nvPr>
            <p:ph type="body" idx="1"/>
          </p:nvPr>
        </p:nvSpPr>
        <p:spPr/>
        <p:txBody>
          <a:bodyPr/>
          <a:lstStyle/>
          <a:p>
            <a:r>
              <a:rPr lang="nl-NL"/>
              <a:t>Door toepassing van een meerwekensysteem werk je met grotere groepen dieren, daardoor kan het werk efficienter worden uitgevoerd. Het effect in een 3 wekensysteem is door Roelofs onderzocht. Het behaalde effect heb ik doorgerekend naar het 4 wekensysteem. Dir onderzoek is gericht op een bedrijfsgrootte tot 150 zeugen.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1026"/>
          <p:cNvSpPr>
            <a:spLocks noGrp="1" noRot="1" noChangeAspect="1" noChangeArrowheads="1" noTextEdit="1"/>
          </p:cNvSpPr>
          <p:nvPr>
            <p:ph type="sldImg"/>
          </p:nvPr>
        </p:nvSpPr>
        <p:spPr>
          <a:ln/>
        </p:spPr>
      </p:sp>
      <p:sp>
        <p:nvSpPr>
          <p:cNvPr id="142339" name="Rectangle 1027"/>
          <p:cNvSpPr>
            <a:spLocks noGrp="1" noChangeArrowheads="1"/>
          </p:cNvSpPr>
          <p:nvPr>
            <p:ph type="body" idx="1"/>
          </p:nvPr>
        </p:nvSpPr>
        <p:spPr/>
        <p:txBody>
          <a:bodyPr/>
          <a:lstStyle/>
          <a:p>
            <a:r>
              <a:rPr lang="nl-NL"/>
              <a:t>Arbeid en arbeidaefficiëntie in de varkenshouderij staat in de belangstelling. Een recent uitgevoerde enquete geeft als uitkomst dat er gemiddeld weinig verschil is tussen verschillende bedrijfssystemen. Ik denk dat wanneer je het per bedrijf bekijkt wel degelijk verschil is tussen de verschillende bedrijfssystemen. In dit onderdeel ga ik daar nader op in. De volgende aspekten komen aan de orde.</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p:txBody>
          <a:bodyPr/>
          <a:lstStyle/>
          <a:p>
            <a:r>
              <a:rPr lang="nl-NL"/>
              <a:t>In deze tabel is de berekende totale arbeidsbesparing bij verschillende bedrijfsgroottes weergegeven. Voor de bedrijfsgrootte van 300 en 100 zeugen heb ik de besparinmgen berekend aan de hand van de trend in de andere bedrijfsgroottes. Ik ben ervan uitgegaan dat de besparin g afneemt naarmat het bedrijf groter wordt. Op de grotere bedrijven wordt over het algemeen al efficiënt gewerkt.</a:t>
            </a:r>
          </a:p>
          <a:p>
            <a:endParaRPr lang="nl-NL"/>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p:txBody>
          <a:bodyPr/>
          <a:lstStyle/>
          <a:p>
            <a:r>
              <a:rPr lang="nl-NL"/>
              <a:t>Uitgaande van de vorige tabellen heb ik voor het 4 wekensysteem een berekening gemaakt van de mogelijke arbeidsbesparing, zowel voor de frequentie als de uitvoering. Voor de besparing op efficiency heb ik voor 4 weken de factor 1,6 maal de tijd voor 3 weken gebruikt, voor de aan- en aflooptijden de factor 1,3</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Rot="1" noChangeAspect="1" noChangeArrowheads="1" noTextEdit="1"/>
          </p:cNvSpPr>
          <p:nvPr>
            <p:ph type="sldImg"/>
          </p:nvPr>
        </p:nvSpPr>
        <p:spPr>
          <a:ln/>
        </p:spPr>
      </p:sp>
      <p:sp>
        <p:nvSpPr>
          <p:cNvPr id="148483" name="Rectangle 3"/>
          <p:cNvSpPr>
            <a:spLocks noGrp="1" noChangeArrowheads="1"/>
          </p:cNvSpPr>
          <p:nvPr>
            <p:ph type="body" idx="1"/>
          </p:nvPr>
        </p:nvSpPr>
        <p:spPr/>
        <p:txBody>
          <a:bodyPr/>
          <a:lstStyle/>
          <a:p>
            <a:r>
              <a:rPr lang="nl-NL"/>
              <a:t>Voor de berekening van de besparing is de reductie uit de vorige tabellen gebruikt. Daarbij is een uurbeloning van € 19,51 net als in het prijzenschema van LTO gebruikt.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1026"/>
          <p:cNvSpPr>
            <a:spLocks noGrp="1" noRot="1" noChangeAspect="1" noChangeArrowheads="1" noTextEdit="1"/>
          </p:cNvSpPr>
          <p:nvPr>
            <p:ph type="sldImg"/>
          </p:nvPr>
        </p:nvSpPr>
        <p:spPr>
          <a:ln/>
        </p:spPr>
      </p:sp>
      <p:sp>
        <p:nvSpPr>
          <p:cNvPr id="142339" name="Rectangle 1027"/>
          <p:cNvSpPr>
            <a:spLocks noGrp="1" noChangeArrowheads="1"/>
          </p:cNvSpPr>
          <p:nvPr>
            <p:ph type="body" idx="1"/>
          </p:nvPr>
        </p:nvSpPr>
        <p:spPr/>
        <p:txBody>
          <a:bodyPr/>
          <a:lstStyle/>
          <a:p>
            <a:r>
              <a:rPr lang="nl-NL"/>
              <a:t>Arbeid en arbeidaefficiëntie in de varkenshouderij staat in de belangstelling. Een recent uitgevoerde enquete geeft als uitkomst dat er gemiddeld weinig verschil is tussen verschillende bedrijfssystemen. Ik denk dat wanneer je het per bedrijf bekijkt wel degelijk verschil is tussen de verschillende bedrijfssystemen. In dit onderdeel ga ik daar nader op in. De volgende aspekten komen aan de orde.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1026"/>
          <p:cNvSpPr>
            <a:spLocks noGrp="1" noRot="1" noChangeAspect="1" noChangeArrowheads="1" noTextEdit="1"/>
          </p:cNvSpPr>
          <p:nvPr>
            <p:ph type="sldImg"/>
          </p:nvPr>
        </p:nvSpPr>
        <p:spPr>
          <a:ln/>
        </p:spPr>
      </p:sp>
      <p:sp>
        <p:nvSpPr>
          <p:cNvPr id="142339" name="Rectangle 1027"/>
          <p:cNvSpPr>
            <a:spLocks noGrp="1" noChangeArrowheads="1"/>
          </p:cNvSpPr>
          <p:nvPr>
            <p:ph type="body" idx="1"/>
          </p:nvPr>
        </p:nvSpPr>
        <p:spPr/>
        <p:txBody>
          <a:bodyPr/>
          <a:lstStyle/>
          <a:p>
            <a:r>
              <a:rPr lang="nl-NL"/>
              <a:t>Arbeid en arbeidaefficiëntie in de varkenshouderij staat in de belangstelling. Een recent uitgevoerde enquete geeft als uitkomst dat er gemiddeld weinig verschil is tussen verschillende bedrijfssystemen. Ik denk dat wanneer je het per bedrijf bekijkt wel degelijk verschil is tussen de verschillende bedrijfssystemen. In dit onderdeel ga ik daar nader op in. De volgende aspekten komen aan de orde.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1026"/>
          <p:cNvSpPr>
            <a:spLocks noGrp="1" noRot="1" noChangeAspect="1" noChangeArrowheads="1" noTextEdit="1"/>
          </p:cNvSpPr>
          <p:nvPr>
            <p:ph type="sldImg"/>
          </p:nvPr>
        </p:nvSpPr>
        <p:spPr>
          <a:ln/>
        </p:spPr>
      </p:sp>
      <p:sp>
        <p:nvSpPr>
          <p:cNvPr id="142339" name="Rectangle 1027"/>
          <p:cNvSpPr>
            <a:spLocks noGrp="1" noChangeArrowheads="1"/>
          </p:cNvSpPr>
          <p:nvPr>
            <p:ph type="body" idx="1"/>
          </p:nvPr>
        </p:nvSpPr>
        <p:spPr/>
        <p:txBody>
          <a:bodyPr/>
          <a:lstStyle/>
          <a:p>
            <a:r>
              <a:rPr lang="nl-NL"/>
              <a:t>Arbeid en arbeidaefficiëntie in de varkenshouderij staat in de belangstelling. Een recent uitgevoerde enquete geeft als uitkomst dat er gemiddeld weinig verschil is tussen verschillende bedrijfssystemen. Ik denk dat wanneer je het per bedrijf bekijkt wel degelijk verschil is tussen de verschillende bedrijfssystemen. In dit onderdeel ga ik daar nader op in. De volgende aspekten komen aan de orde.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1026"/>
          <p:cNvSpPr>
            <a:spLocks noGrp="1" noRot="1" noChangeAspect="1" noChangeArrowheads="1" noTextEdit="1"/>
          </p:cNvSpPr>
          <p:nvPr>
            <p:ph type="sldImg"/>
          </p:nvPr>
        </p:nvSpPr>
        <p:spPr>
          <a:ln/>
        </p:spPr>
      </p:sp>
      <p:sp>
        <p:nvSpPr>
          <p:cNvPr id="142339" name="Rectangle 1027"/>
          <p:cNvSpPr>
            <a:spLocks noGrp="1" noChangeArrowheads="1"/>
          </p:cNvSpPr>
          <p:nvPr>
            <p:ph type="body" idx="1"/>
          </p:nvPr>
        </p:nvSpPr>
        <p:spPr/>
        <p:txBody>
          <a:bodyPr/>
          <a:lstStyle/>
          <a:p>
            <a:r>
              <a:rPr lang="nl-NL"/>
              <a:t>Arbeid en arbeidaefficiëntie in de varkenshouderij staat in de belangstelling. Een recent uitgevoerde enquete geeft als uitkomst dat er gemiddeld weinig verschil is tussen verschillende bedrijfssystemen. Ik denk dat wanneer je het per bedrijf bekijkt wel degelijk verschil is tussen de verschillende bedrijfssystemen. In dit onderdeel ga ik daar nader op in. De volgende aspekten komen aan de orde.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1026"/>
          <p:cNvSpPr>
            <a:spLocks noGrp="1" noRot="1" noChangeAspect="1" noChangeArrowheads="1" noTextEdit="1"/>
          </p:cNvSpPr>
          <p:nvPr>
            <p:ph type="sldImg"/>
          </p:nvPr>
        </p:nvSpPr>
        <p:spPr>
          <a:ln/>
        </p:spPr>
      </p:sp>
      <p:sp>
        <p:nvSpPr>
          <p:cNvPr id="142339" name="Rectangle 1027"/>
          <p:cNvSpPr>
            <a:spLocks noGrp="1" noChangeArrowheads="1"/>
          </p:cNvSpPr>
          <p:nvPr>
            <p:ph type="body" idx="1"/>
          </p:nvPr>
        </p:nvSpPr>
        <p:spPr/>
        <p:txBody>
          <a:bodyPr/>
          <a:lstStyle/>
          <a:p>
            <a:r>
              <a:rPr lang="nl-NL"/>
              <a:t>Arbeid en arbeidaefficiëntie in de varkenshouderij staat in de belangstelling. Een recent uitgevoerde enquete geeft als uitkomst dat er gemiddeld weinig verschil is tussen verschillende bedrijfssystemen. Ik denk dat wanneer je het per bedrijf bekijkt wel degelijk verschil is tussen de verschillende bedrijfssystemen. In dit onderdeel ga ik daar nader op in. De volgende aspekten komen aan de orde.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1026"/>
          <p:cNvSpPr>
            <a:spLocks noGrp="1" noRot="1" noChangeAspect="1" noChangeArrowheads="1" noTextEdit="1"/>
          </p:cNvSpPr>
          <p:nvPr>
            <p:ph type="sldImg"/>
          </p:nvPr>
        </p:nvSpPr>
        <p:spPr>
          <a:ln/>
        </p:spPr>
      </p:sp>
      <p:sp>
        <p:nvSpPr>
          <p:cNvPr id="142339" name="Rectangle 1027"/>
          <p:cNvSpPr>
            <a:spLocks noGrp="1" noChangeArrowheads="1"/>
          </p:cNvSpPr>
          <p:nvPr>
            <p:ph type="body" idx="1"/>
          </p:nvPr>
        </p:nvSpPr>
        <p:spPr/>
        <p:txBody>
          <a:bodyPr/>
          <a:lstStyle/>
          <a:p>
            <a:r>
              <a:rPr lang="nl-NL"/>
              <a:t>Arbeid en arbeidaefficiëntie in de varkenshouderij staat in de belangstelling. Een recent uitgevoerde enquete geeft als uitkomst dat er gemiddeld weinig verschil is tussen verschillende bedrijfssystemen. Ik denk dat wanneer je het per bedrijf bekijkt wel degelijk verschil is tussen de verschillende bedrijfssystemen. In dit onderdeel ga ik daar nader op in. De volgende aspekten komen aan de orde.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1026"/>
          <p:cNvSpPr>
            <a:spLocks noGrp="1" noRot="1" noChangeAspect="1" noChangeArrowheads="1" noTextEdit="1"/>
          </p:cNvSpPr>
          <p:nvPr>
            <p:ph type="sldImg"/>
          </p:nvPr>
        </p:nvSpPr>
        <p:spPr>
          <a:ln/>
        </p:spPr>
      </p:sp>
      <p:sp>
        <p:nvSpPr>
          <p:cNvPr id="142339" name="Rectangle 1027"/>
          <p:cNvSpPr>
            <a:spLocks noGrp="1" noChangeArrowheads="1"/>
          </p:cNvSpPr>
          <p:nvPr>
            <p:ph type="body" idx="1"/>
          </p:nvPr>
        </p:nvSpPr>
        <p:spPr/>
        <p:txBody>
          <a:bodyPr/>
          <a:lstStyle/>
          <a:p>
            <a:r>
              <a:rPr lang="nl-NL"/>
              <a:t>Arbeid en arbeidaefficiëntie in de varkenshouderij staat in de belangstelling. Een recent uitgevoerde enquete geeft als uitkomst dat er gemiddeld weinig verschil is tussen verschillende bedrijfssystemen. Ik denk dat wanneer je het per bedrijf bekijkt wel degelijk verschil is tussen de verschillende bedrijfssystemen. In dit onderdeel ga ik daar nader op in. De volgende aspekten komen aan de orde.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Klik om de ondertitelstijl van het model te bewerken</a:t>
            </a:r>
            <a:endParaRPr lang="nl-NL"/>
          </a:p>
        </p:txBody>
      </p:sp>
      <p:sp>
        <p:nvSpPr>
          <p:cNvPr id="4" name="Tijdelijke aanduiding voor voettekst 3"/>
          <p:cNvSpPr>
            <a:spLocks noGrp="1"/>
          </p:cNvSpPr>
          <p:nvPr>
            <p:ph type="ftr" sz="quarter" idx="10"/>
          </p:nvPr>
        </p:nvSpPr>
        <p:spPr/>
        <p:txBody>
          <a:bodyPr/>
          <a:lstStyle>
            <a:lvl1pPr>
              <a:defRPr/>
            </a:lvl1pPr>
          </a:lstStyle>
          <a:p>
            <a:endParaRPr lang="nl-NL"/>
          </a:p>
        </p:txBody>
      </p:sp>
      <p:sp>
        <p:nvSpPr>
          <p:cNvPr id="5" name="Tijdelijke aanduiding voor dianummer 4"/>
          <p:cNvSpPr>
            <a:spLocks noGrp="1"/>
          </p:cNvSpPr>
          <p:nvPr>
            <p:ph type="sldNum" sz="quarter" idx="11"/>
          </p:nvPr>
        </p:nvSpPr>
        <p:spPr/>
        <p:txBody>
          <a:bodyPr/>
          <a:lstStyle>
            <a:lvl1pPr>
              <a:defRPr/>
            </a:lvl1pPr>
          </a:lstStyle>
          <a:p>
            <a:fld id="{AFC2DBFE-6CAD-4C3A-9F53-3023B7E909AA}" type="slidenum">
              <a:rPr lang="nl-NL"/>
              <a:pPr/>
              <a:t>‹nr.›</a:t>
            </a:fld>
            <a:endParaRPr lang="nl-NL"/>
          </a:p>
        </p:txBody>
      </p:sp>
    </p:spTree>
    <p:extLst>
      <p:ext uri="{BB962C8B-B14F-4D97-AF65-F5344CB8AC3E}">
        <p14:creationId xmlns:p14="http://schemas.microsoft.com/office/powerpoint/2010/main" val="6265047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voettekst 3"/>
          <p:cNvSpPr>
            <a:spLocks noGrp="1"/>
          </p:cNvSpPr>
          <p:nvPr>
            <p:ph type="ftr" sz="quarter" idx="10"/>
          </p:nvPr>
        </p:nvSpPr>
        <p:spPr/>
        <p:txBody>
          <a:bodyPr/>
          <a:lstStyle>
            <a:lvl1pPr>
              <a:defRPr/>
            </a:lvl1pPr>
          </a:lstStyle>
          <a:p>
            <a:endParaRPr lang="nl-NL"/>
          </a:p>
        </p:txBody>
      </p:sp>
      <p:sp>
        <p:nvSpPr>
          <p:cNvPr id="5" name="Tijdelijke aanduiding voor dianummer 4"/>
          <p:cNvSpPr>
            <a:spLocks noGrp="1"/>
          </p:cNvSpPr>
          <p:nvPr>
            <p:ph type="sldNum" sz="quarter" idx="11"/>
          </p:nvPr>
        </p:nvSpPr>
        <p:spPr/>
        <p:txBody>
          <a:bodyPr/>
          <a:lstStyle>
            <a:lvl1pPr>
              <a:defRPr/>
            </a:lvl1pPr>
          </a:lstStyle>
          <a:p>
            <a:fld id="{1A58B7BA-5CBC-41E8-B3BA-8F82E1E2EAA7}" type="slidenum">
              <a:rPr lang="nl-NL"/>
              <a:pPr/>
              <a:t>‹nr.›</a:t>
            </a:fld>
            <a:endParaRPr lang="nl-NL"/>
          </a:p>
        </p:txBody>
      </p:sp>
    </p:spTree>
    <p:extLst>
      <p:ext uri="{BB962C8B-B14F-4D97-AF65-F5344CB8AC3E}">
        <p14:creationId xmlns:p14="http://schemas.microsoft.com/office/powerpoint/2010/main" val="4140989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553200" y="228600"/>
            <a:ext cx="1905000" cy="5867400"/>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228600"/>
            <a:ext cx="5562600" cy="586740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voettekst 3"/>
          <p:cNvSpPr>
            <a:spLocks noGrp="1"/>
          </p:cNvSpPr>
          <p:nvPr>
            <p:ph type="ftr" sz="quarter" idx="10"/>
          </p:nvPr>
        </p:nvSpPr>
        <p:spPr/>
        <p:txBody>
          <a:bodyPr/>
          <a:lstStyle>
            <a:lvl1pPr>
              <a:defRPr/>
            </a:lvl1pPr>
          </a:lstStyle>
          <a:p>
            <a:endParaRPr lang="nl-NL"/>
          </a:p>
        </p:txBody>
      </p:sp>
      <p:sp>
        <p:nvSpPr>
          <p:cNvPr id="5" name="Tijdelijke aanduiding voor dianummer 4"/>
          <p:cNvSpPr>
            <a:spLocks noGrp="1"/>
          </p:cNvSpPr>
          <p:nvPr>
            <p:ph type="sldNum" sz="quarter" idx="11"/>
          </p:nvPr>
        </p:nvSpPr>
        <p:spPr/>
        <p:txBody>
          <a:bodyPr/>
          <a:lstStyle>
            <a:lvl1pPr>
              <a:defRPr/>
            </a:lvl1pPr>
          </a:lstStyle>
          <a:p>
            <a:fld id="{CC8F8DE4-81E1-41F5-B316-F80E3D2C024A}" type="slidenum">
              <a:rPr lang="nl-NL"/>
              <a:pPr/>
              <a:t>‹nr.›</a:t>
            </a:fld>
            <a:endParaRPr lang="nl-NL"/>
          </a:p>
        </p:txBody>
      </p:sp>
    </p:spTree>
    <p:extLst>
      <p:ext uri="{BB962C8B-B14F-4D97-AF65-F5344CB8AC3E}">
        <p14:creationId xmlns:p14="http://schemas.microsoft.com/office/powerpoint/2010/main" val="14700346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el en tabel">
    <p:spTree>
      <p:nvGrpSpPr>
        <p:cNvPr id="1" name=""/>
        <p:cNvGrpSpPr/>
        <p:nvPr/>
      </p:nvGrpSpPr>
      <p:grpSpPr>
        <a:xfrm>
          <a:off x="0" y="0"/>
          <a:ext cx="0" cy="0"/>
          <a:chOff x="0" y="0"/>
          <a:chExt cx="0" cy="0"/>
        </a:xfrm>
      </p:grpSpPr>
      <p:sp>
        <p:nvSpPr>
          <p:cNvPr id="2" name="Titel 1"/>
          <p:cNvSpPr>
            <a:spLocks noGrp="1"/>
          </p:cNvSpPr>
          <p:nvPr>
            <p:ph type="title"/>
          </p:nvPr>
        </p:nvSpPr>
        <p:spPr>
          <a:xfrm>
            <a:off x="838200" y="228600"/>
            <a:ext cx="6400800" cy="990600"/>
          </a:xfrm>
        </p:spPr>
        <p:txBody>
          <a:bodyPr/>
          <a:lstStyle/>
          <a:p>
            <a:r>
              <a:rPr lang="nl-NL" smtClean="0"/>
              <a:t>Klik om de stijl te bewerken</a:t>
            </a:r>
            <a:endParaRPr lang="nl-NL"/>
          </a:p>
        </p:txBody>
      </p:sp>
      <p:sp>
        <p:nvSpPr>
          <p:cNvPr id="3" name="Tijdelijke aanduiding voor tabel 2"/>
          <p:cNvSpPr>
            <a:spLocks noGrp="1"/>
          </p:cNvSpPr>
          <p:nvPr>
            <p:ph type="tbl" idx="1"/>
          </p:nvPr>
        </p:nvSpPr>
        <p:spPr>
          <a:xfrm>
            <a:off x="838200" y="1371600"/>
            <a:ext cx="7620000" cy="4724400"/>
          </a:xfrm>
        </p:spPr>
        <p:txBody>
          <a:bodyPr/>
          <a:lstStyle/>
          <a:p>
            <a:endParaRPr lang="nl-NL"/>
          </a:p>
        </p:txBody>
      </p:sp>
      <p:sp>
        <p:nvSpPr>
          <p:cNvPr id="4" name="Tijdelijke aanduiding voor voettekst 3"/>
          <p:cNvSpPr>
            <a:spLocks noGrp="1"/>
          </p:cNvSpPr>
          <p:nvPr>
            <p:ph type="ftr" sz="quarter" idx="10"/>
          </p:nvPr>
        </p:nvSpPr>
        <p:spPr>
          <a:xfrm>
            <a:off x="3124200" y="6248400"/>
            <a:ext cx="2895600" cy="457200"/>
          </a:xfrm>
        </p:spPr>
        <p:txBody>
          <a:bodyPr/>
          <a:lstStyle>
            <a:lvl1pPr>
              <a:defRPr/>
            </a:lvl1pPr>
          </a:lstStyle>
          <a:p>
            <a:endParaRPr lang="nl-NL"/>
          </a:p>
        </p:txBody>
      </p:sp>
      <p:sp>
        <p:nvSpPr>
          <p:cNvPr id="5" name="Tijdelijke aanduiding voor dianummer 4"/>
          <p:cNvSpPr>
            <a:spLocks noGrp="1"/>
          </p:cNvSpPr>
          <p:nvPr>
            <p:ph type="sldNum" sz="quarter" idx="11"/>
          </p:nvPr>
        </p:nvSpPr>
        <p:spPr>
          <a:xfrm>
            <a:off x="6553200" y="6248400"/>
            <a:ext cx="1905000" cy="457200"/>
          </a:xfrm>
        </p:spPr>
        <p:txBody>
          <a:bodyPr/>
          <a:lstStyle>
            <a:lvl1pPr>
              <a:defRPr/>
            </a:lvl1pPr>
          </a:lstStyle>
          <a:p>
            <a:fld id="{DAB833DD-5CF9-4540-ADA0-B1B6364F36E2}" type="slidenum">
              <a:rPr lang="nl-NL"/>
              <a:pPr/>
              <a:t>‹nr.›</a:t>
            </a:fld>
            <a:endParaRPr lang="nl-NL"/>
          </a:p>
        </p:txBody>
      </p:sp>
    </p:spTree>
    <p:extLst>
      <p:ext uri="{BB962C8B-B14F-4D97-AF65-F5344CB8AC3E}">
        <p14:creationId xmlns:p14="http://schemas.microsoft.com/office/powerpoint/2010/main" val="27124537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el, tekst en inhoud">
    <p:spTree>
      <p:nvGrpSpPr>
        <p:cNvPr id="1" name=""/>
        <p:cNvGrpSpPr/>
        <p:nvPr/>
      </p:nvGrpSpPr>
      <p:grpSpPr>
        <a:xfrm>
          <a:off x="0" y="0"/>
          <a:ext cx="0" cy="0"/>
          <a:chOff x="0" y="0"/>
          <a:chExt cx="0" cy="0"/>
        </a:xfrm>
      </p:grpSpPr>
      <p:sp>
        <p:nvSpPr>
          <p:cNvPr id="2" name="Titel 1"/>
          <p:cNvSpPr>
            <a:spLocks noGrp="1"/>
          </p:cNvSpPr>
          <p:nvPr>
            <p:ph type="title"/>
          </p:nvPr>
        </p:nvSpPr>
        <p:spPr>
          <a:xfrm>
            <a:off x="838200" y="228600"/>
            <a:ext cx="6400800" cy="990600"/>
          </a:xfrm>
        </p:spPr>
        <p:txBody>
          <a:bodyPr/>
          <a:lstStyle/>
          <a:p>
            <a:r>
              <a:rPr lang="nl-NL" smtClean="0"/>
              <a:t>Klik om de stijl te bewerken</a:t>
            </a:r>
            <a:endParaRPr lang="nl-NL"/>
          </a:p>
        </p:txBody>
      </p:sp>
      <p:sp>
        <p:nvSpPr>
          <p:cNvPr id="3" name="Tijdelijke aanduiding voor tekst 2"/>
          <p:cNvSpPr>
            <a:spLocks noGrp="1"/>
          </p:cNvSpPr>
          <p:nvPr>
            <p:ph type="body" sz="half" idx="1"/>
          </p:nvPr>
        </p:nvSpPr>
        <p:spPr>
          <a:xfrm>
            <a:off x="838200" y="1371600"/>
            <a:ext cx="3733800" cy="47244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724400" y="1371600"/>
            <a:ext cx="3733800" cy="47244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voettekst 4"/>
          <p:cNvSpPr>
            <a:spLocks noGrp="1"/>
          </p:cNvSpPr>
          <p:nvPr>
            <p:ph type="ftr" sz="quarter" idx="10"/>
          </p:nvPr>
        </p:nvSpPr>
        <p:spPr>
          <a:xfrm>
            <a:off x="3124200" y="6248400"/>
            <a:ext cx="2895600" cy="457200"/>
          </a:xfrm>
        </p:spPr>
        <p:txBody>
          <a:bodyPr/>
          <a:lstStyle>
            <a:lvl1pPr>
              <a:defRPr/>
            </a:lvl1pPr>
          </a:lstStyle>
          <a:p>
            <a:endParaRPr lang="nl-NL"/>
          </a:p>
        </p:txBody>
      </p:sp>
      <p:sp>
        <p:nvSpPr>
          <p:cNvPr id="6" name="Tijdelijke aanduiding voor dianummer 5"/>
          <p:cNvSpPr>
            <a:spLocks noGrp="1"/>
          </p:cNvSpPr>
          <p:nvPr>
            <p:ph type="sldNum" sz="quarter" idx="11"/>
          </p:nvPr>
        </p:nvSpPr>
        <p:spPr>
          <a:xfrm>
            <a:off x="6553200" y="6248400"/>
            <a:ext cx="1905000" cy="457200"/>
          </a:xfrm>
        </p:spPr>
        <p:txBody>
          <a:bodyPr/>
          <a:lstStyle>
            <a:lvl1pPr>
              <a:defRPr/>
            </a:lvl1pPr>
          </a:lstStyle>
          <a:p>
            <a:fld id="{5C642DAA-7702-4D0F-AD93-35ADD777BA44}" type="slidenum">
              <a:rPr lang="nl-NL"/>
              <a:pPr/>
              <a:t>‹nr.›</a:t>
            </a:fld>
            <a:endParaRPr lang="nl-NL"/>
          </a:p>
        </p:txBody>
      </p:sp>
    </p:spTree>
    <p:extLst>
      <p:ext uri="{BB962C8B-B14F-4D97-AF65-F5344CB8AC3E}">
        <p14:creationId xmlns:p14="http://schemas.microsoft.com/office/powerpoint/2010/main" val="2823923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voettekst 3"/>
          <p:cNvSpPr>
            <a:spLocks noGrp="1"/>
          </p:cNvSpPr>
          <p:nvPr>
            <p:ph type="ftr" sz="quarter" idx="10"/>
          </p:nvPr>
        </p:nvSpPr>
        <p:spPr/>
        <p:txBody>
          <a:bodyPr/>
          <a:lstStyle>
            <a:lvl1pPr>
              <a:defRPr/>
            </a:lvl1pPr>
          </a:lstStyle>
          <a:p>
            <a:endParaRPr lang="nl-NL"/>
          </a:p>
        </p:txBody>
      </p:sp>
      <p:sp>
        <p:nvSpPr>
          <p:cNvPr id="5" name="Tijdelijke aanduiding voor dianummer 4"/>
          <p:cNvSpPr>
            <a:spLocks noGrp="1"/>
          </p:cNvSpPr>
          <p:nvPr>
            <p:ph type="sldNum" sz="quarter" idx="11"/>
          </p:nvPr>
        </p:nvSpPr>
        <p:spPr/>
        <p:txBody>
          <a:bodyPr/>
          <a:lstStyle>
            <a:lvl1pPr>
              <a:defRPr/>
            </a:lvl1pPr>
          </a:lstStyle>
          <a:p>
            <a:fld id="{36ACE4D5-D59F-4495-B4FB-545C948EB56C}" type="slidenum">
              <a:rPr lang="nl-NL"/>
              <a:pPr/>
              <a:t>‹nr.›</a:t>
            </a:fld>
            <a:endParaRPr lang="nl-NL"/>
          </a:p>
        </p:txBody>
      </p:sp>
    </p:spTree>
    <p:extLst>
      <p:ext uri="{BB962C8B-B14F-4D97-AF65-F5344CB8AC3E}">
        <p14:creationId xmlns:p14="http://schemas.microsoft.com/office/powerpoint/2010/main" val="260840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Tijdelijke aanduiding voor voettekst 3"/>
          <p:cNvSpPr>
            <a:spLocks noGrp="1"/>
          </p:cNvSpPr>
          <p:nvPr>
            <p:ph type="ftr" sz="quarter" idx="10"/>
          </p:nvPr>
        </p:nvSpPr>
        <p:spPr/>
        <p:txBody>
          <a:bodyPr/>
          <a:lstStyle>
            <a:lvl1pPr>
              <a:defRPr/>
            </a:lvl1pPr>
          </a:lstStyle>
          <a:p>
            <a:endParaRPr lang="nl-NL"/>
          </a:p>
        </p:txBody>
      </p:sp>
      <p:sp>
        <p:nvSpPr>
          <p:cNvPr id="5" name="Tijdelijke aanduiding voor dianummer 4"/>
          <p:cNvSpPr>
            <a:spLocks noGrp="1"/>
          </p:cNvSpPr>
          <p:nvPr>
            <p:ph type="sldNum" sz="quarter" idx="11"/>
          </p:nvPr>
        </p:nvSpPr>
        <p:spPr/>
        <p:txBody>
          <a:bodyPr/>
          <a:lstStyle>
            <a:lvl1pPr>
              <a:defRPr/>
            </a:lvl1pPr>
          </a:lstStyle>
          <a:p>
            <a:fld id="{7DDF9CE8-8F5A-4A87-893A-D01C4D4924A6}" type="slidenum">
              <a:rPr lang="nl-NL"/>
              <a:pPr/>
              <a:t>‹nr.›</a:t>
            </a:fld>
            <a:endParaRPr lang="nl-NL"/>
          </a:p>
        </p:txBody>
      </p:sp>
    </p:spTree>
    <p:extLst>
      <p:ext uri="{BB962C8B-B14F-4D97-AF65-F5344CB8AC3E}">
        <p14:creationId xmlns:p14="http://schemas.microsoft.com/office/powerpoint/2010/main" val="1358088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371600"/>
            <a:ext cx="37338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724400" y="1371600"/>
            <a:ext cx="37338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voettekst 4"/>
          <p:cNvSpPr>
            <a:spLocks noGrp="1"/>
          </p:cNvSpPr>
          <p:nvPr>
            <p:ph type="ftr" sz="quarter" idx="10"/>
          </p:nvPr>
        </p:nvSpPr>
        <p:spPr/>
        <p:txBody>
          <a:bodyPr/>
          <a:lstStyle>
            <a:lvl1pPr>
              <a:defRPr/>
            </a:lvl1pPr>
          </a:lstStyle>
          <a:p>
            <a:endParaRPr lang="nl-NL"/>
          </a:p>
        </p:txBody>
      </p:sp>
      <p:sp>
        <p:nvSpPr>
          <p:cNvPr id="6" name="Tijdelijke aanduiding voor dianummer 5"/>
          <p:cNvSpPr>
            <a:spLocks noGrp="1"/>
          </p:cNvSpPr>
          <p:nvPr>
            <p:ph type="sldNum" sz="quarter" idx="11"/>
          </p:nvPr>
        </p:nvSpPr>
        <p:spPr/>
        <p:txBody>
          <a:bodyPr/>
          <a:lstStyle>
            <a:lvl1pPr>
              <a:defRPr/>
            </a:lvl1pPr>
          </a:lstStyle>
          <a:p>
            <a:fld id="{5D5B8279-8722-4E60-AE06-66245BAD9B49}" type="slidenum">
              <a:rPr lang="nl-NL"/>
              <a:pPr/>
              <a:t>‹nr.›</a:t>
            </a:fld>
            <a:endParaRPr lang="nl-NL"/>
          </a:p>
        </p:txBody>
      </p:sp>
    </p:spTree>
    <p:extLst>
      <p:ext uri="{BB962C8B-B14F-4D97-AF65-F5344CB8AC3E}">
        <p14:creationId xmlns:p14="http://schemas.microsoft.com/office/powerpoint/2010/main" val="14576258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voettekst 6"/>
          <p:cNvSpPr>
            <a:spLocks noGrp="1"/>
          </p:cNvSpPr>
          <p:nvPr>
            <p:ph type="ftr" sz="quarter" idx="10"/>
          </p:nvPr>
        </p:nvSpPr>
        <p:spPr/>
        <p:txBody>
          <a:bodyPr/>
          <a:lstStyle>
            <a:lvl1pPr>
              <a:defRPr/>
            </a:lvl1pPr>
          </a:lstStyle>
          <a:p>
            <a:endParaRPr lang="nl-NL"/>
          </a:p>
        </p:txBody>
      </p:sp>
      <p:sp>
        <p:nvSpPr>
          <p:cNvPr id="8" name="Tijdelijke aanduiding voor dianummer 7"/>
          <p:cNvSpPr>
            <a:spLocks noGrp="1"/>
          </p:cNvSpPr>
          <p:nvPr>
            <p:ph type="sldNum" sz="quarter" idx="11"/>
          </p:nvPr>
        </p:nvSpPr>
        <p:spPr/>
        <p:txBody>
          <a:bodyPr/>
          <a:lstStyle>
            <a:lvl1pPr>
              <a:defRPr/>
            </a:lvl1pPr>
          </a:lstStyle>
          <a:p>
            <a:fld id="{52C304AD-00C3-41E1-A3FF-4C6314DE36A8}" type="slidenum">
              <a:rPr lang="nl-NL"/>
              <a:pPr/>
              <a:t>‹nr.›</a:t>
            </a:fld>
            <a:endParaRPr lang="nl-NL"/>
          </a:p>
        </p:txBody>
      </p:sp>
    </p:spTree>
    <p:extLst>
      <p:ext uri="{BB962C8B-B14F-4D97-AF65-F5344CB8AC3E}">
        <p14:creationId xmlns:p14="http://schemas.microsoft.com/office/powerpoint/2010/main" val="32929931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oettekst 2"/>
          <p:cNvSpPr>
            <a:spLocks noGrp="1"/>
          </p:cNvSpPr>
          <p:nvPr>
            <p:ph type="ftr" sz="quarter" idx="10"/>
          </p:nvPr>
        </p:nvSpPr>
        <p:spPr/>
        <p:txBody>
          <a:bodyPr/>
          <a:lstStyle>
            <a:lvl1pPr>
              <a:defRPr/>
            </a:lvl1pPr>
          </a:lstStyle>
          <a:p>
            <a:endParaRPr lang="nl-NL"/>
          </a:p>
        </p:txBody>
      </p:sp>
      <p:sp>
        <p:nvSpPr>
          <p:cNvPr id="4" name="Tijdelijke aanduiding voor dianummer 3"/>
          <p:cNvSpPr>
            <a:spLocks noGrp="1"/>
          </p:cNvSpPr>
          <p:nvPr>
            <p:ph type="sldNum" sz="quarter" idx="11"/>
          </p:nvPr>
        </p:nvSpPr>
        <p:spPr/>
        <p:txBody>
          <a:bodyPr/>
          <a:lstStyle>
            <a:lvl1pPr>
              <a:defRPr/>
            </a:lvl1pPr>
          </a:lstStyle>
          <a:p>
            <a:fld id="{85BD54A8-3B9F-47B9-9CF6-AC67B4E10B1B}" type="slidenum">
              <a:rPr lang="nl-NL"/>
              <a:pPr/>
              <a:t>‹nr.›</a:t>
            </a:fld>
            <a:endParaRPr lang="nl-NL"/>
          </a:p>
        </p:txBody>
      </p:sp>
    </p:spTree>
    <p:extLst>
      <p:ext uri="{BB962C8B-B14F-4D97-AF65-F5344CB8AC3E}">
        <p14:creationId xmlns:p14="http://schemas.microsoft.com/office/powerpoint/2010/main" val="2882375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voettekst 1"/>
          <p:cNvSpPr>
            <a:spLocks noGrp="1"/>
          </p:cNvSpPr>
          <p:nvPr>
            <p:ph type="ftr" sz="quarter" idx="10"/>
          </p:nvPr>
        </p:nvSpPr>
        <p:spPr/>
        <p:txBody>
          <a:bodyPr/>
          <a:lstStyle>
            <a:lvl1pPr>
              <a:defRPr/>
            </a:lvl1pPr>
          </a:lstStyle>
          <a:p>
            <a:endParaRPr lang="nl-NL"/>
          </a:p>
        </p:txBody>
      </p:sp>
      <p:sp>
        <p:nvSpPr>
          <p:cNvPr id="3" name="Tijdelijke aanduiding voor dianummer 2"/>
          <p:cNvSpPr>
            <a:spLocks noGrp="1"/>
          </p:cNvSpPr>
          <p:nvPr>
            <p:ph type="sldNum" sz="quarter" idx="11"/>
          </p:nvPr>
        </p:nvSpPr>
        <p:spPr/>
        <p:txBody>
          <a:bodyPr/>
          <a:lstStyle>
            <a:lvl1pPr>
              <a:defRPr/>
            </a:lvl1pPr>
          </a:lstStyle>
          <a:p>
            <a:fld id="{9D412ABB-5F60-4A26-9B77-CEE70EAEBB31}" type="slidenum">
              <a:rPr lang="nl-NL"/>
              <a:pPr/>
              <a:t>‹nr.›</a:t>
            </a:fld>
            <a:endParaRPr lang="nl-NL"/>
          </a:p>
        </p:txBody>
      </p:sp>
    </p:spTree>
    <p:extLst>
      <p:ext uri="{BB962C8B-B14F-4D97-AF65-F5344CB8AC3E}">
        <p14:creationId xmlns:p14="http://schemas.microsoft.com/office/powerpoint/2010/main" val="41640989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voettekst 4"/>
          <p:cNvSpPr>
            <a:spLocks noGrp="1"/>
          </p:cNvSpPr>
          <p:nvPr>
            <p:ph type="ftr" sz="quarter" idx="10"/>
          </p:nvPr>
        </p:nvSpPr>
        <p:spPr/>
        <p:txBody>
          <a:bodyPr/>
          <a:lstStyle>
            <a:lvl1pPr>
              <a:defRPr/>
            </a:lvl1pPr>
          </a:lstStyle>
          <a:p>
            <a:endParaRPr lang="nl-NL"/>
          </a:p>
        </p:txBody>
      </p:sp>
      <p:sp>
        <p:nvSpPr>
          <p:cNvPr id="6" name="Tijdelijke aanduiding voor dianummer 5"/>
          <p:cNvSpPr>
            <a:spLocks noGrp="1"/>
          </p:cNvSpPr>
          <p:nvPr>
            <p:ph type="sldNum" sz="quarter" idx="11"/>
          </p:nvPr>
        </p:nvSpPr>
        <p:spPr/>
        <p:txBody>
          <a:bodyPr/>
          <a:lstStyle>
            <a:lvl1pPr>
              <a:defRPr/>
            </a:lvl1pPr>
          </a:lstStyle>
          <a:p>
            <a:fld id="{FA6B3EF2-2085-45DD-A13D-CD711E697315}" type="slidenum">
              <a:rPr lang="nl-NL"/>
              <a:pPr/>
              <a:t>‹nr.›</a:t>
            </a:fld>
            <a:endParaRPr lang="nl-NL"/>
          </a:p>
        </p:txBody>
      </p:sp>
    </p:spTree>
    <p:extLst>
      <p:ext uri="{BB962C8B-B14F-4D97-AF65-F5344CB8AC3E}">
        <p14:creationId xmlns:p14="http://schemas.microsoft.com/office/powerpoint/2010/main" val="14161955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voettekst 4"/>
          <p:cNvSpPr>
            <a:spLocks noGrp="1"/>
          </p:cNvSpPr>
          <p:nvPr>
            <p:ph type="ftr" sz="quarter" idx="10"/>
          </p:nvPr>
        </p:nvSpPr>
        <p:spPr/>
        <p:txBody>
          <a:bodyPr/>
          <a:lstStyle>
            <a:lvl1pPr>
              <a:defRPr/>
            </a:lvl1pPr>
          </a:lstStyle>
          <a:p>
            <a:endParaRPr lang="nl-NL"/>
          </a:p>
        </p:txBody>
      </p:sp>
      <p:sp>
        <p:nvSpPr>
          <p:cNvPr id="6" name="Tijdelijke aanduiding voor dianummer 5"/>
          <p:cNvSpPr>
            <a:spLocks noGrp="1"/>
          </p:cNvSpPr>
          <p:nvPr>
            <p:ph type="sldNum" sz="quarter" idx="11"/>
          </p:nvPr>
        </p:nvSpPr>
        <p:spPr/>
        <p:txBody>
          <a:bodyPr/>
          <a:lstStyle>
            <a:lvl1pPr>
              <a:defRPr/>
            </a:lvl1pPr>
          </a:lstStyle>
          <a:p>
            <a:fld id="{4A54FBE7-5046-4F15-984D-CEEB5756BD74}" type="slidenum">
              <a:rPr lang="nl-NL"/>
              <a:pPr/>
              <a:t>‹nr.›</a:t>
            </a:fld>
            <a:endParaRPr lang="nl-NL"/>
          </a:p>
        </p:txBody>
      </p:sp>
    </p:spTree>
    <p:extLst>
      <p:ext uri="{BB962C8B-B14F-4D97-AF65-F5344CB8AC3E}">
        <p14:creationId xmlns:p14="http://schemas.microsoft.com/office/powerpoint/2010/main" val="2116399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838200" y="228600"/>
            <a:ext cx="64008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nl-NL" smtClean="0"/>
              <a:t>Klik om het opmaakprofiel van de modeltitel te bewerken</a:t>
            </a:r>
          </a:p>
        </p:txBody>
      </p:sp>
      <p:sp>
        <p:nvSpPr>
          <p:cNvPr id="1027" name="Rectangle 3"/>
          <p:cNvSpPr>
            <a:spLocks noGrp="1" noChangeArrowheads="1"/>
          </p:cNvSpPr>
          <p:nvPr>
            <p:ph type="body" idx="1"/>
          </p:nvPr>
        </p:nvSpPr>
        <p:spPr bwMode="auto">
          <a:xfrm>
            <a:off x="838200" y="1371600"/>
            <a:ext cx="762000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NL" smtClean="0"/>
              <a:t>Klik om het opmaakprofiel van de modeltekst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vl1pPr>
          </a:lstStyle>
          <a:p>
            <a:endParaRPr lang="nl-NL"/>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vl1pPr>
          </a:lstStyle>
          <a:p>
            <a:fld id="{609A7760-1173-4260-94C7-25A57ECAFBF2}" type="slidenum">
              <a:rPr lang="nl-NL"/>
              <a:pPr/>
              <a:t>‹nr.›</a:t>
            </a:fld>
            <a:endParaRPr lang="nl-NL"/>
          </a:p>
        </p:txBody>
      </p:sp>
      <p:sp>
        <p:nvSpPr>
          <p:cNvPr id="1033" name="Rectangle 9"/>
          <p:cNvSpPr>
            <a:spLocks noChangeArrowheads="1"/>
          </p:cNvSpPr>
          <p:nvPr/>
        </p:nvSpPr>
        <p:spPr bwMode="auto">
          <a:xfrm>
            <a:off x="68580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eaLnBrk="0" hangingPunct="0"/>
            <a:fld id="{8EF36E16-6D1C-4272-A8FA-F07838C7D44B}" type="slidenum">
              <a:rPr lang="en-GB" sz="1400">
                <a:latin typeface="Arial" charset="0"/>
              </a:rPr>
              <a:pPr algn="r" eaLnBrk="0" hangingPunct="0"/>
              <a:t>‹nr.›</a:t>
            </a:fld>
            <a:endParaRPr lang="en-GB" sz="1400"/>
          </a:p>
        </p:txBody>
      </p:sp>
      <p:sp>
        <p:nvSpPr>
          <p:cNvPr id="1034" name="Rectangle 10"/>
          <p:cNvSpPr>
            <a:spLocks noChangeArrowheads="1"/>
          </p:cNvSpPr>
          <p:nvPr/>
        </p:nvSpPr>
        <p:spPr bwMode="auto">
          <a:xfrm>
            <a:off x="228600" y="304800"/>
            <a:ext cx="533400" cy="5791200"/>
          </a:xfrm>
          <a:prstGeom prst="rect">
            <a:avLst/>
          </a:prstGeom>
          <a:solidFill>
            <a:srgbClr val="DDDDDD"/>
          </a:solidFill>
          <a:ln w="9525">
            <a:solidFill>
              <a:srgbClr val="DDDDDD"/>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1035" name="Line 11"/>
          <p:cNvSpPr>
            <a:spLocks noChangeShapeType="1"/>
          </p:cNvSpPr>
          <p:nvPr/>
        </p:nvSpPr>
        <p:spPr bwMode="auto">
          <a:xfrm flipV="1">
            <a:off x="228600" y="6254750"/>
            <a:ext cx="868680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1037" name="Rectangle 13"/>
          <p:cNvSpPr>
            <a:spLocks noChangeArrowheads="1"/>
          </p:cNvSpPr>
          <p:nvPr/>
        </p:nvSpPr>
        <p:spPr bwMode="auto">
          <a:xfrm>
            <a:off x="4191000" y="32956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nl-NL"/>
          </a:p>
        </p:txBody>
      </p:sp>
      <p:sp>
        <p:nvSpPr>
          <p:cNvPr id="1042" name="Rectangle 18"/>
          <p:cNvSpPr>
            <a:spLocks noChangeArrowheads="1"/>
          </p:cNvSpPr>
          <p:nvPr/>
        </p:nvSpPr>
        <p:spPr bwMode="auto">
          <a:xfrm>
            <a:off x="8824913" y="1371600"/>
            <a:ext cx="166687" cy="139700"/>
          </a:xfrm>
          <a:prstGeom prst="rect">
            <a:avLst/>
          </a:prstGeom>
          <a:solidFill>
            <a:schemeClr val="bg2"/>
          </a:solidFill>
          <a:ln w="9525">
            <a:solidFill>
              <a:schemeClr val="bg2"/>
            </a:solidFill>
            <a:miter lim="800000"/>
            <a:headEnd/>
            <a:tailEnd/>
          </a:ln>
        </p:spPr>
        <p:txBody>
          <a:bodyPr wrap="none" anchor="ctr"/>
          <a:lstStyle/>
          <a:p>
            <a:endParaRPr lang="nl-NL"/>
          </a:p>
        </p:txBody>
      </p:sp>
      <p:sp>
        <p:nvSpPr>
          <p:cNvPr id="1043" name="Line 19"/>
          <p:cNvSpPr>
            <a:spLocks noChangeShapeType="1"/>
          </p:cNvSpPr>
          <p:nvPr/>
        </p:nvSpPr>
        <p:spPr bwMode="auto">
          <a:xfrm>
            <a:off x="8915400" y="1447800"/>
            <a:ext cx="0" cy="205740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nl-NL"/>
          </a:p>
        </p:txBody>
      </p:sp>
      <p:sp>
        <p:nvSpPr>
          <p:cNvPr id="1044" name="Line 20"/>
          <p:cNvSpPr>
            <a:spLocks noChangeShapeType="1"/>
          </p:cNvSpPr>
          <p:nvPr/>
        </p:nvSpPr>
        <p:spPr bwMode="auto">
          <a:xfrm>
            <a:off x="8915400" y="6096000"/>
            <a:ext cx="1588" cy="60960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nl-NL"/>
          </a:p>
        </p:txBody>
      </p:sp>
      <p:sp>
        <p:nvSpPr>
          <p:cNvPr id="1045" name="Line 21"/>
          <p:cNvSpPr>
            <a:spLocks noChangeShapeType="1"/>
          </p:cNvSpPr>
          <p:nvPr/>
        </p:nvSpPr>
        <p:spPr bwMode="auto">
          <a:xfrm flipH="1">
            <a:off x="7218363" y="6705600"/>
            <a:ext cx="1697037" cy="1588"/>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nl-NL"/>
          </a:p>
        </p:txBody>
      </p:sp>
      <p:sp>
        <p:nvSpPr>
          <p:cNvPr id="1046" name="Rectangle 22"/>
          <p:cNvSpPr>
            <a:spLocks noChangeArrowheads="1"/>
          </p:cNvSpPr>
          <p:nvPr/>
        </p:nvSpPr>
        <p:spPr bwMode="auto">
          <a:xfrm>
            <a:off x="7165975" y="6629400"/>
            <a:ext cx="149225" cy="153988"/>
          </a:xfrm>
          <a:prstGeom prst="rect">
            <a:avLst/>
          </a:prstGeom>
          <a:solidFill>
            <a:schemeClr val="bg2"/>
          </a:solidFill>
          <a:ln w="9525">
            <a:solidFill>
              <a:schemeClr val="bg2"/>
            </a:solidFill>
            <a:miter lim="800000"/>
            <a:headEnd/>
            <a:tailEnd/>
          </a:ln>
        </p:spPr>
        <p:txBody>
          <a:bodyPr wrap="none" anchor="ctr"/>
          <a:lstStyle/>
          <a:p>
            <a:endParaRPr lang="nl-NL"/>
          </a:p>
        </p:txBody>
      </p:sp>
      <p:sp>
        <p:nvSpPr>
          <p:cNvPr id="1048" name="WordArt 24"/>
          <p:cNvSpPr>
            <a:spLocks noChangeArrowheads="1" noChangeShapeType="1"/>
          </p:cNvSpPr>
          <p:nvPr/>
        </p:nvSpPr>
        <p:spPr bwMode="auto">
          <a:xfrm rot="-5400000">
            <a:off x="7900194" y="4520406"/>
            <a:ext cx="1931988" cy="2063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65"/>
              </a:avLst>
            </a:prstTxWarp>
          </a:bodyPr>
          <a:lstStyle/>
          <a:p>
            <a:pPr algn="ctr"/>
            <a:r>
              <a:rPr lang="nl-NL" sz="3600" kern="10">
                <a:ln w="9525">
                  <a:solidFill>
                    <a:srgbClr val="000000"/>
                  </a:solidFill>
                  <a:round/>
                  <a:headEnd/>
                  <a:tailEnd/>
                </a:ln>
                <a:solidFill>
                  <a:srgbClr val="FFFFFF"/>
                </a:solidFill>
                <a:latin typeface="Arial Black"/>
              </a:rPr>
              <a:t>ptc+</a:t>
            </a:r>
          </a:p>
        </p:txBody>
      </p:sp>
      <p:pic>
        <p:nvPicPr>
          <p:cNvPr id="1050" name="Picture 26" descr="paint"/>
          <p:cNvPicPr>
            <a:picLocks noChangeAspect="1" noChangeArrowheads="1"/>
          </p:cNvPicPr>
          <p:nvPr/>
        </p:nvPicPr>
        <p:blipFill>
          <a:blip r:embed="rId15">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762000" y="914400"/>
            <a:ext cx="6477000" cy="38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52" name="Picture 28" descr="I:\Algemeen\Logo\logo kleur 3,6 cm.gif"/>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7467600" y="0"/>
            <a:ext cx="1503363" cy="1236663"/>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rtl="0" fontAlgn="base">
        <a:spcBef>
          <a:spcPct val="0"/>
        </a:spcBef>
        <a:spcAft>
          <a:spcPct val="0"/>
        </a:spcAft>
        <a:defRPr sz="3600">
          <a:solidFill>
            <a:srgbClr val="333399"/>
          </a:solidFill>
          <a:latin typeface="+mj-lt"/>
          <a:ea typeface="+mj-ea"/>
          <a:cs typeface="+mj-cs"/>
        </a:defRPr>
      </a:lvl1pPr>
      <a:lvl2pPr algn="l" rtl="0" fontAlgn="base">
        <a:spcBef>
          <a:spcPct val="0"/>
        </a:spcBef>
        <a:spcAft>
          <a:spcPct val="0"/>
        </a:spcAft>
        <a:defRPr sz="3600">
          <a:solidFill>
            <a:srgbClr val="333399"/>
          </a:solidFill>
          <a:latin typeface="Tahoma" pitchFamily="34" charset="0"/>
        </a:defRPr>
      </a:lvl2pPr>
      <a:lvl3pPr algn="l" rtl="0" fontAlgn="base">
        <a:spcBef>
          <a:spcPct val="0"/>
        </a:spcBef>
        <a:spcAft>
          <a:spcPct val="0"/>
        </a:spcAft>
        <a:defRPr sz="3600">
          <a:solidFill>
            <a:srgbClr val="333399"/>
          </a:solidFill>
          <a:latin typeface="Tahoma" pitchFamily="34" charset="0"/>
        </a:defRPr>
      </a:lvl3pPr>
      <a:lvl4pPr algn="l" rtl="0" fontAlgn="base">
        <a:spcBef>
          <a:spcPct val="0"/>
        </a:spcBef>
        <a:spcAft>
          <a:spcPct val="0"/>
        </a:spcAft>
        <a:defRPr sz="3600">
          <a:solidFill>
            <a:srgbClr val="333399"/>
          </a:solidFill>
          <a:latin typeface="Tahoma" pitchFamily="34" charset="0"/>
        </a:defRPr>
      </a:lvl4pPr>
      <a:lvl5pPr algn="l" rtl="0" fontAlgn="base">
        <a:spcBef>
          <a:spcPct val="0"/>
        </a:spcBef>
        <a:spcAft>
          <a:spcPct val="0"/>
        </a:spcAft>
        <a:defRPr sz="3600">
          <a:solidFill>
            <a:srgbClr val="333399"/>
          </a:solidFill>
          <a:latin typeface="Tahoma" pitchFamily="34" charset="0"/>
        </a:defRPr>
      </a:lvl5pPr>
      <a:lvl6pPr marL="457200" algn="l" rtl="0" fontAlgn="base">
        <a:spcBef>
          <a:spcPct val="0"/>
        </a:spcBef>
        <a:spcAft>
          <a:spcPct val="0"/>
        </a:spcAft>
        <a:defRPr sz="3600">
          <a:solidFill>
            <a:srgbClr val="333399"/>
          </a:solidFill>
          <a:latin typeface="Tahoma" pitchFamily="34" charset="0"/>
        </a:defRPr>
      </a:lvl6pPr>
      <a:lvl7pPr marL="914400" algn="l" rtl="0" fontAlgn="base">
        <a:spcBef>
          <a:spcPct val="0"/>
        </a:spcBef>
        <a:spcAft>
          <a:spcPct val="0"/>
        </a:spcAft>
        <a:defRPr sz="3600">
          <a:solidFill>
            <a:srgbClr val="333399"/>
          </a:solidFill>
          <a:latin typeface="Tahoma" pitchFamily="34" charset="0"/>
        </a:defRPr>
      </a:lvl7pPr>
      <a:lvl8pPr marL="1371600" algn="l" rtl="0" fontAlgn="base">
        <a:spcBef>
          <a:spcPct val="0"/>
        </a:spcBef>
        <a:spcAft>
          <a:spcPct val="0"/>
        </a:spcAft>
        <a:defRPr sz="3600">
          <a:solidFill>
            <a:srgbClr val="333399"/>
          </a:solidFill>
          <a:latin typeface="Tahoma" pitchFamily="34" charset="0"/>
        </a:defRPr>
      </a:lvl8pPr>
      <a:lvl9pPr marL="1828800" algn="l" rtl="0" fontAlgn="base">
        <a:spcBef>
          <a:spcPct val="0"/>
        </a:spcBef>
        <a:spcAft>
          <a:spcPct val="0"/>
        </a:spcAft>
        <a:defRPr sz="3600">
          <a:solidFill>
            <a:srgbClr val="333399"/>
          </a:solidFill>
          <a:latin typeface="Tahoma"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12.xml"/><Relationship Id="rId5" Type="http://schemas.openxmlformats.org/officeDocument/2006/relationships/image" Target="../media/image11.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nl-NL" sz="3200" b="1">
                <a:solidFill>
                  <a:schemeClr val="tx1"/>
                </a:solidFill>
              </a:rPr>
              <a:t/>
            </a:r>
            <a:br>
              <a:rPr lang="nl-NL" sz="3200" b="1">
                <a:solidFill>
                  <a:schemeClr val="tx1"/>
                </a:solidFill>
              </a:rPr>
            </a:br>
            <a:endParaRPr lang="nl-NL" sz="3200" b="1">
              <a:solidFill>
                <a:schemeClr val="tx1"/>
              </a:solidFill>
            </a:endParaRPr>
          </a:p>
        </p:txBody>
      </p:sp>
      <p:sp>
        <p:nvSpPr>
          <p:cNvPr id="121859" name="Rectangle 3"/>
          <p:cNvSpPr>
            <a:spLocks noGrp="1" noChangeArrowheads="1"/>
          </p:cNvSpPr>
          <p:nvPr>
            <p:ph type="body" idx="1"/>
          </p:nvPr>
        </p:nvSpPr>
        <p:spPr/>
        <p:txBody>
          <a:bodyPr/>
          <a:lstStyle/>
          <a:p>
            <a:pPr>
              <a:buFontTx/>
              <a:buChar char=" "/>
            </a:pPr>
            <a:endParaRPr lang="nl-NL" dirty="0">
              <a:sym typeface="Marlett" pitchFamily="2" charset="2"/>
            </a:endParaRPr>
          </a:p>
          <a:p>
            <a:pPr marL="0" indent="0" algn="ctr">
              <a:buFontTx/>
              <a:buNone/>
            </a:pPr>
            <a:r>
              <a:rPr lang="nl-NL" b="1" dirty="0"/>
              <a:t>1, 2, 3, 4 of 5 wekensysteem in de varkenshouderij.</a:t>
            </a:r>
          </a:p>
          <a:p>
            <a:pPr marL="0" indent="0" algn="ctr">
              <a:buFontTx/>
              <a:buNone/>
            </a:pPr>
            <a:endParaRPr lang="nl-NL" b="1" dirty="0"/>
          </a:p>
          <a:p>
            <a:pPr marL="0" indent="0" algn="ctr">
              <a:buFontTx/>
              <a:buNone/>
            </a:pPr>
            <a:r>
              <a:rPr lang="nl-NL" b="1" dirty="0"/>
              <a:t>Voor elk wat wils</a:t>
            </a:r>
          </a:p>
          <a:p>
            <a:pPr>
              <a:buFontTx/>
              <a:buNone/>
            </a:pPr>
            <a:r>
              <a:rPr lang="nl-NL" dirty="0" smtClean="0"/>
              <a:t>    </a:t>
            </a:r>
            <a:endParaRPr lang="nl-NL" dirty="0"/>
          </a:p>
          <a:p>
            <a:pPr>
              <a:buFontTx/>
              <a:buNone/>
            </a:pPr>
            <a:endParaRPr lang="nl-NL" dirty="0"/>
          </a:p>
          <a:p>
            <a:pPr>
              <a:buFontTx/>
              <a:buNone/>
            </a:pPr>
            <a:endParaRPr lang="nl-NL" dirty="0"/>
          </a:p>
          <a:p>
            <a:pPr>
              <a:buFontTx/>
              <a:buNone/>
            </a:pPr>
            <a:r>
              <a:rPr lang="nl-NL" dirty="0"/>
              <a:t>                    </a:t>
            </a:r>
          </a:p>
          <a:p>
            <a:pPr>
              <a:buFontTx/>
              <a:buChar char=" "/>
            </a:pPr>
            <a:endParaRPr lang="nl-NL" dirty="0"/>
          </a:p>
        </p:txBody>
      </p:sp>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4288" y="0"/>
            <a:ext cx="1979712" cy="1907704"/>
          </a:xfrm>
          <a:prstGeom prst="rect">
            <a:avLst/>
          </a:prstGeom>
        </p:spPr>
      </p:pic>
      <p:sp>
        <p:nvSpPr>
          <p:cNvPr id="5" name="Rechthoek 4"/>
          <p:cNvSpPr/>
          <p:nvPr/>
        </p:nvSpPr>
        <p:spPr>
          <a:xfrm>
            <a:off x="8604448" y="1928654"/>
            <a:ext cx="502500" cy="4092634"/>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nl-NL" sz="3200" b="1">
                <a:solidFill>
                  <a:schemeClr val="tx1"/>
                </a:solidFill>
              </a:rPr>
              <a:t/>
            </a:r>
            <a:br>
              <a:rPr lang="nl-NL" sz="3200" b="1">
                <a:solidFill>
                  <a:schemeClr val="tx1"/>
                </a:solidFill>
              </a:rPr>
            </a:br>
            <a:endParaRPr lang="nl-NL" sz="3200" b="1">
              <a:solidFill>
                <a:schemeClr val="tx1"/>
              </a:solidFill>
            </a:endParaRPr>
          </a:p>
        </p:txBody>
      </p:sp>
      <p:sp>
        <p:nvSpPr>
          <p:cNvPr id="121859" name="Rectangle 3"/>
          <p:cNvSpPr>
            <a:spLocks noGrp="1" noChangeArrowheads="1"/>
          </p:cNvSpPr>
          <p:nvPr>
            <p:ph type="body" idx="1"/>
          </p:nvPr>
        </p:nvSpPr>
        <p:spPr/>
        <p:txBody>
          <a:bodyPr/>
          <a:lstStyle/>
          <a:p>
            <a:pPr>
              <a:buFontTx/>
              <a:buChar char=" "/>
            </a:pPr>
            <a:endParaRPr lang="nl-NL" dirty="0">
              <a:sym typeface="Marlett" pitchFamily="2" charset="2"/>
            </a:endParaRPr>
          </a:p>
          <a:p>
            <a:pPr algn="ctr">
              <a:buFontTx/>
              <a:buChar char=" "/>
            </a:pPr>
            <a:r>
              <a:rPr lang="nl-NL" b="1" dirty="0"/>
              <a:t>Arbeidsvoordelen in </a:t>
            </a:r>
            <a:r>
              <a:rPr lang="nl-NL" b="1" dirty="0" err="1"/>
              <a:t>meerwekensystemen</a:t>
            </a:r>
            <a:endParaRPr lang="nl-NL" dirty="0">
              <a:sym typeface="Marlett" pitchFamily="2" charset="2"/>
            </a:endParaRPr>
          </a:p>
          <a:p>
            <a:pPr>
              <a:buFontTx/>
              <a:buNone/>
            </a:pPr>
            <a:r>
              <a:rPr lang="nl-NL" dirty="0"/>
              <a:t>    </a:t>
            </a:r>
          </a:p>
          <a:p>
            <a:pPr>
              <a:buFontTx/>
              <a:buNone/>
            </a:pPr>
            <a:endParaRPr lang="nl-NL" dirty="0"/>
          </a:p>
          <a:p>
            <a:pPr>
              <a:buFontTx/>
              <a:buNone/>
            </a:pPr>
            <a:endParaRPr lang="nl-NL" dirty="0"/>
          </a:p>
          <a:p>
            <a:pPr>
              <a:buFontTx/>
              <a:buNone/>
            </a:pPr>
            <a:r>
              <a:rPr lang="nl-NL" dirty="0"/>
              <a:t>                    </a:t>
            </a:r>
          </a:p>
          <a:p>
            <a:pPr>
              <a:buFontTx/>
              <a:buChar char=" "/>
            </a:pPr>
            <a:endParaRPr lang="nl-NL" dirty="0"/>
          </a:p>
        </p:txBody>
      </p:sp>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4288" y="0"/>
            <a:ext cx="1979712" cy="1907704"/>
          </a:xfrm>
          <a:prstGeom prst="rect">
            <a:avLst/>
          </a:prstGeom>
        </p:spPr>
      </p:pic>
      <p:sp>
        <p:nvSpPr>
          <p:cNvPr id="5" name="Rechthoek 4"/>
          <p:cNvSpPr/>
          <p:nvPr/>
        </p:nvSpPr>
        <p:spPr>
          <a:xfrm>
            <a:off x="8604448" y="1928654"/>
            <a:ext cx="502500" cy="4092634"/>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0670232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nl-NL" sz="3200" b="1">
                <a:solidFill>
                  <a:schemeClr val="tx1"/>
                </a:solidFill>
              </a:rPr>
              <a:t>        Arbeidsvoordelen</a:t>
            </a:r>
          </a:p>
        </p:txBody>
      </p:sp>
      <p:sp>
        <p:nvSpPr>
          <p:cNvPr id="93187" name="Rectangle 3"/>
          <p:cNvSpPr>
            <a:spLocks noGrp="1" noChangeArrowheads="1"/>
          </p:cNvSpPr>
          <p:nvPr>
            <p:ph type="body" idx="1"/>
          </p:nvPr>
        </p:nvSpPr>
        <p:spPr>
          <a:xfrm>
            <a:off x="827584" y="1928654"/>
            <a:ext cx="7620000" cy="4217640"/>
          </a:xfrm>
        </p:spPr>
        <p:txBody>
          <a:bodyPr/>
          <a:lstStyle/>
          <a:p>
            <a:pPr lvl="2"/>
            <a:r>
              <a:rPr lang="nl-NL" dirty="0"/>
              <a:t>Periodieke en dagelijkse werkzaamheden</a:t>
            </a:r>
          </a:p>
          <a:p>
            <a:pPr lvl="2"/>
            <a:r>
              <a:rPr lang="nl-NL" dirty="0"/>
              <a:t>Pieken en dalen</a:t>
            </a:r>
          </a:p>
          <a:p>
            <a:pPr lvl="2"/>
            <a:r>
              <a:rPr lang="nl-NL" dirty="0"/>
              <a:t>Motivatie</a:t>
            </a:r>
          </a:p>
          <a:p>
            <a:pPr lvl="2"/>
            <a:r>
              <a:rPr lang="nl-NL" dirty="0"/>
              <a:t>Frequentie waarin handelingen moeten worden uitgevoerd</a:t>
            </a:r>
          </a:p>
          <a:p>
            <a:pPr lvl="2"/>
            <a:r>
              <a:rPr lang="nl-NL" dirty="0"/>
              <a:t>Geschatte werktijden en efficiëntie</a:t>
            </a:r>
          </a:p>
          <a:p>
            <a:pPr lvl="2"/>
            <a:r>
              <a:rPr lang="nl-NL" dirty="0"/>
              <a:t>Berekende arbeidsbesparing</a:t>
            </a:r>
          </a:p>
          <a:p>
            <a:pPr lvl="2"/>
            <a:endParaRPr lang="nl-NL" dirty="0"/>
          </a:p>
        </p:txBody>
      </p:sp>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4288" y="20950"/>
            <a:ext cx="1979712" cy="1907704"/>
          </a:xfrm>
          <a:prstGeom prst="rect">
            <a:avLst/>
          </a:prstGeom>
        </p:spPr>
      </p:pic>
      <p:sp>
        <p:nvSpPr>
          <p:cNvPr id="2" name="Rechthoek 1"/>
          <p:cNvSpPr/>
          <p:nvPr/>
        </p:nvSpPr>
        <p:spPr>
          <a:xfrm>
            <a:off x="8676456" y="1928654"/>
            <a:ext cx="430492" cy="4092634"/>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1026"/>
          <p:cNvSpPr>
            <a:spLocks noGrp="1" noChangeArrowheads="1"/>
          </p:cNvSpPr>
          <p:nvPr>
            <p:ph type="title"/>
          </p:nvPr>
        </p:nvSpPr>
        <p:spPr/>
        <p:txBody>
          <a:bodyPr/>
          <a:lstStyle/>
          <a:p>
            <a:r>
              <a:rPr lang="nl-NL" sz="3200" b="1">
                <a:solidFill>
                  <a:schemeClr val="tx1"/>
                </a:solidFill>
              </a:rPr>
              <a:t>Periodiek en dagelijks</a:t>
            </a:r>
          </a:p>
        </p:txBody>
      </p:sp>
      <p:sp>
        <p:nvSpPr>
          <p:cNvPr id="138243" name="Rectangle 1027"/>
          <p:cNvSpPr>
            <a:spLocks noGrp="1" noChangeArrowheads="1"/>
          </p:cNvSpPr>
          <p:nvPr>
            <p:ph type="body" idx="1"/>
          </p:nvPr>
        </p:nvSpPr>
        <p:spPr/>
        <p:txBody>
          <a:bodyPr/>
          <a:lstStyle/>
          <a:p>
            <a:pPr lvl="2">
              <a:buFontTx/>
              <a:buNone/>
            </a:pPr>
            <a:r>
              <a:rPr lang="nl-NL" dirty="0"/>
              <a:t>Dagelijkse werkzaamheden, zoals voeren, controle e.d. verschillen niet of nauwelijks</a:t>
            </a:r>
          </a:p>
          <a:p>
            <a:pPr lvl="2">
              <a:buFontTx/>
              <a:buNone/>
            </a:pPr>
            <a:endParaRPr lang="nl-NL" dirty="0"/>
          </a:p>
          <a:p>
            <a:pPr lvl="2">
              <a:buFontTx/>
              <a:buNone/>
            </a:pPr>
            <a:r>
              <a:rPr lang="nl-NL" dirty="0"/>
              <a:t>Periodieke werkzaamheden, zoals bronstcontrole, insemineren, biggen behandelen, dieren verplaatsen en afdelingen schoonmaken verschillen per week</a:t>
            </a:r>
          </a:p>
          <a:p>
            <a:pPr lvl="2">
              <a:buFontTx/>
              <a:buNone/>
            </a:pPr>
            <a:endParaRPr lang="nl-NL" dirty="0"/>
          </a:p>
          <a:p>
            <a:pPr lvl="2"/>
            <a:endParaRPr lang="nl-NL" dirty="0"/>
          </a:p>
        </p:txBody>
      </p:sp>
      <p:sp>
        <p:nvSpPr>
          <p:cNvPr id="4" name="Rechthoek 3"/>
          <p:cNvSpPr/>
          <p:nvPr/>
        </p:nvSpPr>
        <p:spPr>
          <a:xfrm>
            <a:off x="8748464" y="1340768"/>
            <a:ext cx="288032" cy="4248472"/>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44816" y="0"/>
            <a:ext cx="1691680" cy="1630149"/>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nl-NL" sz="3200" b="1">
                <a:solidFill>
                  <a:schemeClr val="tx1"/>
                </a:solidFill>
              </a:rPr>
              <a:t>Pieken</a:t>
            </a:r>
            <a:r>
              <a:rPr lang="nl-NL" b="1">
                <a:solidFill>
                  <a:schemeClr val="tx1"/>
                </a:solidFill>
              </a:rPr>
              <a:t> en dalen</a:t>
            </a:r>
          </a:p>
        </p:txBody>
      </p:sp>
      <p:sp>
        <p:nvSpPr>
          <p:cNvPr id="97283" name="Rectangle 3"/>
          <p:cNvSpPr>
            <a:spLocks noGrp="1" noChangeArrowheads="1"/>
          </p:cNvSpPr>
          <p:nvPr>
            <p:ph type="body" idx="1"/>
          </p:nvPr>
        </p:nvSpPr>
        <p:spPr/>
        <p:txBody>
          <a:bodyPr/>
          <a:lstStyle/>
          <a:p>
            <a:r>
              <a:rPr lang="nl-NL" dirty="0"/>
              <a:t>Periodieke werkzaamheden sterk geconcentreerd in bepaalde weken</a:t>
            </a:r>
          </a:p>
          <a:p>
            <a:r>
              <a:rPr lang="nl-NL" dirty="0"/>
              <a:t>Extra aandacht op één activiteit</a:t>
            </a:r>
          </a:p>
          <a:p>
            <a:r>
              <a:rPr lang="nl-NL" dirty="0"/>
              <a:t>Inzet van parttimers</a:t>
            </a:r>
          </a:p>
          <a:p>
            <a:r>
              <a:rPr lang="nl-NL" dirty="0"/>
              <a:t>Inzet van gespecialiseerde arbeid</a:t>
            </a:r>
          </a:p>
          <a:p>
            <a:r>
              <a:rPr lang="nl-NL" dirty="0"/>
              <a:t>Vraagt extra capaciteit van de manager</a:t>
            </a:r>
          </a:p>
          <a:p>
            <a:r>
              <a:rPr lang="nl-NL" dirty="0"/>
              <a:t>Echter vaak al vooruit te plannen</a:t>
            </a:r>
          </a:p>
          <a:p>
            <a:pPr>
              <a:buFontTx/>
              <a:buChar char=" "/>
            </a:pPr>
            <a:endParaRPr lang="nl-NL" dirty="0"/>
          </a:p>
        </p:txBody>
      </p:sp>
      <p:sp>
        <p:nvSpPr>
          <p:cNvPr id="4" name="Rechthoek 3"/>
          <p:cNvSpPr/>
          <p:nvPr/>
        </p:nvSpPr>
        <p:spPr>
          <a:xfrm>
            <a:off x="8703006" y="1340768"/>
            <a:ext cx="440994" cy="4236650"/>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4266" y="0"/>
            <a:ext cx="1839733" cy="1772816"/>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r>
              <a:rPr lang="nl-NL" sz="3200" b="1">
                <a:solidFill>
                  <a:schemeClr val="tx1"/>
                </a:solidFill>
              </a:rPr>
              <a:t>Motivatie</a:t>
            </a:r>
          </a:p>
        </p:txBody>
      </p:sp>
      <p:sp>
        <p:nvSpPr>
          <p:cNvPr id="120835" name="Rectangle 3"/>
          <p:cNvSpPr>
            <a:spLocks noGrp="1" noChangeArrowheads="1"/>
          </p:cNvSpPr>
          <p:nvPr>
            <p:ph type="body" idx="1"/>
          </p:nvPr>
        </p:nvSpPr>
        <p:spPr/>
        <p:txBody>
          <a:bodyPr/>
          <a:lstStyle/>
          <a:p>
            <a:r>
              <a:rPr lang="nl-NL" dirty="0"/>
              <a:t>Bij weeksysteem moet alles elke week, er kan sleur ontstaan</a:t>
            </a:r>
          </a:p>
          <a:p>
            <a:r>
              <a:rPr lang="nl-NL" dirty="0"/>
              <a:t>Anderen vinden dit juist afwisselend</a:t>
            </a:r>
          </a:p>
          <a:p>
            <a:r>
              <a:rPr lang="nl-NL" dirty="0"/>
              <a:t>Bij </a:t>
            </a:r>
            <a:r>
              <a:rPr lang="nl-NL" dirty="0" err="1"/>
              <a:t>meerwekensysteem</a:t>
            </a:r>
            <a:r>
              <a:rPr lang="nl-NL" dirty="0"/>
              <a:t> rustige perioden, vrije tijd in te plannen!</a:t>
            </a:r>
          </a:p>
          <a:p>
            <a:r>
              <a:rPr lang="nl-NL" dirty="0"/>
              <a:t>Aandacht op minder zaken tegelijk, minder mentale druk</a:t>
            </a:r>
          </a:p>
          <a:p>
            <a:r>
              <a:rPr lang="nl-NL" dirty="0"/>
              <a:t>Stimulans richting resultaat</a:t>
            </a:r>
          </a:p>
          <a:p>
            <a:pPr>
              <a:buFontTx/>
              <a:buChar char=" "/>
            </a:pPr>
            <a:endParaRPr lang="nl-NL" dirty="0"/>
          </a:p>
        </p:txBody>
      </p:sp>
      <p:sp>
        <p:nvSpPr>
          <p:cNvPr id="4" name="Rechthoek 3"/>
          <p:cNvSpPr/>
          <p:nvPr/>
        </p:nvSpPr>
        <p:spPr>
          <a:xfrm>
            <a:off x="8688571" y="1352244"/>
            <a:ext cx="440994" cy="4236650"/>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80312" y="0"/>
            <a:ext cx="1763687" cy="1491369"/>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p:txBody>
          <a:bodyPr/>
          <a:lstStyle/>
          <a:p>
            <a:r>
              <a:rPr lang="nl-NL" sz="3200" b="1" dirty="0">
                <a:solidFill>
                  <a:schemeClr val="tx1"/>
                </a:solidFill>
              </a:rPr>
              <a:t>Frequentie werkzaamheden</a:t>
            </a:r>
          </a:p>
        </p:txBody>
      </p:sp>
      <p:graphicFrame>
        <p:nvGraphicFramePr>
          <p:cNvPr id="135732" name="Group 564"/>
          <p:cNvGraphicFramePr>
            <a:graphicFrameLocks noGrp="1"/>
          </p:cNvGraphicFramePr>
          <p:nvPr>
            <p:ph idx="1"/>
          </p:nvPr>
        </p:nvGraphicFramePr>
        <p:xfrm>
          <a:off x="838200" y="1371600"/>
          <a:ext cx="7620000" cy="5397183"/>
        </p:xfrm>
        <a:graphic>
          <a:graphicData uri="http://schemas.openxmlformats.org/drawingml/2006/table">
            <a:tbl>
              <a:tblPr/>
              <a:tblGrid>
                <a:gridCol w="2149475"/>
                <a:gridCol w="863600"/>
                <a:gridCol w="1008063"/>
                <a:gridCol w="1081087"/>
                <a:gridCol w="1152525"/>
                <a:gridCol w="1365250"/>
              </a:tblGrid>
              <a:tr h="5508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dirty="0" err="1" smtClean="0">
                          <a:ln>
                            <a:noFill/>
                          </a:ln>
                          <a:solidFill>
                            <a:schemeClr val="tx1"/>
                          </a:solidFill>
                          <a:effectLst/>
                          <a:latin typeface="Arial" charset="0"/>
                          <a:cs typeface="Arial" charset="0"/>
                        </a:rPr>
                        <a:t>Werkzaamheden</a:t>
                      </a:r>
                      <a:endParaRPr kumimoji="0" lang="en-GB" sz="1200" b="1"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1Week</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3-weken</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Reductie</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4-weken</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dirty="0" err="1" smtClean="0">
                          <a:ln>
                            <a:noFill/>
                          </a:ln>
                          <a:solidFill>
                            <a:schemeClr val="tx1"/>
                          </a:solidFill>
                          <a:effectLst/>
                          <a:latin typeface="Arial" charset="0"/>
                          <a:cs typeface="Arial" charset="0"/>
                        </a:rPr>
                        <a:t>Reductie</a:t>
                      </a:r>
                      <a:endParaRPr kumimoji="0" lang="en-GB" sz="1200" b="1"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Berigheidscontrole en stimulatie:</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2460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Uitloop</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5</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3</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40%</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2,2</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charset="0"/>
                          <a:cs typeface="Arial" charset="0"/>
                        </a:rPr>
                        <a:t>56%</a:t>
                      </a:r>
                      <a:endParaRPr kumimoji="0" lang="en-GB" sz="1200" b="1"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460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Controle en dekken</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13</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8</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39%</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5,7</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56%</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444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Overinsemineren</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3</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2</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17%</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1,4</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53%</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2460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Drachtigheidstest</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0,33</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67%</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0,25</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75%</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60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Geboortecontrole en hulp</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3</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2</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33%</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1,5</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charset="0"/>
                          <a:cs typeface="Arial" charset="0"/>
                        </a:rPr>
                        <a:t>50%</a:t>
                      </a:r>
                      <a:endParaRPr kumimoji="0" lang="en-GB" sz="1200" b="1"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Verzorging jonge biggen</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2</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50%</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50%</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60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Verplaatsingen:</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75%</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2460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Naar dekstal</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0,33</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67%</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0,25</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75%</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444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Naar drachtstal</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0,33</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67%</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0,25</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75%</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460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Naar kraamstal</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0,33</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67%</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0,25</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charset="0"/>
                          <a:cs typeface="Arial" charset="0"/>
                        </a:rPr>
                        <a:t>75%</a:t>
                      </a:r>
                      <a:endParaRPr kumimoji="0" lang="en-GB" sz="1200" b="1"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460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Naar biggenopfokstal</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0,33</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67%</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0,25</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75%</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Reinigen en ontsmetten:</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2460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Kraamafdeling</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0,33</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67%</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0,25</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75%</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460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Biggenafdeling</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0,33</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67%</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0,25</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75%</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Afleveren biggen</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0,7</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30%</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0,5</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50%</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60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Totaal</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34</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19,01</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44%</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14,05</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charset="0"/>
                          <a:cs typeface="Arial" charset="0"/>
                        </a:rPr>
                        <a:t>59%</a:t>
                      </a:r>
                      <a:endParaRPr kumimoji="0" lang="en-GB" sz="1200" b="1"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 name="Rechthoek 3"/>
          <p:cNvSpPr/>
          <p:nvPr/>
        </p:nvSpPr>
        <p:spPr>
          <a:xfrm>
            <a:off x="8552793" y="1296526"/>
            <a:ext cx="440994" cy="4392488"/>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2320" y="0"/>
            <a:ext cx="1512167" cy="126876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p:txBody>
          <a:bodyPr/>
          <a:lstStyle/>
          <a:p>
            <a:r>
              <a:rPr lang="nl-NL" sz="3200" b="1" dirty="0" smtClean="0">
                <a:solidFill>
                  <a:schemeClr val="tx1"/>
                </a:solidFill>
              </a:rPr>
              <a:t>Stabiele werkplanning</a:t>
            </a:r>
            <a:endParaRPr lang="nl-NL" sz="3200" b="1" dirty="0">
              <a:solidFill>
                <a:schemeClr val="tx1"/>
              </a:solidFill>
            </a:endParaRPr>
          </a:p>
        </p:txBody>
      </p:sp>
      <p:sp>
        <p:nvSpPr>
          <p:cNvPr id="4" name="Rechthoek 3"/>
          <p:cNvSpPr/>
          <p:nvPr/>
        </p:nvSpPr>
        <p:spPr>
          <a:xfrm>
            <a:off x="8552793" y="1296526"/>
            <a:ext cx="440994" cy="4392488"/>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2320" y="0"/>
            <a:ext cx="1512167" cy="1268760"/>
          </a:xfrm>
          <a:prstGeom prst="rect">
            <a:avLst/>
          </a:prstGeom>
        </p:spPr>
      </p:pic>
      <p:pic>
        <p:nvPicPr>
          <p:cNvPr id="1026" name="Picture 2"/>
          <p:cNvPicPr>
            <a:picLocks noGrp="1" noChangeAspect="1" noChangeArrowheads="1"/>
          </p:cNvPicPr>
          <p:nvPr>
            <p:ph type="tbl" idx="1"/>
          </p:nvPr>
        </p:nvPicPr>
        <p:blipFill>
          <a:blip r:embed="rId4">
            <a:extLst>
              <a:ext uri="{28A0092B-C50C-407E-A947-70E740481C1C}">
                <a14:useLocalDpi xmlns:a14="http://schemas.microsoft.com/office/drawing/2010/main" val="0"/>
              </a:ext>
            </a:extLst>
          </a:blip>
          <a:srcRect/>
          <a:stretch>
            <a:fillRect/>
          </a:stretch>
        </p:blipFill>
        <p:spPr bwMode="auto">
          <a:xfrm>
            <a:off x="1331640" y="997789"/>
            <a:ext cx="5988465" cy="597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560" y="1700808"/>
            <a:ext cx="7762815" cy="468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50730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p:txBody>
          <a:bodyPr/>
          <a:lstStyle/>
          <a:p>
            <a:r>
              <a:rPr lang="nl-NL" sz="3200" b="1" dirty="0" smtClean="0">
                <a:solidFill>
                  <a:schemeClr val="tx1"/>
                </a:solidFill>
              </a:rPr>
              <a:t>Stabiele werkplanning</a:t>
            </a:r>
            <a:endParaRPr lang="nl-NL" sz="3200" b="1" dirty="0">
              <a:solidFill>
                <a:schemeClr val="tx1"/>
              </a:solidFill>
            </a:endParaRPr>
          </a:p>
        </p:txBody>
      </p:sp>
      <p:sp>
        <p:nvSpPr>
          <p:cNvPr id="4" name="Rechthoek 3"/>
          <p:cNvSpPr/>
          <p:nvPr/>
        </p:nvSpPr>
        <p:spPr>
          <a:xfrm>
            <a:off x="8552793" y="1296526"/>
            <a:ext cx="440994" cy="4392488"/>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2320" y="0"/>
            <a:ext cx="1512167" cy="1268760"/>
          </a:xfrm>
          <a:prstGeom prst="rect">
            <a:avLst/>
          </a:prstGeom>
        </p:spPr>
      </p:pic>
      <p:sp>
        <p:nvSpPr>
          <p:cNvPr id="8" name="Text Box 106"/>
          <p:cNvSpPr txBox="1">
            <a:spLocks noChangeArrowheads="1"/>
          </p:cNvSpPr>
          <p:nvPr/>
        </p:nvSpPr>
        <p:spPr bwMode="auto">
          <a:xfrm>
            <a:off x="1547664" y="1268760"/>
            <a:ext cx="5328592" cy="40011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600">
                <a:solidFill>
                  <a:schemeClr val="tx1"/>
                </a:solidFill>
                <a:latin typeface="Comic Sans MS" pitchFamily="66" charset="0"/>
              </a:defRPr>
            </a:lvl1pPr>
            <a:lvl2pPr marL="742950" indent="-285750">
              <a:defRPr sz="1600">
                <a:solidFill>
                  <a:schemeClr val="tx1"/>
                </a:solidFill>
                <a:latin typeface="Comic Sans MS" pitchFamily="66" charset="0"/>
              </a:defRPr>
            </a:lvl2pPr>
            <a:lvl3pPr marL="1143000" indent="-228600">
              <a:defRPr sz="1600">
                <a:solidFill>
                  <a:schemeClr val="tx1"/>
                </a:solidFill>
                <a:latin typeface="Comic Sans MS" pitchFamily="66" charset="0"/>
              </a:defRPr>
            </a:lvl3pPr>
            <a:lvl4pPr marL="1600200" indent="-228600">
              <a:defRPr sz="1600">
                <a:solidFill>
                  <a:schemeClr val="tx1"/>
                </a:solidFill>
                <a:latin typeface="Comic Sans MS" pitchFamily="66" charset="0"/>
              </a:defRPr>
            </a:lvl4pPr>
            <a:lvl5pPr marL="2057400" indent="-228600">
              <a:defRPr sz="1600">
                <a:solidFill>
                  <a:schemeClr val="tx1"/>
                </a:solidFill>
                <a:latin typeface="Comic Sans MS" pitchFamily="66" charset="0"/>
              </a:defRPr>
            </a:lvl5pPr>
            <a:lvl6pPr marL="2514600" indent="-228600" algn="ctr" eaLnBrk="0" fontAlgn="base" hangingPunct="0">
              <a:spcBef>
                <a:spcPct val="0"/>
              </a:spcBef>
              <a:spcAft>
                <a:spcPct val="0"/>
              </a:spcAft>
              <a:defRPr sz="1600">
                <a:solidFill>
                  <a:schemeClr val="tx1"/>
                </a:solidFill>
                <a:latin typeface="Comic Sans MS" pitchFamily="66" charset="0"/>
              </a:defRPr>
            </a:lvl6pPr>
            <a:lvl7pPr marL="2971800" indent="-228600" algn="ctr" eaLnBrk="0" fontAlgn="base" hangingPunct="0">
              <a:spcBef>
                <a:spcPct val="0"/>
              </a:spcBef>
              <a:spcAft>
                <a:spcPct val="0"/>
              </a:spcAft>
              <a:defRPr sz="1600">
                <a:solidFill>
                  <a:schemeClr val="tx1"/>
                </a:solidFill>
                <a:latin typeface="Comic Sans MS" pitchFamily="66" charset="0"/>
              </a:defRPr>
            </a:lvl7pPr>
            <a:lvl8pPr marL="3429000" indent="-228600" algn="ctr" eaLnBrk="0" fontAlgn="base" hangingPunct="0">
              <a:spcBef>
                <a:spcPct val="0"/>
              </a:spcBef>
              <a:spcAft>
                <a:spcPct val="0"/>
              </a:spcAft>
              <a:defRPr sz="1600">
                <a:solidFill>
                  <a:schemeClr val="tx1"/>
                </a:solidFill>
                <a:latin typeface="Comic Sans MS" pitchFamily="66" charset="0"/>
              </a:defRPr>
            </a:lvl8pPr>
            <a:lvl9pPr marL="3886200" indent="-228600" algn="ctr" eaLnBrk="0" fontAlgn="base" hangingPunct="0">
              <a:spcBef>
                <a:spcPct val="0"/>
              </a:spcBef>
              <a:spcAft>
                <a:spcPct val="0"/>
              </a:spcAft>
              <a:defRPr sz="1600">
                <a:solidFill>
                  <a:schemeClr val="tx1"/>
                </a:solidFill>
                <a:latin typeface="Comic Sans MS" pitchFamily="66" charset="0"/>
              </a:defRPr>
            </a:lvl9pPr>
          </a:lstStyle>
          <a:p>
            <a:pPr algn="l"/>
            <a:r>
              <a:rPr lang="en-US" sz="2000" b="1" dirty="0" err="1" smtClean="0"/>
              <a:t>Werkplanning</a:t>
            </a:r>
            <a:r>
              <a:rPr lang="en-US" sz="2000" b="1" dirty="0" smtClean="0"/>
              <a:t> </a:t>
            </a:r>
            <a:r>
              <a:rPr lang="en-US" sz="2000" b="1" dirty="0" err="1" smtClean="0"/>
              <a:t>voor</a:t>
            </a:r>
            <a:r>
              <a:rPr lang="en-US" sz="2000" b="1" dirty="0" smtClean="0"/>
              <a:t> </a:t>
            </a:r>
            <a:r>
              <a:rPr lang="en-US" sz="2000" b="1" dirty="0" err="1" smtClean="0"/>
              <a:t>een</a:t>
            </a:r>
            <a:r>
              <a:rPr lang="en-US" sz="2000" b="1" dirty="0" smtClean="0"/>
              <a:t> </a:t>
            </a:r>
            <a:r>
              <a:rPr lang="en-US" sz="2000" b="1" dirty="0" smtClean="0">
                <a:solidFill>
                  <a:schemeClr val="accent2"/>
                </a:solidFill>
              </a:rPr>
              <a:t>4-weken </a:t>
            </a:r>
            <a:r>
              <a:rPr lang="en-US" sz="2000" b="1" dirty="0" err="1" smtClean="0">
                <a:solidFill>
                  <a:schemeClr val="accent2"/>
                </a:solidFill>
              </a:rPr>
              <a:t>systeem</a:t>
            </a:r>
            <a:endParaRPr lang="en-AU" sz="2000" b="1" dirty="0">
              <a:solidFill>
                <a:schemeClr val="accent2"/>
              </a:solidFill>
            </a:endParaRPr>
          </a:p>
        </p:txBody>
      </p:sp>
      <p:pic>
        <p:nvPicPr>
          <p:cNvPr id="2050" name="Picture 2"/>
          <p:cNvPicPr>
            <a:picLocks noGrp="1" noChangeAspect="1" noChangeArrowheads="1"/>
          </p:cNvPicPr>
          <p:nvPr>
            <p:ph type="tbl" idx="1"/>
          </p:nvPr>
        </p:nvPicPr>
        <p:blipFill>
          <a:blip r:embed="rId4">
            <a:extLst>
              <a:ext uri="{28A0092B-C50C-407E-A947-70E740481C1C}">
                <a14:useLocalDpi xmlns:a14="http://schemas.microsoft.com/office/drawing/2010/main" val="0"/>
              </a:ext>
            </a:extLst>
          </a:blip>
          <a:srcRect/>
          <a:stretch>
            <a:fillRect/>
          </a:stretch>
        </p:blipFill>
        <p:spPr bwMode="auto">
          <a:xfrm>
            <a:off x="337989" y="1916832"/>
            <a:ext cx="8158948" cy="4320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29528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p:txBody>
          <a:bodyPr/>
          <a:lstStyle/>
          <a:p>
            <a:r>
              <a:rPr lang="nl-NL" sz="3200" b="1" dirty="0" smtClean="0">
                <a:solidFill>
                  <a:schemeClr val="tx1"/>
                </a:solidFill>
              </a:rPr>
              <a:t>Stabiele werkplanning</a:t>
            </a:r>
            <a:endParaRPr lang="nl-NL" sz="3200" b="1" dirty="0">
              <a:solidFill>
                <a:schemeClr val="tx1"/>
              </a:solidFill>
            </a:endParaRPr>
          </a:p>
        </p:txBody>
      </p:sp>
      <p:sp>
        <p:nvSpPr>
          <p:cNvPr id="4" name="Rechthoek 3"/>
          <p:cNvSpPr/>
          <p:nvPr/>
        </p:nvSpPr>
        <p:spPr>
          <a:xfrm>
            <a:off x="8552793" y="1296526"/>
            <a:ext cx="440994" cy="4392488"/>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2320" y="0"/>
            <a:ext cx="1512167" cy="1268760"/>
          </a:xfrm>
          <a:prstGeom prst="rect">
            <a:avLst/>
          </a:prstGeom>
        </p:spPr>
      </p:pic>
      <p:sp>
        <p:nvSpPr>
          <p:cNvPr id="2" name="Tijdelijke aanduiding voor tabel 1"/>
          <p:cNvSpPr>
            <a:spLocks noGrp="1"/>
          </p:cNvSpPr>
          <p:nvPr>
            <p:ph type="tbl" idx="1"/>
          </p:nvPr>
        </p:nvSpPr>
        <p:spPr/>
      </p:sp>
      <p:sp>
        <p:nvSpPr>
          <p:cNvPr id="6" name="Text Box 59"/>
          <p:cNvSpPr txBox="1">
            <a:spLocks noChangeArrowheads="1"/>
          </p:cNvSpPr>
          <p:nvPr/>
        </p:nvSpPr>
        <p:spPr bwMode="auto">
          <a:xfrm>
            <a:off x="1619672" y="1236822"/>
            <a:ext cx="5544616" cy="40011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600">
                <a:solidFill>
                  <a:schemeClr val="tx1"/>
                </a:solidFill>
                <a:latin typeface="Comic Sans MS" pitchFamily="66" charset="0"/>
              </a:defRPr>
            </a:lvl1pPr>
            <a:lvl2pPr marL="742950" indent="-285750">
              <a:defRPr sz="1600">
                <a:solidFill>
                  <a:schemeClr val="tx1"/>
                </a:solidFill>
                <a:latin typeface="Comic Sans MS" pitchFamily="66" charset="0"/>
              </a:defRPr>
            </a:lvl2pPr>
            <a:lvl3pPr marL="1143000" indent="-228600">
              <a:defRPr sz="1600">
                <a:solidFill>
                  <a:schemeClr val="tx1"/>
                </a:solidFill>
                <a:latin typeface="Comic Sans MS" pitchFamily="66" charset="0"/>
              </a:defRPr>
            </a:lvl3pPr>
            <a:lvl4pPr marL="1600200" indent="-228600">
              <a:defRPr sz="1600">
                <a:solidFill>
                  <a:schemeClr val="tx1"/>
                </a:solidFill>
                <a:latin typeface="Comic Sans MS" pitchFamily="66" charset="0"/>
              </a:defRPr>
            </a:lvl4pPr>
            <a:lvl5pPr marL="2057400" indent="-228600">
              <a:defRPr sz="1600">
                <a:solidFill>
                  <a:schemeClr val="tx1"/>
                </a:solidFill>
                <a:latin typeface="Comic Sans MS" pitchFamily="66" charset="0"/>
              </a:defRPr>
            </a:lvl5pPr>
            <a:lvl6pPr marL="2514600" indent="-228600" algn="ctr" eaLnBrk="0" fontAlgn="base" hangingPunct="0">
              <a:spcBef>
                <a:spcPct val="0"/>
              </a:spcBef>
              <a:spcAft>
                <a:spcPct val="0"/>
              </a:spcAft>
              <a:defRPr sz="1600">
                <a:solidFill>
                  <a:schemeClr val="tx1"/>
                </a:solidFill>
                <a:latin typeface="Comic Sans MS" pitchFamily="66" charset="0"/>
              </a:defRPr>
            </a:lvl6pPr>
            <a:lvl7pPr marL="2971800" indent="-228600" algn="ctr" eaLnBrk="0" fontAlgn="base" hangingPunct="0">
              <a:spcBef>
                <a:spcPct val="0"/>
              </a:spcBef>
              <a:spcAft>
                <a:spcPct val="0"/>
              </a:spcAft>
              <a:defRPr sz="1600">
                <a:solidFill>
                  <a:schemeClr val="tx1"/>
                </a:solidFill>
                <a:latin typeface="Comic Sans MS" pitchFamily="66" charset="0"/>
              </a:defRPr>
            </a:lvl7pPr>
            <a:lvl8pPr marL="3429000" indent="-228600" algn="ctr" eaLnBrk="0" fontAlgn="base" hangingPunct="0">
              <a:spcBef>
                <a:spcPct val="0"/>
              </a:spcBef>
              <a:spcAft>
                <a:spcPct val="0"/>
              </a:spcAft>
              <a:defRPr sz="1600">
                <a:solidFill>
                  <a:schemeClr val="tx1"/>
                </a:solidFill>
                <a:latin typeface="Comic Sans MS" pitchFamily="66" charset="0"/>
              </a:defRPr>
            </a:lvl8pPr>
            <a:lvl9pPr marL="3886200" indent="-228600" algn="ctr" eaLnBrk="0" fontAlgn="base" hangingPunct="0">
              <a:spcBef>
                <a:spcPct val="0"/>
              </a:spcBef>
              <a:spcAft>
                <a:spcPct val="0"/>
              </a:spcAft>
              <a:defRPr sz="1600">
                <a:solidFill>
                  <a:schemeClr val="tx1"/>
                </a:solidFill>
                <a:latin typeface="Comic Sans MS" pitchFamily="66" charset="0"/>
              </a:defRPr>
            </a:lvl9pPr>
          </a:lstStyle>
          <a:p>
            <a:pPr algn="l"/>
            <a:r>
              <a:rPr lang="en-US" sz="2000" b="1" dirty="0" err="1"/>
              <a:t>Werkplanning</a:t>
            </a:r>
            <a:r>
              <a:rPr lang="en-US" sz="2000" b="1" dirty="0"/>
              <a:t> </a:t>
            </a:r>
            <a:r>
              <a:rPr lang="en-US" sz="2000" b="1" dirty="0" err="1"/>
              <a:t>voor</a:t>
            </a:r>
            <a:r>
              <a:rPr lang="en-US" sz="2000" b="1" dirty="0"/>
              <a:t> </a:t>
            </a:r>
            <a:r>
              <a:rPr lang="en-US" sz="2000" b="1" dirty="0" err="1"/>
              <a:t>een</a:t>
            </a:r>
            <a:r>
              <a:rPr lang="en-US" sz="2000" b="1" dirty="0"/>
              <a:t> </a:t>
            </a:r>
            <a:r>
              <a:rPr lang="en-US" sz="2000" b="1" dirty="0">
                <a:solidFill>
                  <a:schemeClr val="accent2"/>
                </a:solidFill>
              </a:rPr>
              <a:t>5-weken </a:t>
            </a:r>
            <a:r>
              <a:rPr lang="en-US" sz="2000" b="1" dirty="0" err="1">
                <a:solidFill>
                  <a:schemeClr val="accent2"/>
                </a:solidFill>
              </a:rPr>
              <a:t>systeem</a:t>
            </a:r>
            <a:endParaRPr lang="en-AU" sz="2000" b="1" dirty="0">
              <a:solidFill>
                <a:schemeClr val="accent2"/>
              </a:solidFill>
            </a:endParaRPr>
          </a:p>
        </p:txBody>
      </p:sp>
      <p:graphicFrame>
        <p:nvGraphicFramePr>
          <p:cNvPr id="7" name="Group 109"/>
          <p:cNvGraphicFramePr>
            <a:graphicFrameLocks/>
          </p:cNvGraphicFramePr>
          <p:nvPr>
            <p:extLst>
              <p:ext uri="{D42A27DB-BD31-4B8C-83A1-F6EECF244321}">
                <p14:modId xmlns:p14="http://schemas.microsoft.com/office/powerpoint/2010/main" val="185750297"/>
              </p:ext>
            </p:extLst>
          </p:nvPr>
        </p:nvGraphicFramePr>
        <p:xfrm>
          <a:off x="195704" y="1772816"/>
          <a:ext cx="8763000" cy="4380046"/>
        </p:xfrm>
        <a:graphic>
          <a:graphicData uri="http://schemas.openxmlformats.org/drawingml/2006/table">
            <a:tbl>
              <a:tblPr/>
              <a:tblGrid>
                <a:gridCol w="1595438"/>
                <a:gridCol w="1417637"/>
                <a:gridCol w="1516063"/>
                <a:gridCol w="1417637"/>
                <a:gridCol w="1512888"/>
                <a:gridCol w="1303337"/>
              </a:tblGrid>
              <a:tr h="579095">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AU" sz="1400" b="1" i="0" u="none" strike="noStrike" cap="none" normalizeH="0" baseline="0" dirty="0" smtClean="0">
                        <a:ln>
                          <a:noFill/>
                        </a:ln>
                        <a:solidFill>
                          <a:schemeClr val="accent2"/>
                        </a:solidFill>
                        <a:effectLst/>
                        <a:latin typeface="Comic Sans MS" pitchFamily="66" charset="0"/>
                      </a:endParaRPr>
                    </a:p>
                  </a:txBody>
                  <a:tcPr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accent2"/>
                          </a:solidFill>
                          <a:effectLst/>
                          <a:latin typeface="Arial" charset="0"/>
                        </a:rPr>
                        <a:t>Speenweek</a:t>
                      </a:r>
                      <a:endParaRPr kumimoji="0" lang="en-AU" sz="1600" b="1" i="0" u="none" strike="noStrike" cap="none" normalizeH="0" baseline="0" smtClean="0">
                        <a:ln>
                          <a:noFill/>
                        </a:ln>
                        <a:solidFill>
                          <a:schemeClr val="accent2"/>
                        </a:solidFill>
                        <a:effectLst/>
                        <a:latin typeface="Arial"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accent2"/>
                          </a:solidFill>
                          <a:effectLst/>
                          <a:latin typeface="Arial" charset="0"/>
                        </a:rPr>
                        <a:t>Dekweek</a:t>
                      </a:r>
                      <a:endParaRPr kumimoji="0" lang="en-AU" sz="1600" b="1" i="0" u="none" strike="noStrike" cap="none" normalizeH="0" baseline="0" smtClean="0">
                        <a:ln>
                          <a:noFill/>
                        </a:ln>
                        <a:solidFill>
                          <a:schemeClr val="accent2"/>
                        </a:solidFill>
                        <a:effectLst/>
                        <a:latin typeface="Arial"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accent2"/>
                          </a:solidFill>
                          <a:effectLst/>
                          <a:latin typeface="Arial" charset="0"/>
                        </a:rPr>
                        <a:t>werpweek</a:t>
                      </a:r>
                      <a:endParaRPr kumimoji="0" lang="en-AU" sz="1600" b="1" i="0" u="none" strike="noStrike" cap="none" normalizeH="0" baseline="0" smtClean="0">
                        <a:ln>
                          <a:noFill/>
                        </a:ln>
                        <a:solidFill>
                          <a:schemeClr val="accent2"/>
                        </a:solidFill>
                        <a:effectLst/>
                        <a:latin typeface="Arial"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accent2"/>
                          </a:solidFill>
                          <a:effectLst/>
                          <a:latin typeface="Arial" charset="0"/>
                        </a:rPr>
                        <a:t>Geen hoofdact.</a:t>
                      </a:r>
                      <a:endParaRPr kumimoji="0" lang="en-AU" sz="1600" b="1" i="0" u="none" strike="noStrike" cap="none" normalizeH="0" baseline="0" smtClean="0">
                        <a:ln>
                          <a:noFill/>
                        </a:ln>
                        <a:solidFill>
                          <a:schemeClr val="accent2"/>
                        </a:solidFill>
                        <a:effectLst/>
                        <a:latin typeface="Arial"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accent2"/>
                          </a:solidFill>
                          <a:effectLst/>
                          <a:latin typeface="Arial" charset="0"/>
                        </a:rPr>
                        <a:t>Geen hoofdact.</a:t>
                      </a:r>
                      <a:endParaRPr kumimoji="0" lang="en-AU" sz="1600" b="1" i="0" u="none" strike="noStrike" cap="none" normalizeH="0" baseline="0" smtClean="0">
                        <a:ln>
                          <a:noFill/>
                        </a:ln>
                        <a:solidFill>
                          <a:schemeClr val="accent2"/>
                        </a:solidFill>
                        <a:effectLst/>
                        <a:latin typeface="Arial" charset="0"/>
                      </a:endParaRPr>
                    </a:p>
                  </a:txBody>
                  <a:tcPr marT="45718" marB="45718"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65833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rPr>
                        <a:t> Maandag</a:t>
                      </a:r>
                      <a:endParaRPr kumimoji="0" lang="en-AU" sz="1800" b="1" i="0" u="none" strike="noStrike" cap="none" normalizeH="0" baseline="0" smtClean="0">
                        <a:ln>
                          <a:noFill/>
                        </a:ln>
                        <a:solidFill>
                          <a:schemeClr val="accent2"/>
                        </a:solidFill>
                        <a:effectLst/>
                        <a:latin typeface="Arial" charset="0"/>
                      </a:endParaRPr>
                    </a:p>
                  </a:txBody>
                  <a:tcPr marT="45718" marB="4571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accent2"/>
                          </a:solidFill>
                          <a:effectLst/>
                          <a:latin typeface="Comic Sans MS" pitchFamily="66" charset="0"/>
                        </a:rPr>
                        <a:t>biggen naar MV stal</a:t>
                      </a:r>
                      <a:endParaRPr kumimoji="0" lang="en-AU" sz="1600" b="1" i="0" u="none" strike="noStrike" cap="none" normalizeH="0" baseline="0" smtClean="0">
                        <a:ln>
                          <a:noFill/>
                        </a:ln>
                        <a:solidFill>
                          <a:schemeClr val="accent2"/>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rgbClr val="CC3300"/>
                          </a:solidFill>
                          <a:effectLst/>
                          <a:latin typeface="Comic Sans MS" pitchFamily="66" charset="0"/>
                        </a:rPr>
                        <a:t>insemineren</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accent2"/>
                          </a:solidFill>
                          <a:effectLst/>
                          <a:latin typeface="Comic Sans MS" pitchFamily="66" charset="0"/>
                        </a:rPr>
                        <a:t>scannen</a:t>
                      </a:r>
                      <a:endParaRPr kumimoji="0" lang="en-AU" sz="1600" b="1" i="0" u="none" strike="noStrike" cap="none" normalizeH="0" baseline="0" smtClean="0">
                        <a:ln>
                          <a:noFill/>
                        </a:ln>
                        <a:solidFill>
                          <a:schemeClr val="accent2"/>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AU" sz="1600" b="1" i="0" u="none" strike="noStrike" cap="none" normalizeH="0" baseline="0" smtClean="0">
                        <a:ln>
                          <a:noFill/>
                        </a:ln>
                        <a:solidFill>
                          <a:schemeClr val="accent2"/>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accent2"/>
                          </a:solidFill>
                          <a:effectLst/>
                          <a:latin typeface="Comic Sans MS" pitchFamily="66" charset="0"/>
                        </a:rPr>
                        <a:t>biggen behandelen</a:t>
                      </a:r>
                      <a:endParaRPr kumimoji="0" lang="en-AU" sz="1600" b="1" i="0" u="none" strike="noStrike" cap="none" normalizeH="0" baseline="0" smtClean="0">
                        <a:ln>
                          <a:noFill/>
                        </a:ln>
                        <a:solidFill>
                          <a:schemeClr val="accent2"/>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AU" sz="1600" b="1" i="0" u="none" strike="noStrike" cap="none" normalizeH="0" baseline="0" smtClean="0">
                        <a:ln>
                          <a:noFill/>
                        </a:ln>
                        <a:solidFill>
                          <a:schemeClr val="accent2"/>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005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rPr>
                        <a:t> Dinsdag</a:t>
                      </a:r>
                      <a:endParaRPr kumimoji="0" lang="en-AU" sz="1800" b="1" i="0" u="none" strike="noStrike" cap="none" normalizeH="0" baseline="0" smtClean="0">
                        <a:ln>
                          <a:noFill/>
                        </a:ln>
                        <a:solidFill>
                          <a:schemeClr val="accent2"/>
                        </a:solidFill>
                        <a:effectLst/>
                        <a:latin typeface="Arial" charset="0"/>
                      </a:endParaRPr>
                    </a:p>
                  </a:txBody>
                  <a:tcPr marT="45718" marB="4571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accent2"/>
                          </a:solidFill>
                          <a:effectLst/>
                          <a:latin typeface="Comic Sans MS" pitchFamily="66" charset="0"/>
                        </a:rPr>
                        <a:t>batterij reinigen</a:t>
                      </a:r>
                      <a:endParaRPr kumimoji="0" lang="en-AU" sz="1600" b="1" i="0" u="none" strike="noStrike" cap="none" normalizeH="0" baseline="0" smtClean="0">
                        <a:ln>
                          <a:noFill/>
                        </a:ln>
                        <a:solidFill>
                          <a:schemeClr val="accent2"/>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rgbClr val="CC3300"/>
                          </a:solidFill>
                          <a:effectLst/>
                          <a:latin typeface="Comic Sans MS" pitchFamily="66" charset="0"/>
                        </a:rPr>
                        <a:t> insemineren</a:t>
                      </a:r>
                      <a:endParaRPr kumimoji="0" lang="en-AU" sz="1800" b="1" i="0" u="none" strike="noStrike" cap="none" normalizeH="0" baseline="0" smtClean="0">
                        <a:ln>
                          <a:noFill/>
                        </a:ln>
                        <a:solidFill>
                          <a:srgbClr val="CC3300"/>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AU" sz="1600" b="1" i="0" u="none" strike="noStrike" cap="none" normalizeH="0" baseline="0" smtClean="0">
                        <a:ln>
                          <a:noFill/>
                        </a:ln>
                        <a:solidFill>
                          <a:schemeClr val="accent2"/>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accent2"/>
                          </a:solidFill>
                          <a:effectLst/>
                          <a:latin typeface="Comic Sans MS" pitchFamily="66" charset="0"/>
                        </a:rPr>
                        <a:t>biggen behandelen</a:t>
                      </a:r>
                      <a:endParaRPr kumimoji="0" lang="en-AU" sz="1600" b="1" i="0" u="none" strike="noStrike" cap="none" normalizeH="0" baseline="0" smtClean="0">
                        <a:ln>
                          <a:noFill/>
                        </a:ln>
                        <a:solidFill>
                          <a:schemeClr val="accent2"/>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AU" sz="1600" b="1" i="0" u="none" strike="noStrike" cap="none" normalizeH="0" baseline="0" smtClean="0">
                        <a:ln>
                          <a:noFill/>
                        </a:ln>
                        <a:solidFill>
                          <a:schemeClr val="accent2"/>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396">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rPr>
                        <a:t> Woensdag</a:t>
                      </a:r>
                      <a:endParaRPr kumimoji="0" lang="en-AU" sz="1800" b="1" i="0" u="none" strike="noStrike" cap="none" normalizeH="0" baseline="0" smtClean="0">
                        <a:ln>
                          <a:noFill/>
                        </a:ln>
                        <a:solidFill>
                          <a:schemeClr val="accent2"/>
                        </a:solidFill>
                        <a:effectLst/>
                        <a:latin typeface="Arial" charset="0"/>
                      </a:endParaRPr>
                    </a:p>
                  </a:txBody>
                  <a:tcPr marT="45718" marB="4571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AU" sz="1600" b="1" i="0" u="none" strike="noStrike" cap="none" normalizeH="0" baseline="0" smtClean="0">
                        <a:ln>
                          <a:noFill/>
                        </a:ln>
                        <a:solidFill>
                          <a:schemeClr val="tx1"/>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rgbClr val="CC3300"/>
                          </a:solidFill>
                          <a:effectLst/>
                          <a:latin typeface="Comic Sans MS" pitchFamily="66" charset="0"/>
                        </a:rPr>
                        <a:t>insemineren</a:t>
                      </a:r>
                      <a:endParaRPr kumimoji="0" lang="en-AU" sz="1800" b="1" i="0" u="none" strike="noStrike" cap="none" normalizeH="0" baseline="0" smtClean="0">
                        <a:ln>
                          <a:noFill/>
                        </a:ln>
                        <a:solidFill>
                          <a:srgbClr val="CC3300"/>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AU" sz="1600" b="1" i="0" u="none" strike="noStrike" cap="none" normalizeH="0" baseline="0" smtClean="0">
                        <a:ln>
                          <a:noFill/>
                        </a:ln>
                        <a:solidFill>
                          <a:schemeClr val="accent2"/>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AU" sz="1600" b="1" i="0" u="none" strike="noStrike" cap="none" normalizeH="0" baseline="0" smtClean="0">
                        <a:ln>
                          <a:noFill/>
                        </a:ln>
                        <a:solidFill>
                          <a:schemeClr val="accent2"/>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accent2"/>
                          </a:solidFill>
                          <a:effectLst/>
                          <a:latin typeface="Comic Sans MS" pitchFamily="66" charset="0"/>
                        </a:rPr>
                        <a:t>MV laden</a:t>
                      </a:r>
                      <a:endParaRPr kumimoji="0" lang="en-AU" sz="1600" b="1" i="0" u="none" strike="noStrike" cap="none" normalizeH="0" baseline="0" smtClean="0">
                        <a:ln>
                          <a:noFill/>
                        </a:ln>
                        <a:solidFill>
                          <a:schemeClr val="accent2"/>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09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rPr>
                        <a:t> Donderdag</a:t>
                      </a:r>
                      <a:endParaRPr kumimoji="0" lang="en-AU" sz="1800" b="1" i="0" u="none" strike="noStrike" cap="none" normalizeH="0" baseline="0" smtClean="0">
                        <a:ln>
                          <a:noFill/>
                        </a:ln>
                        <a:solidFill>
                          <a:schemeClr val="accent2"/>
                        </a:solidFill>
                        <a:effectLst/>
                        <a:latin typeface="Arial" charset="0"/>
                      </a:endParaRPr>
                    </a:p>
                  </a:txBody>
                  <a:tcPr marT="45718" marB="4571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rgbClr val="CC3300"/>
                          </a:solidFill>
                          <a:effectLst/>
                          <a:latin typeface="Comic Sans MS" pitchFamily="66" charset="0"/>
                        </a:rPr>
                        <a:t>spenen</a:t>
                      </a:r>
                      <a:endParaRPr kumimoji="0" lang="en-AU" sz="1800" b="1" i="0" u="none" strike="noStrike" cap="none" normalizeH="0" baseline="0" smtClean="0">
                        <a:ln>
                          <a:noFill/>
                        </a:ln>
                        <a:solidFill>
                          <a:srgbClr val="CC3300"/>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AU" sz="1800" b="1" i="0" u="none" strike="noStrike" cap="none" normalizeH="0" baseline="0" smtClean="0">
                        <a:ln>
                          <a:noFill/>
                        </a:ln>
                        <a:solidFill>
                          <a:srgbClr val="CC3300"/>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rgbClr val="CC3300"/>
                          </a:solidFill>
                          <a:effectLst/>
                          <a:latin typeface="Comic Sans MS" pitchFamily="66" charset="0"/>
                        </a:rPr>
                        <a:t>werpen</a:t>
                      </a:r>
                      <a:endParaRPr kumimoji="0" lang="en-AU" sz="1800" b="1" i="0" u="none" strike="noStrike" cap="none" normalizeH="0" baseline="0" smtClean="0">
                        <a:ln>
                          <a:noFill/>
                        </a:ln>
                        <a:solidFill>
                          <a:srgbClr val="CC3300"/>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AU" sz="1600" b="1" i="0" u="none" strike="noStrike" cap="none" normalizeH="0" baseline="0" smtClean="0">
                        <a:ln>
                          <a:noFill/>
                        </a:ln>
                        <a:solidFill>
                          <a:schemeClr val="tx1"/>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accent2"/>
                          </a:solidFill>
                          <a:effectLst/>
                          <a:latin typeface="Comic Sans MS" pitchFamily="66" charset="0"/>
                        </a:rPr>
                        <a:t>MV afd. reinigen</a:t>
                      </a:r>
                      <a:endParaRPr kumimoji="0" lang="en-AU" sz="1600" b="1" i="0" u="none" strike="noStrike" cap="none" normalizeH="0" baseline="0" smtClean="0">
                        <a:ln>
                          <a:noFill/>
                        </a:ln>
                        <a:solidFill>
                          <a:schemeClr val="accent2"/>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09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rPr>
                        <a:t> Vrijdag</a:t>
                      </a:r>
                      <a:endParaRPr kumimoji="0" lang="en-AU" sz="1800" b="1" i="0" u="none" strike="noStrike" cap="none" normalizeH="0" baseline="0" smtClean="0">
                        <a:ln>
                          <a:noFill/>
                        </a:ln>
                        <a:solidFill>
                          <a:schemeClr val="accent2"/>
                        </a:solidFill>
                        <a:effectLst/>
                        <a:latin typeface="Arial" charset="0"/>
                      </a:endParaRPr>
                    </a:p>
                  </a:txBody>
                  <a:tcPr marT="45718" marB="4571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accent2"/>
                          </a:solidFill>
                          <a:effectLst/>
                          <a:latin typeface="Comic Sans MS" pitchFamily="66" charset="0"/>
                        </a:rPr>
                        <a:t>reinigen KH</a:t>
                      </a:r>
                      <a:endParaRPr kumimoji="0" lang="en-AU" sz="1600" b="1" i="0" u="none" strike="noStrike" cap="none" normalizeH="0" baseline="0" smtClean="0">
                        <a:ln>
                          <a:noFill/>
                        </a:ln>
                        <a:solidFill>
                          <a:schemeClr val="accent2"/>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AU" sz="1800" b="1" i="0" u="none" strike="noStrike" cap="none" normalizeH="0" baseline="0" smtClean="0">
                        <a:ln>
                          <a:noFill/>
                        </a:ln>
                        <a:solidFill>
                          <a:srgbClr val="CC3300"/>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rgbClr val="CC3300"/>
                          </a:solidFill>
                          <a:effectLst/>
                          <a:latin typeface="Comic Sans MS" pitchFamily="66" charset="0"/>
                        </a:rPr>
                        <a:t>werpen</a:t>
                      </a:r>
                      <a:endParaRPr kumimoji="0" lang="en-AU" sz="1800" b="1" i="0" u="none" strike="noStrike" cap="none" normalizeH="0" baseline="0" smtClean="0">
                        <a:ln>
                          <a:noFill/>
                        </a:ln>
                        <a:solidFill>
                          <a:srgbClr val="CC3300"/>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AU" sz="1600" b="1" i="0" u="none" strike="noStrike" cap="none" normalizeH="0" baseline="0" smtClean="0">
                        <a:ln>
                          <a:noFill/>
                        </a:ln>
                        <a:solidFill>
                          <a:schemeClr val="tx1"/>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accent2"/>
                          </a:solidFill>
                          <a:effectLst/>
                          <a:latin typeface="Comic Sans MS" pitchFamily="66" charset="0"/>
                        </a:rPr>
                        <a:t>Aanvoer fokgelten</a:t>
                      </a:r>
                      <a:endParaRPr kumimoji="0" lang="en-AU" sz="1600" b="1" i="0" u="none" strike="noStrike" cap="none" normalizeH="0" baseline="0" smtClean="0">
                        <a:ln>
                          <a:noFill/>
                        </a:ln>
                        <a:solidFill>
                          <a:schemeClr val="accent2"/>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09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rPr>
                        <a:t> Zaterdag</a:t>
                      </a:r>
                      <a:endParaRPr kumimoji="0" lang="en-AU" sz="1800" b="1" i="0" u="none" strike="noStrike" cap="none" normalizeH="0" baseline="0" smtClean="0">
                        <a:ln>
                          <a:noFill/>
                        </a:ln>
                        <a:solidFill>
                          <a:schemeClr val="accent2"/>
                        </a:solidFill>
                        <a:effectLst/>
                        <a:latin typeface="Arial" charset="0"/>
                      </a:endParaRPr>
                    </a:p>
                  </a:txBody>
                  <a:tcPr marT="45718" marB="4571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accent2"/>
                          </a:solidFill>
                          <a:effectLst/>
                          <a:latin typeface="Comic Sans MS" pitchFamily="66" charset="0"/>
                        </a:rPr>
                        <a:t>zeugen verplaatsen</a:t>
                      </a:r>
                      <a:endParaRPr kumimoji="0" lang="en-AU" sz="1600" b="1" i="0" u="none" strike="noStrike" cap="none" normalizeH="0" baseline="0" smtClean="0">
                        <a:ln>
                          <a:noFill/>
                        </a:ln>
                        <a:solidFill>
                          <a:schemeClr val="accent2"/>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AU" sz="1800" b="1" i="0" u="none" strike="noStrike" cap="none" normalizeH="0" baseline="0" smtClean="0">
                        <a:ln>
                          <a:noFill/>
                        </a:ln>
                        <a:solidFill>
                          <a:srgbClr val="CC3300"/>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rgbClr val="CC3300"/>
                          </a:solidFill>
                          <a:effectLst/>
                          <a:latin typeface="Comic Sans MS" pitchFamily="66" charset="0"/>
                        </a:rPr>
                        <a:t>werpen</a:t>
                      </a:r>
                      <a:endParaRPr kumimoji="0" lang="en-AU" sz="1800" b="1" i="0" u="none" strike="noStrike" cap="none" normalizeH="0" baseline="0" smtClean="0">
                        <a:ln>
                          <a:noFill/>
                        </a:ln>
                        <a:solidFill>
                          <a:srgbClr val="CC3300"/>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AU" sz="1600" b="1" i="0" u="none" strike="noStrike" cap="none" normalizeH="0" baseline="0" smtClean="0">
                        <a:ln>
                          <a:noFill/>
                        </a:ln>
                        <a:solidFill>
                          <a:schemeClr val="tx1"/>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AU" sz="1600" b="1" i="0" u="none" strike="noStrike" cap="none" normalizeH="0" baseline="0" smtClean="0">
                        <a:ln>
                          <a:noFill/>
                        </a:ln>
                        <a:solidFill>
                          <a:schemeClr val="tx1"/>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5746">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rPr>
                        <a:t> Zondag</a:t>
                      </a:r>
                      <a:endParaRPr kumimoji="0" lang="en-AU" sz="1800" b="1" i="0" u="none" strike="noStrike" cap="none" normalizeH="0" baseline="0" smtClean="0">
                        <a:ln>
                          <a:noFill/>
                        </a:ln>
                        <a:solidFill>
                          <a:schemeClr val="accent2"/>
                        </a:solidFill>
                        <a:effectLst/>
                        <a:latin typeface="Arial" charset="0"/>
                      </a:endParaRPr>
                    </a:p>
                  </a:txBody>
                  <a:tcPr marT="45718" marB="4571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accent2"/>
                          </a:solidFill>
                          <a:effectLst/>
                          <a:latin typeface="Comic Sans MS" pitchFamily="66" charset="0"/>
                        </a:rPr>
                        <a:t>/</a:t>
                      </a:r>
                      <a:endParaRPr kumimoji="0" lang="en-AU" sz="1800" b="1" i="0" u="none" strike="noStrike" cap="none" normalizeH="0" baseline="0" smtClean="0">
                        <a:ln>
                          <a:noFill/>
                        </a:ln>
                        <a:solidFill>
                          <a:schemeClr val="accent2"/>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accent2"/>
                          </a:solidFill>
                          <a:effectLst/>
                          <a:latin typeface="Comic Sans MS" pitchFamily="66" charset="0"/>
                        </a:rPr>
                        <a:t>/</a:t>
                      </a:r>
                      <a:endParaRPr kumimoji="0" lang="en-AU" sz="1800" b="1" i="0" u="none" strike="noStrike" cap="none" normalizeH="0" baseline="0" smtClean="0">
                        <a:ln>
                          <a:noFill/>
                        </a:ln>
                        <a:solidFill>
                          <a:schemeClr val="accent2"/>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accent2"/>
                          </a:solidFill>
                          <a:effectLst/>
                          <a:latin typeface="Comic Sans MS" pitchFamily="66" charset="0"/>
                        </a:rPr>
                        <a:t>/</a:t>
                      </a:r>
                      <a:endParaRPr kumimoji="0" lang="en-AU" sz="1800" b="1" i="0" u="none" strike="noStrike" cap="none" normalizeH="0" baseline="0" smtClean="0">
                        <a:ln>
                          <a:noFill/>
                        </a:ln>
                        <a:solidFill>
                          <a:schemeClr val="accent2"/>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accent2"/>
                          </a:solidFill>
                          <a:effectLst/>
                          <a:latin typeface="Comic Sans MS" pitchFamily="66" charset="0"/>
                        </a:rPr>
                        <a:t>/</a:t>
                      </a:r>
                      <a:endParaRPr kumimoji="0" lang="en-AU" sz="1800" b="1" i="0" u="none" strike="noStrike" cap="none" normalizeH="0" baseline="0" smtClean="0">
                        <a:ln>
                          <a:noFill/>
                        </a:ln>
                        <a:solidFill>
                          <a:schemeClr val="accent2"/>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accent2"/>
                          </a:solidFill>
                          <a:effectLst/>
                          <a:latin typeface="Comic Sans MS" pitchFamily="66" charset="0"/>
                        </a:rPr>
                        <a:t>/</a:t>
                      </a:r>
                      <a:endParaRPr kumimoji="0" lang="en-AU" sz="1800" b="1" i="0" u="none" strike="noStrike" cap="none" normalizeH="0" baseline="0" dirty="0" smtClean="0">
                        <a:ln>
                          <a:noFill/>
                        </a:ln>
                        <a:solidFill>
                          <a:schemeClr val="accent2"/>
                        </a:solidFill>
                        <a:effectLst/>
                        <a:latin typeface="Comic Sans MS" pitchFamily="66" charset="0"/>
                      </a:endParaRPr>
                    </a:p>
                  </a:txBody>
                  <a:tcPr marT="45718" marB="45718"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1683057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r>
              <a:rPr lang="nl-NL" sz="3200" b="1">
                <a:solidFill>
                  <a:schemeClr val="tx1"/>
                </a:solidFill>
              </a:rPr>
              <a:t>Uitvoering werkzaamheden</a:t>
            </a:r>
          </a:p>
        </p:txBody>
      </p:sp>
      <p:graphicFrame>
        <p:nvGraphicFramePr>
          <p:cNvPr id="131625" name="Group 553"/>
          <p:cNvGraphicFramePr>
            <a:graphicFrameLocks noGrp="1"/>
          </p:cNvGraphicFramePr>
          <p:nvPr>
            <p:ph idx="1"/>
          </p:nvPr>
        </p:nvGraphicFramePr>
        <p:xfrm>
          <a:off x="838200" y="1371600"/>
          <a:ext cx="7413625" cy="5397183"/>
        </p:xfrm>
        <a:graphic>
          <a:graphicData uri="http://schemas.openxmlformats.org/drawingml/2006/table">
            <a:tbl>
              <a:tblPr/>
              <a:tblGrid>
                <a:gridCol w="2149475"/>
                <a:gridCol w="1049338"/>
                <a:gridCol w="1009650"/>
                <a:gridCol w="893762"/>
                <a:gridCol w="1152525"/>
                <a:gridCol w="1158875"/>
              </a:tblGrid>
              <a:tr h="5508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dirty="0" err="1" smtClean="0">
                          <a:ln>
                            <a:noFill/>
                          </a:ln>
                          <a:solidFill>
                            <a:schemeClr val="tx1"/>
                          </a:solidFill>
                          <a:effectLst/>
                          <a:latin typeface="Arial" charset="0"/>
                          <a:cs typeface="Arial" charset="0"/>
                        </a:rPr>
                        <a:t>Werkzaamheden</a:t>
                      </a:r>
                      <a:endParaRPr kumimoji="0" lang="en-GB" sz="1200" b="1"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1Week</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3weken</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Reductie</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4-weken</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dirty="0" err="1" smtClean="0">
                          <a:ln>
                            <a:noFill/>
                          </a:ln>
                          <a:solidFill>
                            <a:schemeClr val="tx1"/>
                          </a:solidFill>
                          <a:effectLst/>
                          <a:latin typeface="Arial" charset="0"/>
                          <a:cs typeface="Arial" charset="0"/>
                        </a:rPr>
                        <a:t>Reductie</a:t>
                      </a:r>
                      <a:endParaRPr kumimoji="0" lang="en-GB" sz="1200" b="1"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Berigheidscontrole en stimulatie:</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2460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Uitloop</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31,67</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15,84</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50%</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10,45</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67%</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460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Controle en dekken</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55,25</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41,44</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25%</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37,02</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33%</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444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Overinsemineren</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12,56</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12,56</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0%</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12,56</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0%</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2460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Drachtigheidstest</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7,33</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7,33</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0%</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7,33</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0%</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60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Geboortecontrole en hulp</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32,52</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22,76</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30%</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19,51</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40%</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Verzorging jonge biggen</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38,87</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38,87</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0%</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38,87</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0%</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60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Verplaatsingen:</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2460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Naar dekstal</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8,29</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4,15</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50%</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8,29</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0%</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444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Naar drachtstal</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8,23</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2,88</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65%</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2,88</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65%</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460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Naar kraamstal</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20,24</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12,14</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40%</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9,51</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53%</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460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Naar biggenopfokstal</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7,37</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5,90</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20%</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5,38</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27%</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Reinigen en ontsmetten:</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 </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2460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Kraamafdeling</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48,28</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45,87</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5%</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44,9</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7%</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460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Biggenafdeling</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32,72</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31,08</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5%</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30,43</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7%</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Afleveren biggen</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11,89</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11,89</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0%</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11,89</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0%</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60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Totaal</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315</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253</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20%</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cs typeface="Arial" charset="0"/>
                        </a:rPr>
                        <a:t>239</a:t>
                      </a:r>
                      <a:endParaRPr kumimoji="0" lang="en-GB" sz="12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charset="0"/>
                          <a:cs typeface="Arial" charset="0"/>
                        </a:rPr>
                        <a:t>32%</a:t>
                      </a:r>
                      <a:endParaRPr kumimoji="0" lang="en-GB" sz="1200" b="1"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 name="Rechthoek 3"/>
          <p:cNvSpPr/>
          <p:nvPr/>
        </p:nvSpPr>
        <p:spPr>
          <a:xfrm>
            <a:off x="8592195" y="1373874"/>
            <a:ext cx="440994" cy="4236650"/>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2320" y="0"/>
            <a:ext cx="1691679" cy="126876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nl-NL" sz="3200" b="1">
                <a:solidFill>
                  <a:schemeClr val="tx1"/>
                </a:solidFill>
              </a:rPr>
              <a:t/>
            </a:r>
            <a:br>
              <a:rPr lang="nl-NL" sz="3200" b="1">
                <a:solidFill>
                  <a:schemeClr val="tx1"/>
                </a:solidFill>
              </a:rPr>
            </a:br>
            <a:endParaRPr lang="nl-NL" sz="3200" b="1">
              <a:solidFill>
                <a:schemeClr val="tx1"/>
              </a:solidFill>
            </a:endParaRPr>
          </a:p>
        </p:txBody>
      </p:sp>
      <p:sp>
        <p:nvSpPr>
          <p:cNvPr id="121859" name="Rectangle 3"/>
          <p:cNvSpPr>
            <a:spLocks noGrp="1" noChangeArrowheads="1"/>
          </p:cNvSpPr>
          <p:nvPr>
            <p:ph type="body" idx="1"/>
          </p:nvPr>
        </p:nvSpPr>
        <p:spPr/>
        <p:txBody>
          <a:bodyPr/>
          <a:lstStyle/>
          <a:p>
            <a:pPr>
              <a:buFontTx/>
              <a:buNone/>
            </a:pPr>
            <a:r>
              <a:rPr lang="nl-NL" dirty="0" smtClean="0"/>
              <a:t> Enkele voorbeelden   </a:t>
            </a:r>
            <a:endParaRPr lang="nl-NL" dirty="0"/>
          </a:p>
          <a:p>
            <a:pPr>
              <a:buFontTx/>
              <a:buNone/>
            </a:pPr>
            <a:endParaRPr lang="nl-NL" dirty="0"/>
          </a:p>
          <a:p>
            <a:pPr>
              <a:buFontTx/>
              <a:buNone/>
            </a:pPr>
            <a:endParaRPr lang="nl-NL" dirty="0"/>
          </a:p>
          <a:p>
            <a:pPr>
              <a:buFontTx/>
              <a:buNone/>
            </a:pPr>
            <a:r>
              <a:rPr lang="nl-NL" dirty="0"/>
              <a:t>                    </a:t>
            </a:r>
          </a:p>
          <a:p>
            <a:pPr>
              <a:buFontTx/>
              <a:buChar char=" "/>
            </a:pPr>
            <a:endParaRPr lang="nl-NL" dirty="0"/>
          </a:p>
        </p:txBody>
      </p:sp>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4288" y="0"/>
            <a:ext cx="1979712" cy="1907704"/>
          </a:xfrm>
          <a:prstGeom prst="rect">
            <a:avLst/>
          </a:prstGeom>
        </p:spPr>
      </p:pic>
      <p:sp>
        <p:nvSpPr>
          <p:cNvPr id="5" name="Rechthoek 4"/>
          <p:cNvSpPr/>
          <p:nvPr/>
        </p:nvSpPr>
        <p:spPr>
          <a:xfrm>
            <a:off x="8604448" y="1928654"/>
            <a:ext cx="502500" cy="4092634"/>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Rechthoek 1"/>
          <p:cNvSpPr/>
          <p:nvPr/>
        </p:nvSpPr>
        <p:spPr>
          <a:xfrm>
            <a:off x="1403648" y="2459504"/>
            <a:ext cx="5868144" cy="1815882"/>
          </a:xfrm>
          <a:prstGeom prst="rect">
            <a:avLst/>
          </a:prstGeom>
        </p:spPr>
        <p:txBody>
          <a:bodyPr wrap="square">
            <a:spAutoFit/>
          </a:bodyPr>
          <a:lstStyle/>
          <a:p>
            <a:r>
              <a:rPr lang="nl-NL" sz="2800" dirty="0"/>
              <a:t>Frankrijk	: ± 85 – 90%</a:t>
            </a:r>
          </a:p>
          <a:p>
            <a:r>
              <a:rPr lang="nl-NL" sz="2800" dirty="0"/>
              <a:t>België	: ± 40% en groeiende</a:t>
            </a:r>
          </a:p>
          <a:p>
            <a:r>
              <a:rPr lang="nl-NL" sz="2800" dirty="0"/>
              <a:t>Engeland	: ± 20 – 25% en groeiende</a:t>
            </a:r>
          </a:p>
          <a:p>
            <a:r>
              <a:rPr lang="nl-NL" sz="2800" dirty="0"/>
              <a:t>Nederland	: ± 10%</a:t>
            </a:r>
          </a:p>
        </p:txBody>
      </p:sp>
    </p:spTree>
    <p:extLst>
      <p:ext uri="{BB962C8B-B14F-4D97-AF65-F5344CB8AC3E}">
        <p14:creationId xmlns:p14="http://schemas.microsoft.com/office/powerpoint/2010/main" val="16049082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r>
              <a:rPr lang="nl-NL" sz="3200" b="1">
                <a:solidFill>
                  <a:schemeClr val="tx1"/>
                </a:solidFill>
              </a:rPr>
              <a:t>Berekende besparing 3 weken</a:t>
            </a:r>
          </a:p>
        </p:txBody>
      </p:sp>
      <p:sp>
        <p:nvSpPr>
          <p:cNvPr id="130051" name="Rectangle 3"/>
          <p:cNvSpPr>
            <a:spLocks noGrp="1" noChangeArrowheads="1"/>
          </p:cNvSpPr>
          <p:nvPr>
            <p:ph type="body" sz="half" idx="1"/>
          </p:nvPr>
        </p:nvSpPr>
        <p:spPr/>
        <p:txBody>
          <a:bodyPr/>
          <a:lstStyle/>
          <a:p>
            <a:pPr>
              <a:buFontTx/>
              <a:buNone/>
            </a:pPr>
            <a:endParaRPr lang="nl-NL" sz="2800"/>
          </a:p>
          <a:p>
            <a:pPr>
              <a:buFontTx/>
              <a:buChar char=" "/>
            </a:pPr>
            <a:endParaRPr lang="nl-NL" sz="2800"/>
          </a:p>
        </p:txBody>
      </p:sp>
      <p:graphicFrame>
        <p:nvGraphicFramePr>
          <p:cNvPr id="130226" name="Group 178"/>
          <p:cNvGraphicFramePr>
            <a:graphicFrameLocks noGrp="1"/>
          </p:cNvGraphicFramePr>
          <p:nvPr>
            <p:ph sz="half" idx="2"/>
          </p:nvPr>
        </p:nvGraphicFramePr>
        <p:xfrm>
          <a:off x="900113" y="1412875"/>
          <a:ext cx="7558087" cy="4700591"/>
        </p:xfrm>
        <a:graphic>
          <a:graphicData uri="http://schemas.openxmlformats.org/drawingml/2006/table">
            <a:tbl>
              <a:tblPr/>
              <a:tblGrid>
                <a:gridCol w="3200400"/>
                <a:gridCol w="1028700"/>
                <a:gridCol w="811212"/>
                <a:gridCol w="814388"/>
                <a:gridCol w="841375"/>
                <a:gridCol w="862012"/>
              </a:tblGrid>
              <a:tr h="66833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dirty="0" err="1" smtClean="0">
                          <a:ln>
                            <a:noFill/>
                          </a:ln>
                          <a:solidFill>
                            <a:schemeClr val="tx1"/>
                          </a:solidFill>
                          <a:effectLst/>
                          <a:latin typeface="Arial" charset="0"/>
                          <a:cs typeface="Arial" charset="0"/>
                        </a:rPr>
                        <a:t>aantal</a:t>
                      </a:r>
                      <a:r>
                        <a:rPr kumimoji="0" lang="en-GB" sz="1400" b="1" i="0" u="none" strike="noStrike" cap="none" normalizeH="0" baseline="0" dirty="0" smtClean="0">
                          <a:ln>
                            <a:noFill/>
                          </a:ln>
                          <a:solidFill>
                            <a:schemeClr val="tx1"/>
                          </a:solidFill>
                          <a:effectLst/>
                          <a:latin typeface="Arial" charset="0"/>
                          <a:cs typeface="Arial" charset="0"/>
                        </a:rPr>
                        <a:t> </a:t>
                      </a:r>
                      <a:r>
                        <a:rPr kumimoji="0" lang="en-GB" sz="1400" b="1" i="0" u="none" strike="noStrike" cap="none" normalizeH="0" baseline="0" dirty="0" err="1" smtClean="0">
                          <a:ln>
                            <a:noFill/>
                          </a:ln>
                          <a:solidFill>
                            <a:schemeClr val="tx1"/>
                          </a:solidFill>
                          <a:effectLst/>
                          <a:latin typeface="Arial" charset="0"/>
                          <a:cs typeface="Arial" charset="0"/>
                        </a:rPr>
                        <a:t>zeugen</a:t>
                      </a:r>
                      <a:endParaRPr kumimoji="0" lang="en-GB" sz="1400" b="1"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125</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250</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450</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300</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1000</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7468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uren/zeug/jaar in het traditionele systeem</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16,67</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13,5</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11,1</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12,9</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8</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66833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besparingen op aan- en aflooptijden (uren/zeug/jaar)</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0,42</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0,21</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0,12</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0,19</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0,04</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67151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besparingen op efficiency (uren/zeug/jaar</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1,04</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0,98</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0,89</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0,96</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dirty="0" smtClean="0">
                          <a:ln>
                            <a:noFill/>
                          </a:ln>
                          <a:solidFill>
                            <a:schemeClr val="tx1"/>
                          </a:solidFill>
                          <a:effectLst/>
                          <a:latin typeface="Arial" charset="0"/>
                          <a:cs typeface="Arial" charset="0"/>
                        </a:rPr>
                        <a:t>0,64</a:t>
                      </a:r>
                      <a:endParaRPr kumimoji="0" lang="en-GB" sz="1400" b="1"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66833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totale besparingen</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1,46</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1,19</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1,01</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1,15</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0,68</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67468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uren/zeug/jaar in het drie-weken-systeem</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15,21</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12,31</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10,09</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11,75</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7,32</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67468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procentuele afname van de arbeidsbehoefte</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8,80%</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8,80%</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9,10%</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8,90%</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dirty="0" smtClean="0">
                          <a:ln>
                            <a:noFill/>
                          </a:ln>
                          <a:solidFill>
                            <a:schemeClr val="tx1"/>
                          </a:solidFill>
                          <a:effectLst/>
                          <a:latin typeface="Arial" charset="0"/>
                          <a:cs typeface="Arial" charset="0"/>
                        </a:rPr>
                        <a:t>8,5%</a:t>
                      </a:r>
                      <a:endParaRPr kumimoji="0" lang="en-GB" sz="1400" b="1"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 name="Rechthoek 4"/>
          <p:cNvSpPr/>
          <p:nvPr/>
        </p:nvSpPr>
        <p:spPr>
          <a:xfrm>
            <a:off x="8604448" y="1340768"/>
            <a:ext cx="440994" cy="4380666"/>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6" name="Afbeelding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80312" y="0"/>
            <a:ext cx="1763688" cy="1361454"/>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467" name="Rectangle 587"/>
          <p:cNvSpPr>
            <a:spLocks noGrp="1" noChangeArrowheads="1"/>
          </p:cNvSpPr>
          <p:nvPr>
            <p:ph type="title"/>
          </p:nvPr>
        </p:nvSpPr>
        <p:spPr/>
        <p:txBody>
          <a:bodyPr/>
          <a:lstStyle/>
          <a:p>
            <a:r>
              <a:rPr lang="nl-NL" sz="3200" b="1">
                <a:solidFill>
                  <a:schemeClr val="tx1"/>
                </a:solidFill>
              </a:rPr>
              <a:t>Berekende besparing 4 weken</a:t>
            </a:r>
          </a:p>
        </p:txBody>
      </p:sp>
      <p:sp>
        <p:nvSpPr>
          <p:cNvPr id="122883" name="Rectangle 3"/>
          <p:cNvSpPr>
            <a:spLocks noGrp="1" noChangeArrowheads="1"/>
          </p:cNvSpPr>
          <p:nvPr>
            <p:ph type="body" sz="half" idx="1"/>
          </p:nvPr>
        </p:nvSpPr>
        <p:spPr/>
        <p:txBody>
          <a:bodyPr/>
          <a:lstStyle/>
          <a:p>
            <a:pPr>
              <a:buFontTx/>
              <a:buChar char=" "/>
            </a:pPr>
            <a:endParaRPr lang="nl-NL" sz="2800"/>
          </a:p>
          <a:p>
            <a:pPr>
              <a:buFontTx/>
              <a:buChar char=" "/>
            </a:pPr>
            <a:endParaRPr lang="nl-NL" sz="2800"/>
          </a:p>
        </p:txBody>
      </p:sp>
      <p:graphicFrame>
        <p:nvGraphicFramePr>
          <p:cNvPr id="123474" name="Group 594"/>
          <p:cNvGraphicFramePr>
            <a:graphicFrameLocks noGrp="1"/>
          </p:cNvGraphicFramePr>
          <p:nvPr>
            <p:ph sz="half" idx="2"/>
          </p:nvPr>
        </p:nvGraphicFramePr>
        <p:xfrm>
          <a:off x="971550" y="1412875"/>
          <a:ext cx="7486650" cy="4721226"/>
        </p:xfrm>
        <a:graphic>
          <a:graphicData uri="http://schemas.openxmlformats.org/drawingml/2006/table">
            <a:tbl>
              <a:tblPr/>
              <a:tblGrid>
                <a:gridCol w="3170238"/>
                <a:gridCol w="1016000"/>
                <a:gridCol w="854075"/>
                <a:gridCol w="865187"/>
                <a:gridCol w="790575"/>
                <a:gridCol w="790575"/>
              </a:tblGrid>
              <a:tr h="66992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dirty="0" err="1" smtClean="0">
                          <a:ln>
                            <a:noFill/>
                          </a:ln>
                          <a:solidFill>
                            <a:schemeClr val="tx1"/>
                          </a:solidFill>
                          <a:effectLst/>
                          <a:latin typeface="Arial" charset="0"/>
                          <a:cs typeface="Arial" charset="0"/>
                        </a:rPr>
                        <a:t>aantal</a:t>
                      </a:r>
                      <a:r>
                        <a:rPr kumimoji="0" lang="en-GB" sz="1400" b="1" i="0" u="none" strike="noStrike" cap="none" normalizeH="0" baseline="0" dirty="0" smtClean="0">
                          <a:ln>
                            <a:noFill/>
                          </a:ln>
                          <a:solidFill>
                            <a:schemeClr val="tx1"/>
                          </a:solidFill>
                          <a:effectLst/>
                          <a:latin typeface="Arial" charset="0"/>
                          <a:cs typeface="Arial" charset="0"/>
                        </a:rPr>
                        <a:t> </a:t>
                      </a:r>
                      <a:r>
                        <a:rPr kumimoji="0" lang="en-GB" sz="1400" b="1" i="0" u="none" strike="noStrike" cap="none" normalizeH="0" baseline="0" dirty="0" err="1" smtClean="0">
                          <a:ln>
                            <a:noFill/>
                          </a:ln>
                          <a:solidFill>
                            <a:schemeClr val="tx1"/>
                          </a:solidFill>
                          <a:effectLst/>
                          <a:latin typeface="Arial" charset="0"/>
                          <a:cs typeface="Arial" charset="0"/>
                        </a:rPr>
                        <a:t>zeugen</a:t>
                      </a:r>
                      <a:endParaRPr kumimoji="0" lang="en-GB" sz="1400" b="1"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125</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250</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450</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300</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dirty="0" smtClean="0">
                          <a:ln>
                            <a:noFill/>
                          </a:ln>
                          <a:solidFill>
                            <a:schemeClr val="tx1"/>
                          </a:solidFill>
                          <a:effectLst/>
                          <a:latin typeface="Arial" charset="0"/>
                          <a:cs typeface="Arial" charset="0"/>
                        </a:rPr>
                        <a:t>1000</a:t>
                      </a:r>
                      <a:endParaRPr kumimoji="0" lang="en-GB" sz="1400" b="1"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9850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uren/zeug/jaar in het traditionele systeem</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16,67</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13,5</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11,1</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12,9</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8</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66992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besparingen op aan- en aflooptijden (uren/zeug/jaar)</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0,55</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0,27</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0,16</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0,25</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0,05</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66992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besparingen op efficiency (uren/zeug/jaar</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1,66</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1,57</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1,42</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1,54</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1,02</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66992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totale besparingen</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2,21</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1,84</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1,58</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1,79</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1,07</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66833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uren/zeug/jaar in het vier-weken-systeem</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14,46</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11,66</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9,52</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11,11</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6,93</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67468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procentuele afname van de arbeidsbehoefte</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13,26%</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13,63%</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14,23%</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13,88%</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charset="0"/>
                          <a:cs typeface="Arial" charset="0"/>
                        </a:rPr>
                        <a:t>13,38%</a:t>
                      </a:r>
                      <a:endParaRPr kumimoji="0" lang="en-GB" sz="14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 name="Rechthoek 4"/>
          <p:cNvSpPr/>
          <p:nvPr/>
        </p:nvSpPr>
        <p:spPr>
          <a:xfrm>
            <a:off x="8674136" y="1335806"/>
            <a:ext cx="440994" cy="4236650"/>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6" name="Afbeelding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2320" y="0"/>
            <a:ext cx="1691680" cy="1352593"/>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lstStyle/>
          <a:p>
            <a:r>
              <a:rPr lang="nl-NL" sz="3200" b="1">
                <a:solidFill>
                  <a:schemeClr val="tx1"/>
                </a:solidFill>
              </a:rPr>
              <a:t>Kostenbesparing</a:t>
            </a:r>
          </a:p>
        </p:txBody>
      </p:sp>
      <p:sp>
        <p:nvSpPr>
          <p:cNvPr id="140291" name="Rectangle 3"/>
          <p:cNvSpPr>
            <a:spLocks noGrp="1" noChangeArrowheads="1"/>
          </p:cNvSpPr>
          <p:nvPr>
            <p:ph type="body" idx="1"/>
          </p:nvPr>
        </p:nvSpPr>
        <p:spPr>
          <a:xfrm>
            <a:off x="907055" y="1482080"/>
            <a:ext cx="7620000" cy="4724400"/>
          </a:xfrm>
        </p:spPr>
        <p:txBody>
          <a:bodyPr/>
          <a:lstStyle/>
          <a:p>
            <a:pPr>
              <a:buFontTx/>
              <a:buChar char=" "/>
            </a:pPr>
            <a:r>
              <a:rPr lang="nl-NL" dirty="0"/>
              <a:t>                       3 weken         4 weken</a:t>
            </a:r>
          </a:p>
          <a:p>
            <a:pPr>
              <a:buFontTx/>
              <a:buNone/>
            </a:pPr>
            <a:r>
              <a:rPr lang="nl-NL" dirty="0"/>
              <a:t> 300 zeugen            9%               14%                                                            			    € 6720           € 10480                    </a:t>
            </a:r>
          </a:p>
          <a:p>
            <a:pPr>
              <a:buFontTx/>
              <a:buNone/>
            </a:pPr>
            <a:r>
              <a:rPr lang="nl-NL" dirty="0"/>
              <a:t>Per zeug             € 22,40          € 34,93</a:t>
            </a:r>
          </a:p>
          <a:p>
            <a:pPr lvl="4">
              <a:buFontTx/>
              <a:buChar char=" "/>
            </a:pPr>
            <a:endParaRPr lang="nl-NL" dirty="0"/>
          </a:p>
          <a:p>
            <a:pPr>
              <a:buFontTx/>
              <a:buNone/>
            </a:pPr>
            <a:r>
              <a:rPr lang="nl-NL" dirty="0"/>
              <a:t>1000 zeugen	      8,5%	           13 %</a:t>
            </a:r>
          </a:p>
          <a:p>
            <a:pPr>
              <a:buFontTx/>
              <a:buNone/>
            </a:pPr>
            <a:r>
              <a:rPr lang="nl-NL" dirty="0"/>
              <a:t>                          € 13270         € 20880</a:t>
            </a:r>
          </a:p>
          <a:p>
            <a:pPr>
              <a:buFontTx/>
              <a:buNone/>
            </a:pPr>
            <a:r>
              <a:rPr lang="nl-NL" dirty="0"/>
              <a:t>Per zeug              € 13,27          € 20,88 </a:t>
            </a:r>
          </a:p>
        </p:txBody>
      </p:sp>
      <p:sp>
        <p:nvSpPr>
          <p:cNvPr id="4" name="Rechthoek 3"/>
          <p:cNvSpPr/>
          <p:nvPr/>
        </p:nvSpPr>
        <p:spPr>
          <a:xfrm>
            <a:off x="8527055" y="1340768"/>
            <a:ext cx="440994" cy="4236650"/>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0"/>
            <a:ext cx="1835695" cy="1484784"/>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a:xfrm>
            <a:off x="539552" y="196317"/>
            <a:ext cx="6400800" cy="990600"/>
          </a:xfrm>
        </p:spPr>
        <p:txBody>
          <a:bodyPr/>
          <a:lstStyle/>
          <a:p>
            <a:r>
              <a:rPr lang="nl-NL" sz="3200" b="1">
                <a:solidFill>
                  <a:schemeClr val="tx1"/>
                </a:solidFill>
              </a:rPr>
              <a:t/>
            </a:r>
            <a:br>
              <a:rPr lang="nl-NL" sz="3200" b="1">
                <a:solidFill>
                  <a:schemeClr val="tx1"/>
                </a:solidFill>
              </a:rPr>
            </a:br>
            <a:endParaRPr lang="nl-NL" sz="3200" b="1">
              <a:solidFill>
                <a:schemeClr val="tx1"/>
              </a:solidFill>
            </a:endParaRPr>
          </a:p>
        </p:txBody>
      </p:sp>
      <p:sp>
        <p:nvSpPr>
          <p:cNvPr id="121859" name="Rectangle 3"/>
          <p:cNvSpPr>
            <a:spLocks noGrp="1" noChangeArrowheads="1"/>
          </p:cNvSpPr>
          <p:nvPr>
            <p:ph type="body" idx="1"/>
          </p:nvPr>
        </p:nvSpPr>
        <p:spPr/>
        <p:txBody>
          <a:bodyPr/>
          <a:lstStyle/>
          <a:p>
            <a:pPr>
              <a:buFontTx/>
              <a:buNone/>
            </a:pPr>
            <a:r>
              <a:rPr lang="nl-NL" dirty="0" smtClean="0"/>
              <a:t>    </a:t>
            </a:r>
            <a:endParaRPr lang="nl-NL" dirty="0"/>
          </a:p>
          <a:p>
            <a:pPr>
              <a:buFontTx/>
              <a:buNone/>
            </a:pPr>
            <a:endParaRPr lang="nl-NL" dirty="0"/>
          </a:p>
          <a:p>
            <a:pPr>
              <a:buFontTx/>
              <a:buNone/>
            </a:pPr>
            <a:endParaRPr lang="nl-NL" dirty="0"/>
          </a:p>
          <a:p>
            <a:pPr>
              <a:buFontTx/>
              <a:buNone/>
            </a:pPr>
            <a:r>
              <a:rPr lang="nl-NL" dirty="0"/>
              <a:t>                    </a:t>
            </a:r>
          </a:p>
          <a:p>
            <a:pPr>
              <a:buFontTx/>
              <a:buChar char=" "/>
            </a:pPr>
            <a:endParaRPr lang="nl-NL" dirty="0"/>
          </a:p>
        </p:txBody>
      </p:sp>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4288" y="0"/>
            <a:ext cx="1979712" cy="1907704"/>
          </a:xfrm>
          <a:prstGeom prst="rect">
            <a:avLst/>
          </a:prstGeom>
        </p:spPr>
      </p:pic>
      <p:sp>
        <p:nvSpPr>
          <p:cNvPr id="5" name="Rechthoek 4"/>
          <p:cNvSpPr/>
          <p:nvPr/>
        </p:nvSpPr>
        <p:spPr>
          <a:xfrm>
            <a:off x="8604448" y="1928654"/>
            <a:ext cx="502500" cy="4092634"/>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Rechthoek 1"/>
          <p:cNvSpPr/>
          <p:nvPr/>
        </p:nvSpPr>
        <p:spPr>
          <a:xfrm>
            <a:off x="827584" y="956085"/>
            <a:ext cx="6336704" cy="584775"/>
          </a:xfrm>
          <a:prstGeom prst="rect">
            <a:avLst/>
          </a:prstGeom>
        </p:spPr>
        <p:txBody>
          <a:bodyPr wrap="square">
            <a:spAutoFit/>
          </a:bodyPr>
          <a:lstStyle/>
          <a:p>
            <a:r>
              <a:rPr lang="nl-NL" sz="3200" dirty="0"/>
              <a:t>Waarom een </a:t>
            </a:r>
            <a:r>
              <a:rPr lang="nl-NL" sz="3200" dirty="0" err="1" smtClean="0"/>
              <a:t>meerwekensysteem</a:t>
            </a:r>
            <a:r>
              <a:rPr lang="nl-NL" dirty="0" smtClean="0"/>
              <a:t>?</a:t>
            </a:r>
            <a:endParaRPr lang="nl-NL" dirty="0"/>
          </a:p>
        </p:txBody>
      </p:sp>
      <p:sp>
        <p:nvSpPr>
          <p:cNvPr id="7" name="Tekstvak 6"/>
          <p:cNvSpPr txBox="1">
            <a:spLocks noChangeArrowheads="1"/>
          </p:cNvSpPr>
          <p:nvPr/>
        </p:nvSpPr>
        <p:spPr bwMode="auto">
          <a:xfrm>
            <a:off x="845956" y="1744504"/>
            <a:ext cx="55862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buChar char="-"/>
              <a:defRPr>
                <a:solidFill>
                  <a:schemeClr val="tx1"/>
                </a:solidFill>
                <a:latin typeface="Arial" charset="0"/>
              </a:defRPr>
            </a:lvl6pPr>
            <a:lvl7pPr marL="2971800" indent="-228600" eaLnBrk="0" fontAlgn="base" hangingPunct="0">
              <a:spcBef>
                <a:spcPct val="0"/>
              </a:spcBef>
              <a:spcAft>
                <a:spcPct val="0"/>
              </a:spcAft>
              <a:buChar char="-"/>
              <a:defRPr>
                <a:solidFill>
                  <a:schemeClr val="tx1"/>
                </a:solidFill>
                <a:latin typeface="Arial" charset="0"/>
              </a:defRPr>
            </a:lvl7pPr>
            <a:lvl8pPr marL="3429000" indent="-228600" eaLnBrk="0" fontAlgn="base" hangingPunct="0">
              <a:spcBef>
                <a:spcPct val="0"/>
              </a:spcBef>
              <a:spcAft>
                <a:spcPct val="0"/>
              </a:spcAft>
              <a:buChar char="-"/>
              <a:defRPr>
                <a:solidFill>
                  <a:schemeClr val="tx1"/>
                </a:solidFill>
                <a:latin typeface="Arial" charset="0"/>
              </a:defRPr>
            </a:lvl8pPr>
            <a:lvl9pPr marL="3886200" indent="-228600" eaLnBrk="0" fontAlgn="base" hangingPunct="0">
              <a:spcBef>
                <a:spcPct val="0"/>
              </a:spcBef>
              <a:spcAft>
                <a:spcPct val="0"/>
              </a:spcAft>
              <a:buChar char="-"/>
              <a:defRPr>
                <a:solidFill>
                  <a:schemeClr val="tx1"/>
                </a:solidFill>
                <a:latin typeface="Arial" charset="0"/>
              </a:defRPr>
            </a:lvl9pPr>
          </a:lstStyle>
          <a:p>
            <a:pPr eaLnBrk="1" hangingPunct="1">
              <a:buFontTx/>
              <a:buNone/>
            </a:pPr>
            <a:r>
              <a:rPr lang="nl-NL" sz="2800" dirty="0" smtClean="0"/>
              <a:t>Twee bedrijven met – 590 zeugen</a:t>
            </a:r>
            <a:endParaRPr lang="nl-NL" sz="2800" dirty="0"/>
          </a:p>
        </p:txBody>
      </p:sp>
      <p:graphicFrame>
        <p:nvGraphicFramePr>
          <p:cNvPr id="13" name="Tijdelijke aanduiding voor inhoud 4"/>
          <p:cNvGraphicFramePr>
            <a:graphicFrameLocks/>
          </p:cNvGraphicFramePr>
          <p:nvPr>
            <p:extLst>
              <p:ext uri="{D42A27DB-BD31-4B8C-83A1-F6EECF244321}">
                <p14:modId xmlns:p14="http://schemas.microsoft.com/office/powerpoint/2010/main" val="779307488"/>
              </p:ext>
            </p:extLst>
          </p:nvPr>
        </p:nvGraphicFramePr>
        <p:xfrm>
          <a:off x="118247" y="2852936"/>
          <a:ext cx="8984540" cy="2980288"/>
        </p:xfrm>
        <a:graphic>
          <a:graphicData uri="http://schemas.openxmlformats.org/drawingml/2006/table">
            <a:tbl>
              <a:tblPr firstRow="1" bandRow="1">
                <a:tableStyleId>{073A0DAA-6AF3-43AB-8588-CEC1D06C72B9}</a:tableStyleId>
              </a:tblPr>
              <a:tblGrid>
                <a:gridCol w="2246135"/>
                <a:gridCol w="2246135"/>
                <a:gridCol w="2246135"/>
                <a:gridCol w="2246135"/>
              </a:tblGrid>
              <a:tr h="898364">
                <a:tc>
                  <a:txBody>
                    <a:bodyPr/>
                    <a:lstStyle/>
                    <a:p>
                      <a:endParaRPr lang="nl-NL" sz="1800" dirty="0" smtClean="0"/>
                    </a:p>
                    <a:p>
                      <a:endParaRPr lang="nl-NL" sz="1800" dirty="0" smtClean="0"/>
                    </a:p>
                  </a:txBody>
                  <a:tcPr marT="45734" marB="45734"/>
                </a:tc>
                <a:tc>
                  <a:txBody>
                    <a:bodyPr/>
                    <a:lstStyle/>
                    <a:p>
                      <a:r>
                        <a:rPr lang="nl-NL" sz="1800" dirty="0" smtClean="0"/>
                        <a:t>Wekelijks spenen</a:t>
                      </a:r>
                      <a:endParaRPr lang="nl-NL" sz="1800" dirty="0"/>
                    </a:p>
                  </a:txBody>
                  <a:tcPr marT="45734" marB="45734"/>
                </a:tc>
                <a:tc>
                  <a:txBody>
                    <a:bodyPr/>
                    <a:lstStyle/>
                    <a:p>
                      <a:r>
                        <a:rPr lang="nl-NL" sz="1800" dirty="0" smtClean="0"/>
                        <a:t>3-wekelijks spenen</a:t>
                      </a:r>
                      <a:endParaRPr lang="nl-NL" sz="1800" dirty="0"/>
                    </a:p>
                  </a:txBody>
                  <a:tcPr marT="45734" marB="45734"/>
                </a:tc>
                <a:tc>
                  <a:txBody>
                    <a:bodyPr/>
                    <a:lstStyle/>
                    <a:p>
                      <a:r>
                        <a:rPr lang="nl-NL" sz="1800" dirty="0" smtClean="0"/>
                        <a:t>Verbetering</a:t>
                      </a:r>
                      <a:endParaRPr lang="nl-NL" sz="1800" dirty="0"/>
                    </a:p>
                  </a:txBody>
                  <a:tcPr marT="45734" marB="45734"/>
                </a:tc>
              </a:tr>
              <a:tr h="520481">
                <a:tc>
                  <a:txBody>
                    <a:bodyPr/>
                    <a:lstStyle/>
                    <a:p>
                      <a:r>
                        <a:rPr lang="nl-NL" sz="1400" dirty="0" smtClean="0"/>
                        <a:t>Dagelijkse</a:t>
                      </a:r>
                      <a:r>
                        <a:rPr lang="nl-NL" sz="1400" baseline="0" dirty="0" smtClean="0"/>
                        <a:t> groei</a:t>
                      </a:r>
                      <a:endParaRPr lang="nl-NL" sz="1400" dirty="0"/>
                    </a:p>
                  </a:txBody>
                  <a:tcPr marT="45734" marB="45734"/>
                </a:tc>
                <a:tc>
                  <a:txBody>
                    <a:bodyPr/>
                    <a:lstStyle/>
                    <a:p>
                      <a:pPr algn="ctr"/>
                      <a:r>
                        <a:rPr lang="nl-NL" sz="1400" dirty="0" smtClean="0"/>
                        <a:t>490 gr</a:t>
                      </a:r>
                      <a:endParaRPr lang="nl-NL" sz="1400" dirty="0"/>
                    </a:p>
                  </a:txBody>
                  <a:tcPr marT="45734" marB="45734"/>
                </a:tc>
                <a:tc>
                  <a:txBody>
                    <a:bodyPr/>
                    <a:lstStyle/>
                    <a:p>
                      <a:pPr algn="ctr"/>
                      <a:r>
                        <a:rPr lang="nl-NL" sz="1400" dirty="0" smtClean="0"/>
                        <a:t>547 gr</a:t>
                      </a:r>
                      <a:endParaRPr lang="nl-NL" sz="1400" dirty="0"/>
                    </a:p>
                  </a:txBody>
                  <a:tcPr marT="45734" marB="45734"/>
                </a:tc>
                <a:tc>
                  <a:txBody>
                    <a:bodyPr/>
                    <a:lstStyle/>
                    <a:p>
                      <a:pPr algn="ctr"/>
                      <a:r>
                        <a:rPr lang="nl-NL" sz="1400" dirty="0" smtClean="0"/>
                        <a:t>12%</a:t>
                      </a:r>
                      <a:endParaRPr lang="nl-NL" sz="1400" dirty="0"/>
                    </a:p>
                  </a:txBody>
                  <a:tcPr marT="45734" marB="45734"/>
                </a:tc>
              </a:tr>
              <a:tr h="520481">
                <a:tc>
                  <a:txBody>
                    <a:bodyPr/>
                    <a:lstStyle/>
                    <a:p>
                      <a:r>
                        <a:rPr lang="nl-NL" sz="1400" dirty="0" smtClean="0"/>
                        <a:t>Voerconversie</a:t>
                      </a:r>
                      <a:endParaRPr lang="nl-NL" sz="1400" dirty="0"/>
                    </a:p>
                  </a:txBody>
                  <a:tcPr marT="45734" marB="45734"/>
                </a:tc>
                <a:tc>
                  <a:txBody>
                    <a:bodyPr/>
                    <a:lstStyle/>
                    <a:p>
                      <a:pPr algn="ctr"/>
                      <a:r>
                        <a:rPr lang="nl-NL" sz="1400" dirty="0" smtClean="0"/>
                        <a:t>2,36</a:t>
                      </a:r>
                      <a:endParaRPr lang="nl-NL" sz="1400" dirty="0"/>
                    </a:p>
                  </a:txBody>
                  <a:tcPr marT="45734" marB="45734"/>
                </a:tc>
                <a:tc>
                  <a:txBody>
                    <a:bodyPr/>
                    <a:lstStyle/>
                    <a:p>
                      <a:pPr algn="ctr"/>
                      <a:r>
                        <a:rPr lang="nl-NL" sz="1400" dirty="0" smtClean="0"/>
                        <a:t>2,26</a:t>
                      </a:r>
                      <a:endParaRPr lang="nl-NL" sz="1400" dirty="0"/>
                    </a:p>
                  </a:txBody>
                  <a:tcPr marT="45734" marB="45734"/>
                </a:tc>
                <a:tc>
                  <a:txBody>
                    <a:bodyPr/>
                    <a:lstStyle/>
                    <a:p>
                      <a:pPr algn="ctr"/>
                      <a:r>
                        <a:rPr lang="nl-NL" sz="1400" dirty="0" smtClean="0"/>
                        <a:t>4%</a:t>
                      </a:r>
                      <a:endParaRPr lang="nl-NL" sz="1400" dirty="0"/>
                    </a:p>
                  </a:txBody>
                  <a:tcPr marT="45734" marB="45734"/>
                </a:tc>
              </a:tr>
              <a:tr h="520481">
                <a:tc>
                  <a:txBody>
                    <a:bodyPr/>
                    <a:lstStyle/>
                    <a:p>
                      <a:r>
                        <a:rPr lang="nl-NL" sz="1400" dirty="0" smtClean="0"/>
                        <a:t>Uitval</a:t>
                      </a:r>
                      <a:endParaRPr lang="nl-NL" sz="1400" dirty="0"/>
                    </a:p>
                  </a:txBody>
                  <a:tcPr marT="45734" marB="45734"/>
                </a:tc>
                <a:tc>
                  <a:txBody>
                    <a:bodyPr/>
                    <a:lstStyle/>
                    <a:p>
                      <a:pPr algn="ctr"/>
                      <a:r>
                        <a:rPr lang="nl-NL" sz="1400" dirty="0" smtClean="0"/>
                        <a:t>11,5%</a:t>
                      </a:r>
                      <a:endParaRPr lang="nl-NL" sz="1400" dirty="0"/>
                    </a:p>
                  </a:txBody>
                  <a:tcPr marT="45734" marB="45734"/>
                </a:tc>
                <a:tc>
                  <a:txBody>
                    <a:bodyPr/>
                    <a:lstStyle/>
                    <a:p>
                      <a:pPr algn="ctr"/>
                      <a:r>
                        <a:rPr lang="nl-NL" sz="1400" dirty="0" smtClean="0"/>
                        <a:t>6,6%</a:t>
                      </a:r>
                      <a:endParaRPr lang="nl-NL" sz="1400" dirty="0"/>
                    </a:p>
                  </a:txBody>
                  <a:tcPr marT="45734" marB="45734"/>
                </a:tc>
                <a:tc>
                  <a:txBody>
                    <a:bodyPr/>
                    <a:lstStyle/>
                    <a:p>
                      <a:pPr algn="ctr"/>
                      <a:r>
                        <a:rPr lang="nl-NL" sz="1400" dirty="0" smtClean="0"/>
                        <a:t>43%</a:t>
                      </a:r>
                      <a:endParaRPr lang="nl-NL" sz="1400" dirty="0"/>
                    </a:p>
                  </a:txBody>
                  <a:tcPr marT="45734" marB="45734"/>
                </a:tc>
              </a:tr>
              <a:tr h="520481">
                <a:tc>
                  <a:txBody>
                    <a:bodyPr/>
                    <a:lstStyle/>
                    <a:p>
                      <a:r>
                        <a:rPr lang="nl-NL" sz="1400" dirty="0" smtClean="0"/>
                        <a:t>Medicatie (€)</a:t>
                      </a:r>
                      <a:endParaRPr lang="nl-NL" sz="1400" dirty="0"/>
                    </a:p>
                  </a:txBody>
                  <a:tcPr marT="45734" marB="45734"/>
                </a:tc>
                <a:tc>
                  <a:txBody>
                    <a:bodyPr/>
                    <a:lstStyle/>
                    <a:p>
                      <a:pPr algn="ctr"/>
                      <a:r>
                        <a:rPr lang="nl-NL" sz="1400" dirty="0" smtClean="0"/>
                        <a:t>3,26</a:t>
                      </a:r>
                      <a:endParaRPr lang="nl-NL" sz="1400" dirty="0"/>
                    </a:p>
                  </a:txBody>
                  <a:tcPr marT="45734" marB="45734"/>
                </a:tc>
                <a:tc>
                  <a:txBody>
                    <a:bodyPr/>
                    <a:lstStyle/>
                    <a:p>
                      <a:pPr algn="ctr"/>
                      <a:r>
                        <a:rPr lang="nl-NL" sz="1400" dirty="0" smtClean="0"/>
                        <a:t>1,95</a:t>
                      </a:r>
                      <a:endParaRPr lang="nl-NL" sz="1400" dirty="0"/>
                    </a:p>
                  </a:txBody>
                  <a:tcPr marT="45734" marB="45734"/>
                </a:tc>
                <a:tc>
                  <a:txBody>
                    <a:bodyPr/>
                    <a:lstStyle/>
                    <a:p>
                      <a:pPr algn="ctr"/>
                      <a:r>
                        <a:rPr lang="nl-NL" sz="1400" dirty="0" smtClean="0"/>
                        <a:t>40%</a:t>
                      </a:r>
                      <a:endParaRPr lang="nl-NL" sz="1400" dirty="0"/>
                    </a:p>
                  </a:txBody>
                  <a:tcPr marT="45734" marB="45734"/>
                </a:tc>
              </a:tr>
            </a:tbl>
          </a:graphicData>
        </a:graphic>
      </p:graphicFrame>
    </p:spTree>
    <p:extLst>
      <p:ext uri="{BB962C8B-B14F-4D97-AF65-F5344CB8AC3E}">
        <p14:creationId xmlns:p14="http://schemas.microsoft.com/office/powerpoint/2010/main" val="13768598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nl-NL" sz="3200" b="1">
                <a:solidFill>
                  <a:schemeClr val="tx1"/>
                </a:solidFill>
              </a:rPr>
              <a:t/>
            </a:r>
            <a:br>
              <a:rPr lang="nl-NL" sz="3200" b="1">
                <a:solidFill>
                  <a:schemeClr val="tx1"/>
                </a:solidFill>
              </a:rPr>
            </a:br>
            <a:endParaRPr lang="nl-NL" sz="3200" b="1">
              <a:solidFill>
                <a:schemeClr val="tx1"/>
              </a:solidFill>
            </a:endParaRPr>
          </a:p>
        </p:txBody>
      </p:sp>
      <p:sp>
        <p:nvSpPr>
          <p:cNvPr id="121859" name="Rectangle 3"/>
          <p:cNvSpPr>
            <a:spLocks noGrp="1" noChangeArrowheads="1"/>
          </p:cNvSpPr>
          <p:nvPr>
            <p:ph type="body" idx="1"/>
          </p:nvPr>
        </p:nvSpPr>
        <p:spPr/>
        <p:txBody>
          <a:bodyPr/>
          <a:lstStyle/>
          <a:p>
            <a:pPr>
              <a:buFontTx/>
              <a:buNone/>
            </a:pPr>
            <a:r>
              <a:rPr lang="nl-NL" dirty="0" smtClean="0"/>
              <a:t>    </a:t>
            </a:r>
            <a:endParaRPr lang="nl-NL" dirty="0"/>
          </a:p>
          <a:p>
            <a:pPr>
              <a:buFontTx/>
              <a:buNone/>
            </a:pPr>
            <a:endParaRPr lang="nl-NL" dirty="0"/>
          </a:p>
          <a:p>
            <a:pPr>
              <a:buFontTx/>
              <a:buNone/>
            </a:pPr>
            <a:endParaRPr lang="nl-NL" dirty="0"/>
          </a:p>
          <a:p>
            <a:pPr>
              <a:buFontTx/>
              <a:buNone/>
            </a:pPr>
            <a:r>
              <a:rPr lang="nl-NL" dirty="0"/>
              <a:t>                    </a:t>
            </a:r>
          </a:p>
          <a:p>
            <a:pPr>
              <a:buFontTx/>
              <a:buChar char=" "/>
            </a:pPr>
            <a:endParaRPr lang="nl-NL" dirty="0"/>
          </a:p>
        </p:txBody>
      </p:sp>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4288" y="0"/>
            <a:ext cx="1979712" cy="1907704"/>
          </a:xfrm>
          <a:prstGeom prst="rect">
            <a:avLst/>
          </a:prstGeom>
        </p:spPr>
      </p:pic>
      <p:sp>
        <p:nvSpPr>
          <p:cNvPr id="5" name="Rechthoek 4"/>
          <p:cNvSpPr/>
          <p:nvPr/>
        </p:nvSpPr>
        <p:spPr>
          <a:xfrm>
            <a:off x="8604448" y="1928654"/>
            <a:ext cx="502500" cy="4092634"/>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itel 1"/>
          <p:cNvSpPr txBox="1">
            <a:spLocks/>
          </p:cNvSpPr>
          <p:nvPr/>
        </p:nvSpPr>
        <p:spPr bwMode="auto">
          <a:xfrm>
            <a:off x="457200" y="485775"/>
            <a:ext cx="7773988"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600">
                <a:solidFill>
                  <a:srgbClr val="333399"/>
                </a:solidFill>
                <a:latin typeface="+mj-lt"/>
                <a:ea typeface="+mj-ea"/>
                <a:cs typeface="+mj-cs"/>
              </a:defRPr>
            </a:lvl1pPr>
            <a:lvl2pPr algn="l" rtl="0" fontAlgn="base">
              <a:spcBef>
                <a:spcPct val="0"/>
              </a:spcBef>
              <a:spcAft>
                <a:spcPct val="0"/>
              </a:spcAft>
              <a:defRPr sz="3600">
                <a:solidFill>
                  <a:srgbClr val="333399"/>
                </a:solidFill>
                <a:latin typeface="Tahoma" pitchFamily="34" charset="0"/>
              </a:defRPr>
            </a:lvl2pPr>
            <a:lvl3pPr algn="l" rtl="0" fontAlgn="base">
              <a:spcBef>
                <a:spcPct val="0"/>
              </a:spcBef>
              <a:spcAft>
                <a:spcPct val="0"/>
              </a:spcAft>
              <a:defRPr sz="3600">
                <a:solidFill>
                  <a:srgbClr val="333399"/>
                </a:solidFill>
                <a:latin typeface="Tahoma" pitchFamily="34" charset="0"/>
              </a:defRPr>
            </a:lvl3pPr>
            <a:lvl4pPr algn="l" rtl="0" fontAlgn="base">
              <a:spcBef>
                <a:spcPct val="0"/>
              </a:spcBef>
              <a:spcAft>
                <a:spcPct val="0"/>
              </a:spcAft>
              <a:defRPr sz="3600">
                <a:solidFill>
                  <a:srgbClr val="333399"/>
                </a:solidFill>
                <a:latin typeface="Tahoma" pitchFamily="34" charset="0"/>
              </a:defRPr>
            </a:lvl4pPr>
            <a:lvl5pPr algn="l" rtl="0" fontAlgn="base">
              <a:spcBef>
                <a:spcPct val="0"/>
              </a:spcBef>
              <a:spcAft>
                <a:spcPct val="0"/>
              </a:spcAft>
              <a:defRPr sz="3600">
                <a:solidFill>
                  <a:srgbClr val="333399"/>
                </a:solidFill>
                <a:latin typeface="Tahoma" pitchFamily="34" charset="0"/>
              </a:defRPr>
            </a:lvl5pPr>
            <a:lvl6pPr marL="457200" algn="l" rtl="0" fontAlgn="base">
              <a:spcBef>
                <a:spcPct val="0"/>
              </a:spcBef>
              <a:spcAft>
                <a:spcPct val="0"/>
              </a:spcAft>
              <a:defRPr sz="3600">
                <a:solidFill>
                  <a:srgbClr val="333399"/>
                </a:solidFill>
                <a:latin typeface="Tahoma" pitchFamily="34" charset="0"/>
              </a:defRPr>
            </a:lvl6pPr>
            <a:lvl7pPr marL="914400" algn="l" rtl="0" fontAlgn="base">
              <a:spcBef>
                <a:spcPct val="0"/>
              </a:spcBef>
              <a:spcAft>
                <a:spcPct val="0"/>
              </a:spcAft>
              <a:defRPr sz="3600">
                <a:solidFill>
                  <a:srgbClr val="333399"/>
                </a:solidFill>
                <a:latin typeface="Tahoma" pitchFamily="34" charset="0"/>
              </a:defRPr>
            </a:lvl7pPr>
            <a:lvl8pPr marL="1371600" algn="l" rtl="0" fontAlgn="base">
              <a:spcBef>
                <a:spcPct val="0"/>
              </a:spcBef>
              <a:spcAft>
                <a:spcPct val="0"/>
              </a:spcAft>
              <a:defRPr sz="3600">
                <a:solidFill>
                  <a:srgbClr val="333399"/>
                </a:solidFill>
                <a:latin typeface="Tahoma" pitchFamily="34" charset="0"/>
              </a:defRPr>
            </a:lvl8pPr>
            <a:lvl9pPr marL="1828800" algn="l" rtl="0" fontAlgn="base">
              <a:spcBef>
                <a:spcPct val="0"/>
              </a:spcBef>
              <a:spcAft>
                <a:spcPct val="0"/>
              </a:spcAft>
              <a:defRPr sz="3600">
                <a:solidFill>
                  <a:srgbClr val="333399"/>
                </a:solidFill>
                <a:latin typeface="Tahoma" pitchFamily="34" charset="0"/>
              </a:defRPr>
            </a:lvl9pPr>
          </a:lstStyle>
          <a:p>
            <a:r>
              <a:rPr lang="nl-NL" dirty="0" smtClean="0">
                <a:solidFill>
                  <a:schemeClr val="tx1"/>
                </a:solidFill>
              </a:rPr>
              <a:t>Agenda traditioneel één wekensysteem</a:t>
            </a: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5394" y="1807326"/>
            <a:ext cx="8490214" cy="3565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49082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nl-NL" sz="3200" b="1">
                <a:solidFill>
                  <a:schemeClr val="tx1"/>
                </a:solidFill>
              </a:rPr>
              <a:t/>
            </a:r>
            <a:br>
              <a:rPr lang="nl-NL" sz="3200" b="1">
                <a:solidFill>
                  <a:schemeClr val="tx1"/>
                </a:solidFill>
              </a:rPr>
            </a:br>
            <a:endParaRPr lang="nl-NL" sz="3200" b="1">
              <a:solidFill>
                <a:schemeClr val="tx1"/>
              </a:solidFill>
            </a:endParaRPr>
          </a:p>
        </p:txBody>
      </p:sp>
      <p:sp>
        <p:nvSpPr>
          <p:cNvPr id="121859" name="Rectangle 3"/>
          <p:cNvSpPr>
            <a:spLocks noGrp="1" noChangeArrowheads="1"/>
          </p:cNvSpPr>
          <p:nvPr>
            <p:ph type="body" idx="1"/>
          </p:nvPr>
        </p:nvSpPr>
        <p:spPr/>
        <p:txBody>
          <a:bodyPr/>
          <a:lstStyle/>
          <a:p>
            <a:pPr>
              <a:buFontTx/>
              <a:buNone/>
            </a:pPr>
            <a:r>
              <a:rPr lang="nl-NL" dirty="0" smtClean="0"/>
              <a:t>    </a:t>
            </a:r>
            <a:endParaRPr lang="nl-NL" dirty="0"/>
          </a:p>
          <a:p>
            <a:pPr>
              <a:buFontTx/>
              <a:buNone/>
            </a:pPr>
            <a:endParaRPr lang="nl-NL" dirty="0"/>
          </a:p>
          <a:p>
            <a:pPr>
              <a:buFontTx/>
              <a:buNone/>
            </a:pPr>
            <a:endParaRPr lang="nl-NL" dirty="0"/>
          </a:p>
          <a:p>
            <a:pPr>
              <a:buFontTx/>
              <a:buNone/>
            </a:pPr>
            <a:r>
              <a:rPr lang="nl-NL" dirty="0"/>
              <a:t>                    </a:t>
            </a:r>
          </a:p>
          <a:p>
            <a:pPr>
              <a:buFontTx/>
              <a:buChar char=" "/>
            </a:pPr>
            <a:endParaRPr lang="nl-NL" dirty="0"/>
          </a:p>
        </p:txBody>
      </p:sp>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4288" y="0"/>
            <a:ext cx="1979712" cy="1907704"/>
          </a:xfrm>
          <a:prstGeom prst="rect">
            <a:avLst/>
          </a:prstGeom>
        </p:spPr>
      </p:pic>
      <p:sp>
        <p:nvSpPr>
          <p:cNvPr id="5" name="Rechthoek 4"/>
          <p:cNvSpPr/>
          <p:nvPr/>
        </p:nvSpPr>
        <p:spPr>
          <a:xfrm>
            <a:off x="8604448" y="1928654"/>
            <a:ext cx="502500" cy="4092634"/>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Rechthoek 1"/>
          <p:cNvSpPr/>
          <p:nvPr/>
        </p:nvSpPr>
        <p:spPr>
          <a:xfrm>
            <a:off x="381976" y="953852"/>
            <a:ext cx="5545108" cy="584775"/>
          </a:xfrm>
          <a:prstGeom prst="rect">
            <a:avLst/>
          </a:prstGeom>
        </p:spPr>
        <p:txBody>
          <a:bodyPr wrap="none">
            <a:spAutoFit/>
          </a:bodyPr>
          <a:lstStyle/>
          <a:p>
            <a:r>
              <a:rPr lang="nl-NL" sz="3200" dirty="0" smtClean="0"/>
              <a:t>Agenda strikt driewekensysteem</a:t>
            </a:r>
            <a:endParaRPr lang="nl-NL" sz="3200" dirty="0"/>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365" y="1772816"/>
            <a:ext cx="9047158"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31344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nl-NL" sz="3200" b="1">
                <a:solidFill>
                  <a:schemeClr val="tx1"/>
                </a:solidFill>
              </a:rPr>
              <a:t/>
            </a:r>
            <a:br>
              <a:rPr lang="nl-NL" sz="3200" b="1">
                <a:solidFill>
                  <a:schemeClr val="tx1"/>
                </a:solidFill>
              </a:rPr>
            </a:br>
            <a:endParaRPr lang="nl-NL" sz="3200" b="1">
              <a:solidFill>
                <a:schemeClr val="tx1"/>
              </a:solidFill>
            </a:endParaRPr>
          </a:p>
        </p:txBody>
      </p:sp>
      <p:sp>
        <p:nvSpPr>
          <p:cNvPr id="121859" name="Rectangle 3"/>
          <p:cNvSpPr>
            <a:spLocks noGrp="1" noChangeArrowheads="1"/>
          </p:cNvSpPr>
          <p:nvPr>
            <p:ph type="body" idx="1"/>
          </p:nvPr>
        </p:nvSpPr>
        <p:spPr/>
        <p:txBody>
          <a:bodyPr/>
          <a:lstStyle/>
          <a:p>
            <a:pPr>
              <a:buFontTx/>
              <a:buNone/>
            </a:pPr>
            <a:r>
              <a:rPr lang="nl-NL" dirty="0" smtClean="0"/>
              <a:t>    </a:t>
            </a:r>
            <a:endParaRPr lang="nl-NL" dirty="0"/>
          </a:p>
          <a:p>
            <a:pPr>
              <a:buFontTx/>
              <a:buNone/>
            </a:pPr>
            <a:endParaRPr lang="nl-NL" dirty="0"/>
          </a:p>
          <a:p>
            <a:pPr>
              <a:buFontTx/>
              <a:buNone/>
            </a:pPr>
            <a:endParaRPr lang="nl-NL" dirty="0"/>
          </a:p>
          <a:p>
            <a:pPr>
              <a:buFontTx/>
              <a:buNone/>
            </a:pPr>
            <a:r>
              <a:rPr lang="nl-NL" dirty="0"/>
              <a:t>                    </a:t>
            </a:r>
          </a:p>
          <a:p>
            <a:pPr>
              <a:buFontTx/>
              <a:buChar char=" "/>
            </a:pPr>
            <a:endParaRPr lang="nl-NL" dirty="0"/>
          </a:p>
        </p:txBody>
      </p:sp>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4288" y="0"/>
            <a:ext cx="1979712" cy="1907704"/>
          </a:xfrm>
          <a:prstGeom prst="rect">
            <a:avLst/>
          </a:prstGeom>
        </p:spPr>
      </p:pic>
      <p:sp>
        <p:nvSpPr>
          <p:cNvPr id="5" name="Rechthoek 4"/>
          <p:cNvSpPr/>
          <p:nvPr/>
        </p:nvSpPr>
        <p:spPr>
          <a:xfrm>
            <a:off x="8604448" y="1928654"/>
            <a:ext cx="502500" cy="4092634"/>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itel 1"/>
          <p:cNvSpPr txBox="1">
            <a:spLocks/>
          </p:cNvSpPr>
          <p:nvPr/>
        </p:nvSpPr>
        <p:spPr bwMode="auto">
          <a:xfrm>
            <a:off x="457200" y="485775"/>
            <a:ext cx="7773988"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600">
                <a:solidFill>
                  <a:srgbClr val="333399"/>
                </a:solidFill>
                <a:latin typeface="+mj-lt"/>
                <a:ea typeface="+mj-ea"/>
                <a:cs typeface="+mj-cs"/>
              </a:defRPr>
            </a:lvl1pPr>
            <a:lvl2pPr algn="l" rtl="0" fontAlgn="base">
              <a:spcBef>
                <a:spcPct val="0"/>
              </a:spcBef>
              <a:spcAft>
                <a:spcPct val="0"/>
              </a:spcAft>
              <a:defRPr sz="3600">
                <a:solidFill>
                  <a:srgbClr val="333399"/>
                </a:solidFill>
                <a:latin typeface="Tahoma" pitchFamily="34" charset="0"/>
              </a:defRPr>
            </a:lvl2pPr>
            <a:lvl3pPr algn="l" rtl="0" fontAlgn="base">
              <a:spcBef>
                <a:spcPct val="0"/>
              </a:spcBef>
              <a:spcAft>
                <a:spcPct val="0"/>
              </a:spcAft>
              <a:defRPr sz="3600">
                <a:solidFill>
                  <a:srgbClr val="333399"/>
                </a:solidFill>
                <a:latin typeface="Tahoma" pitchFamily="34" charset="0"/>
              </a:defRPr>
            </a:lvl3pPr>
            <a:lvl4pPr algn="l" rtl="0" fontAlgn="base">
              <a:spcBef>
                <a:spcPct val="0"/>
              </a:spcBef>
              <a:spcAft>
                <a:spcPct val="0"/>
              </a:spcAft>
              <a:defRPr sz="3600">
                <a:solidFill>
                  <a:srgbClr val="333399"/>
                </a:solidFill>
                <a:latin typeface="Tahoma" pitchFamily="34" charset="0"/>
              </a:defRPr>
            </a:lvl4pPr>
            <a:lvl5pPr algn="l" rtl="0" fontAlgn="base">
              <a:spcBef>
                <a:spcPct val="0"/>
              </a:spcBef>
              <a:spcAft>
                <a:spcPct val="0"/>
              </a:spcAft>
              <a:defRPr sz="3600">
                <a:solidFill>
                  <a:srgbClr val="333399"/>
                </a:solidFill>
                <a:latin typeface="Tahoma" pitchFamily="34" charset="0"/>
              </a:defRPr>
            </a:lvl5pPr>
            <a:lvl6pPr marL="457200" algn="l" rtl="0" fontAlgn="base">
              <a:spcBef>
                <a:spcPct val="0"/>
              </a:spcBef>
              <a:spcAft>
                <a:spcPct val="0"/>
              </a:spcAft>
              <a:defRPr sz="3600">
                <a:solidFill>
                  <a:srgbClr val="333399"/>
                </a:solidFill>
                <a:latin typeface="Tahoma" pitchFamily="34" charset="0"/>
              </a:defRPr>
            </a:lvl6pPr>
            <a:lvl7pPr marL="914400" algn="l" rtl="0" fontAlgn="base">
              <a:spcBef>
                <a:spcPct val="0"/>
              </a:spcBef>
              <a:spcAft>
                <a:spcPct val="0"/>
              </a:spcAft>
              <a:defRPr sz="3600">
                <a:solidFill>
                  <a:srgbClr val="333399"/>
                </a:solidFill>
                <a:latin typeface="Tahoma" pitchFamily="34" charset="0"/>
              </a:defRPr>
            </a:lvl7pPr>
            <a:lvl8pPr marL="1371600" algn="l" rtl="0" fontAlgn="base">
              <a:spcBef>
                <a:spcPct val="0"/>
              </a:spcBef>
              <a:spcAft>
                <a:spcPct val="0"/>
              </a:spcAft>
              <a:defRPr sz="3600">
                <a:solidFill>
                  <a:srgbClr val="333399"/>
                </a:solidFill>
                <a:latin typeface="Tahoma" pitchFamily="34" charset="0"/>
              </a:defRPr>
            </a:lvl8pPr>
            <a:lvl9pPr marL="1828800" algn="l" rtl="0" fontAlgn="base">
              <a:spcBef>
                <a:spcPct val="0"/>
              </a:spcBef>
              <a:spcAft>
                <a:spcPct val="0"/>
              </a:spcAft>
              <a:defRPr sz="3600">
                <a:solidFill>
                  <a:srgbClr val="333399"/>
                </a:solidFill>
                <a:latin typeface="Tahoma" pitchFamily="34" charset="0"/>
              </a:defRPr>
            </a:lvl9pPr>
          </a:lstStyle>
          <a:p>
            <a:r>
              <a:rPr lang="nl-NL" dirty="0" smtClean="0">
                <a:solidFill>
                  <a:schemeClr val="tx1"/>
                </a:solidFill>
              </a:rPr>
              <a:t>Agenda strikt vierwekensysteem</a:t>
            </a:r>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628775"/>
            <a:ext cx="9065099" cy="3744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31344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nl-NL" sz="3200" b="1">
                <a:solidFill>
                  <a:schemeClr val="tx1"/>
                </a:solidFill>
              </a:rPr>
              <a:t/>
            </a:r>
            <a:br>
              <a:rPr lang="nl-NL" sz="3200" b="1">
                <a:solidFill>
                  <a:schemeClr val="tx1"/>
                </a:solidFill>
              </a:rPr>
            </a:br>
            <a:endParaRPr lang="nl-NL" sz="3200" b="1">
              <a:solidFill>
                <a:schemeClr val="tx1"/>
              </a:solidFill>
            </a:endParaRPr>
          </a:p>
        </p:txBody>
      </p:sp>
      <p:sp>
        <p:nvSpPr>
          <p:cNvPr id="121859" name="Rectangle 3"/>
          <p:cNvSpPr>
            <a:spLocks noGrp="1" noChangeArrowheads="1"/>
          </p:cNvSpPr>
          <p:nvPr>
            <p:ph type="body" idx="1"/>
          </p:nvPr>
        </p:nvSpPr>
        <p:spPr/>
        <p:txBody>
          <a:bodyPr/>
          <a:lstStyle/>
          <a:p>
            <a:pPr>
              <a:buFontTx/>
              <a:buNone/>
            </a:pPr>
            <a:r>
              <a:rPr lang="nl-NL" dirty="0" smtClean="0"/>
              <a:t>    </a:t>
            </a:r>
            <a:endParaRPr lang="nl-NL" dirty="0"/>
          </a:p>
          <a:p>
            <a:pPr>
              <a:buFontTx/>
              <a:buNone/>
            </a:pPr>
            <a:endParaRPr lang="nl-NL" dirty="0"/>
          </a:p>
          <a:p>
            <a:pPr>
              <a:buFontTx/>
              <a:buNone/>
            </a:pPr>
            <a:endParaRPr lang="nl-NL" dirty="0"/>
          </a:p>
          <a:p>
            <a:pPr>
              <a:buFontTx/>
              <a:buNone/>
            </a:pPr>
            <a:r>
              <a:rPr lang="nl-NL" dirty="0"/>
              <a:t>                    </a:t>
            </a:r>
          </a:p>
          <a:p>
            <a:pPr>
              <a:buFontTx/>
              <a:buChar char=" "/>
            </a:pPr>
            <a:endParaRPr lang="nl-NL" dirty="0"/>
          </a:p>
        </p:txBody>
      </p:sp>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4288" y="0"/>
            <a:ext cx="1979712" cy="1907704"/>
          </a:xfrm>
          <a:prstGeom prst="rect">
            <a:avLst/>
          </a:prstGeom>
        </p:spPr>
      </p:pic>
      <p:sp>
        <p:nvSpPr>
          <p:cNvPr id="5" name="Rechthoek 4"/>
          <p:cNvSpPr/>
          <p:nvPr/>
        </p:nvSpPr>
        <p:spPr>
          <a:xfrm>
            <a:off x="8604448" y="1928654"/>
            <a:ext cx="502500" cy="4092634"/>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Titel 1"/>
          <p:cNvSpPr txBox="1">
            <a:spLocks/>
          </p:cNvSpPr>
          <p:nvPr/>
        </p:nvSpPr>
        <p:spPr bwMode="auto">
          <a:xfrm>
            <a:off x="457200" y="485775"/>
            <a:ext cx="7773988"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600">
                <a:solidFill>
                  <a:srgbClr val="333399"/>
                </a:solidFill>
                <a:latin typeface="+mj-lt"/>
                <a:ea typeface="+mj-ea"/>
                <a:cs typeface="+mj-cs"/>
              </a:defRPr>
            </a:lvl1pPr>
            <a:lvl2pPr algn="l" rtl="0" fontAlgn="base">
              <a:spcBef>
                <a:spcPct val="0"/>
              </a:spcBef>
              <a:spcAft>
                <a:spcPct val="0"/>
              </a:spcAft>
              <a:defRPr sz="3600">
                <a:solidFill>
                  <a:srgbClr val="333399"/>
                </a:solidFill>
                <a:latin typeface="Tahoma" pitchFamily="34" charset="0"/>
              </a:defRPr>
            </a:lvl2pPr>
            <a:lvl3pPr algn="l" rtl="0" fontAlgn="base">
              <a:spcBef>
                <a:spcPct val="0"/>
              </a:spcBef>
              <a:spcAft>
                <a:spcPct val="0"/>
              </a:spcAft>
              <a:defRPr sz="3600">
                <a:solidFill>
                  <a:srgbClr val="333399"/>
                </a:solidFill>
                <a:latin typeface="Tahoma" pitchFamily="34" charset="0"/>
              </a:defRPr>
            </a:lvl3pPr>
            <a:lvl4pPr algn="l" rtl="0" fontAlgn="base">
              <a:spcBef>
                <a:spcPct val="0"/>
              </a:spcBef>
              <a:spcAft>
                <a:spcPct val="0"/>
              </a:spcAft>
              <a:defRPr sz="3600">
                <a:solidFill>
                  <a:srgbClr val="333399"/>
                </a:solidFill>
                <a:latin typeface="Tahoma" pitchFamily="34" charset="0"/>
              </a:defRPr>
            </a:lvl4pPr>
            <a:lvl5pPr algn="l" rtl="0" fontAlgn="base">
              <a:spcBef>
                <a:spcPct val="0"/>
              </a:spcBef>
              <a:spcAft>
                <a:spcPct val="0"/>
              </a:spcAft>
              <a:defRPr sz="3600">
                <a:solidFill>
                  <a:srgbClr val="333399"/>
                </a:solidFill>
                <a:latin typeface="Tahoma" pitchFamily="34" charset="0"/>
              </a:defRPr>
            </a:lvl5pPr>
            <a:lvl6pPr marL="457200" algn="l" rtl="0" fontAlgn="base">
              <a:spcBef>
                <a:spcPct val="0"/>
              </a:spcBef>
              <a:spcAft>
                <a:spcPct val="0"/>
              </a:spcAft>
              <a:defRPr sz="3600">
                <a:solidFill>
                  <a:srgbClr val="333399"/>
                </a:solidFill>
                <a:latin typeface="Tahoma" pitchFamily="34" charset="0"/>
              </a:defRPr>
            </a:lvl6pPr>
            <a:lvl7pPr marL="914400" algn="l" rtl="0" fontAlgn="base">
              <a:spcBef>
                <a:spcPct val="0"/>
              </a:spcBef>
              <a:spcAft>
                <a:spcPct val="0"/>
              </a:spcAft>
              <a:defRPr sz="3600">
                <a:solidFill>
                  <a:srgbClr val="333399"/>
                </a:solidFill>
                <a:latin typeface="Tahoma" pitchFamily="34" charset="0"/>
              </a:defRPr>
            </a:lvl7pPr>
            <a:lvl8pPr marL="1371600" algn="l" rtl="0" fontAlgn="base">
              <a:spcBef>
                <a:spcPct val="0"/>
              </a:spcBef>
              <a:spcAft>
                <a:spcPct val="0"/>
              </a:spcAft>
              <a:defRPr sz="3600">
                <a:solidFill>
                  <a:srgbClr val="333399"/>
                </a:solidFill>
                <a:latin typeface="Tahoma" pitchFamily="34" charset="0"/>
              </a:defRPr>
            </a:lvl8pPr>
            <a:lvl9pPr marL="1828800" algn="l" rtl="0" fontAlgn="base">
              <a:spcBef>
                <a:spcPct val="0"/>
              </a:spcBef>
              <a:spcAft>
                <a:spcPct val="0"/>
              </a:spcAft>
              <a:defRPr sz="3600">
                <a:solidFill>
                  <a:srgbClr val="333399"/>
                </a:solidFill>
                <a:latin typeface="Tahoma" pitchFamily="34" charset="0"/>
              </a:defRPr>
            </a:lvl9pPr>
          </a:lstStyle>
          <a:p>
            <a:r>
              <a:rPr lang="nl-NL" dirty="0" smtClean="0">
                <a:solidFill>
                  <a:schemeClr val="tx1"/>
                </a:solidFill>
              </a:rPr>
              <a:t>Agenda strikt vijf wekensysteem</a:t>
            </a:r>
          </a:p>
        </p:txBody>
      </p:sp>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67" y="1607637"/>
            <a:ext cx="9101731" cy="3837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49082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nl-NL" sz="3200" b="1">
                <a:solidFill>
                  <a:schemeClr val="tx1"/>
                </a:solidFill>
              </a:rPr>
              <a:t/>
            </a:r>
            <a:br>
              <a:rPr lang="nl-NL" sz="3200" b="1">
                <a:solidFill>
                  <a:schemeClr val="tx1"/>
                </a:solidFill>
              </a:rPr>
            </a:br>
            <a:endParaRPr lang="nl-NL" sz="3200" b="1">
              <a:solidFill>
                <a:schemeClr val="tx1"/>
              </a:solidFill>
            </a:endParaRPr>
          </a:p>
        </p:txBody>
      </p:sp>
      <p:sp>
        <p:nvSpPr>
          <p:cNvPr id="121859" name="Rectangle 3"/>
          <p:cNvSpPr>
            <a:spLocks noGrp="1" noChangeArrowheads="1"/>
          </p:cNvSpPr>
          <p:nvPr>
            <p:ph type="body" idx="1"/>
          </p:nvPr>
        </p:nvSpPr>
        <p:spPr/>
        <p:txBody>
          <a:bodyPr/>
          <a:lstStyle/>
          <a:p>
            <a:pPr>
              <a:buFontTx/>
              <a:buNone/>
            </a:pPr>
            <a:r>
              <a:rPr lang="nl-NL" dirty="0" smtClean="0"/>
              <a:t>    </a:t>
            </a:r>
            <a:endParaRPr lang="nl-NL" dirty="0"/>
          </a:p>
          <a:p>
            <a:pPr>
              <a:buFontTx/>
              <a:buNone/>
            </a:pPr>
            <a:endParaRPr lang="nl-NL" dirty="0"/>
          </a:p>
          <a:p>
            <a:pPr>
              <a:buFontTx/>
              <a:buNone/>
            </a:pPr>
            <a:endParaRPr lang="nl-NL" dirty="0"/>
          </a:p>
          <a:p>
            <a:pPr>
              <a:buFontTx/>
              <a:buNone/>
            </a:pPr>
            <a:r>
              <a:rPr lang="nl-NL" dirty="0"/>
              <a:t>                    </a:t>
            </a:r>
          </a:p>
          <a:p>
            <a:pPr>
              <a:buFontTx/>
              <a:buChar char=" "/>
            </a:pPr>
            <a:endParaRPr lang="nl-NL" dirty="0"/>
          </a:p>
        </p:txBody>
      </p:sp>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4288" y="0"/>
            <a:ext cx="1979712" cy="1907704"/>
          </a:xfrm>
          <a:prstGeom prst="rect">
            <a:avLst/>
          </a:prstGeom>
        </p:spPr>
      </p:pic>
      <p:sp>
        <p:nvSpPr>
          <p:cNvPr id="5" name="Rechthoek 4"/>
          <p:cNvSpPr/>
          <p:nvPr/>
        </p:nvSpPr>
        <p:spPr>
          <a:xfrm>
            <a:off x="8604448" y="1928654"/>
            <a:ext cx="502500" cy="4092634"/>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itel 1"/>
          <p:cNvSpPr txBox="1">
            <a:spLocks/>
          </p:cNvSpPr>
          <p:nvPr/>
        </p:nvSpPr>
        <p:spPr bwMode="auto">
          <a:xfrm>
            <a:off x="457200" y="485775"/>
            <a:ext cx="7773988"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600">
                <a:solidFill>
                  <a:srgbClr val="333399"/>
                </a:solidFill>
                <a:latin typeface="+mj-lt"/>
                <a:ea typeface="+mj-ea"/>
                <a:cs typeface="+mj-cs"/>
              </a:defRPr>
            </a:lvl1pPr>
            <a:lvl2pPr algn="l" rtl="0" fontAlgn="base">
              <a:spcBef>
                <a:spcPct val="0"/>
              </a:spcBef>
              <a:spcAft>
                <a:spcPct val="0"/>
              </a:spcAft>
              <a:defRPr sz="3600">
                <a:solidFill>
                  <a:srgbClr val="333399"/>
                </a:solidFill>
                <a:latin typeface="Tahoma" pitchFamily="34" charset="0"/>
              </a:defRPr>
            </a:lvl2pPr>
            <a:lvl3pPr algn="l" rtl="0" fontAlgn="base">
              <a:spcBef>
                <a:spcPct val="0"/>
              </a:spcBef>
              <a:spcAft>
                <a:spcPct val="0"/>
              </a:spcAft>
              <a:defRPr sz="3600">
                <a:solidFill>
                  <a:srgbClr val="333399"/>
                </a:solidFill>
                <a:latin typeface="Tahoma" pitchFamily="34" charset="0"/>
              </a:defRPr>
            </a:lvl3pPr>
            <a:lvl4pPr algn="l" rtl="0" fontAlgn="base">
              <a:spcBef>
                <a:spcPct val="0"/>
              </a:spcBef>
              <a:spcAft>
                <a:spcPct val="0"/>
              </a:spcAft>
              <a:defRPr sz="3600">
                <a:solidFill>
                  <a:srgbClr val="333399"/>
                </a:solidFill>
                <a:latin typeface="Tahoma" pitchFamily="34" charset="0"/>
              </a:defRPr>
            </a:lvl4pPr>
            <a:lvl5pPr algn="l" rtl="0" fontAlgn="base">
              <a:spcBef>
                <a:spcPct val="0"/>
              </a:spcBef>
              <a:spcAft>
                <a:spcPct val="0"/>
              </a:spcAft>
              <a:defRPr sz="3600">
                <a:solidFill>
                  <a:srgbClr val="333399"/>
                </a:solidFill>
                <a:latin typeface="Tahoma" pitchFamily="34" charset="0"/>
              </a:defRPr>
            </a:lvl5pPr>
            <a:lvl6pPr marL="457200" algn="l" rtl="0" fontAlgn="base">
              <a:spcBef>
                <a:spcPct val="0"/>
              </a:spcBef>
              <a:spcAft>
                <a:spcPct val="0"/>
              </a:spcAft>
              <a:defRPr sz="3600">
                <a:solidFill>
                  <a:srgbClr val="333399"/>
                </a:solidFill>
                <a:latin typeface="Tahoma" pitchFamily="34" charset="0"/>
              </a:defRPr>
            </a:lvl6pPr>
            <a:lvl7pPr marL="914400" algn="l" rtl="0" fontAlgn="base">
              <a:spcBef>
                <a:spcPct val="0"/>
              </a:spcBef>
              <a:spcAft>
                <a:spcPct val="0"/>
              </a:spcAft>
              <a:defRPr sz="3600">
                <a:solidFill>
                  <a:srgbClr val="333399"/>
                </a:solidFill>
                <a:latin typeface="Tahoma" pitchFamily="34" charset="0"/>
              </a:defRPr>
            </a:lvl7pPr>
            <a:lvl8pPr marL="1371600" algn="l" rtl="0" fontAlgn="base">
              <a:spcBef>
                <a:spcPct val="0"/>
              </a:spcBef>
              <a:spcAft>
                <a:spcPct val="0"/>
              </a:spcAft>
              <a:defRPr sz="3600">
                <a:solidFill>
                  <a:srgbClr val="333399"/>
                </a:solidFill>
                <a:latin typeface="Tahoma" pitchFamily="34" charset="0"/>
              </a:defRPr>
            </a:lvl8pPr>
            <a:lvl9pPr marL="1828800" algn="l" rtl="0" fontAlgn="base">
              <a:spcBef>
                <a:spcPct val="0"/>
              </a:spcBef>
              <a:spcAft>
                <a:spcPct val="0"/>
              </a:spcAft>
              <a:defRPr sz="3600">
                <a:solidFill>
                  <a:srgbClr val="333399"/>
                </a:solidFill>
                <a:latin typeface="Tahoma" pitchFamily="34" charset="0"/>
              </a:defRPr>
            </a:lvl9pPr>
          </a:lstStyle>
          <a:p>
            <a:r>
              <a:rPr lang="nl-NL" dirty="0" smtClean="0">
                <a:solidFill>
                  <a:schemeClr val="tx1"/>
                </a:solidFill>
              </a:rPr>
              <a:t>Aantal aanzetten tot handelingen </a:t>
            </a:r>
          </a:p>
          <a:p>
            <a:r>
              <a:rPr lang="nl-NL" dirty="0" smtClean="0">
                <a:solidFill>
                  <a:schemeClr val="tx1"/>
                </a:solidFill>
              </a:rPr>
              <a:t>per kwartaal</a:t>
            </a:r>
          </a:p>
        </p:txBody>
      </p:sp>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907704"/>
            <a:ext cx="9191058" cy="3177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49082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nl-NL" sz="3200" b="1">
                <a:solidFill>
                  <a:schemeClr val="tx1"/>
                </a:solidFill>
              </a:rPr>
              <a:t/>
            </a:r>
            <a:br>
              <a:rPr lang="nl-NL" sz="3200" b="1">
                <a:solidFill>
                  <a:schemeClr val="tx1"/>
                </a:solidFill>
              </a:rPr>
            </a:br>
            <a:endParaRPr lang="nl-NL" sz="3200" b="1">
              <a:solidFill>
                <a:schemeClr val="tx1"/>
              </a:solidFill>
            </a:endParaRPr>
          </a:p>
        </p:txBody>
      </p:sp>
      <p:sp>
        <p:nvSpPr>
          <p:cNvPr id="121859" name="Rectangle 3"/>
          <p:cNvSpPr>
            <a:spLocks noGrp="1" noChangeArrowheads="1"/>
          </p:cNvSpPr>
          <p:nvPr>
            <p:ph type="body" idx="1"/>
          </p:nvPr>
        </p:nvSpPr>
        <p:spPr/>
        <p:txBody>
          <a:bodyPr/>
          <a:lstStyle/>
          <a:p>
            <a:pPr>
              <a:buFontTx/>
              <a:buNone/>
            </a:pPr>
            <a:r>
              <a:rPr lang="nl-NL" dirty="0" smtClean="0"/>
              <a:t>    </a:t>
            </a:r>
            <a:endParaRPr lang="nl-NL" dirty="0"/>
          </a:p>
          <a:p>
            <a:pPr>
              <a:buFontTx/>
              <a:buNone/>
            </a:pPr>
            <a:endParaRPr lang="nl-NL" dirty="0"/>
          </a:p>
          <a:p>
            <a:pPr>
              <a:buFontTx/>
              <a:buNone/>
            </a:pPr>
            <a:endParaRPr lang="nl-NL" dirty="0"/>
          </a:p>
          <a:p>
            <a:pPr>
              <a:buFontTx/>
              <a:buNone/>
            </a:pPr>
            <a:r>
              <a:rPr lang="nl-NL" dirty="0"/>
              <a:t>                    </a:t>
            </a:r>
          </a:p>
          <a:p>
            <a:pPr>
              <a:buFontTx/>
              <a:buChar char=" "/>
            </a:pPr>
            <a:endParaRPr lang="nl-NL" dirty="0"/>
          </a:p>
        </p:txBody>
      </p:sp>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4288" y="0"/>
            <a:ext cx="1979712" cy="1907704"/>
          </a:xfrm>
          <a:prstGeom prst="rect">
            <a:avLst/>
          </a:prstGeom>
        </p:spPr>
      </p:pic>
      <p:sp>
        <p:nvSpPr>
          <p:cNvPr id="5" name="Rechthoek 4"/>
          <p:cNvSpPr/>
          <p:nvPr/>
        </p:nvSpPr>
        <p:spPr>
          <a:xfrm>
            <a:off x="8604448" y="1928654"/>
            <a:ext cx="502500" cy="4092634"/>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itel 1"/>
          <p:cNvSpPr txBox="1">
            <a:spLocks/>
          </p:cNvSpPr>
          <p:nvPr/>
        </p:nvSpPr>
        <p:spPr bwMode="auto">
          <a:xfrm>
            <a:off x="457200" y="485775"/>
            <a:ext cx="7773988"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600">
                <a:solidFill>
                  <a:srgbClr val="333399"/>
                </a:solidFill>
                <a:latin typeface="+mj-lt"/>
                <a:ea typeface="+mj-ea"/>
                <a:cs typeface="+mj-cs"/>
              </a:defRPr>
            </a:lvl1pPr>
            <a:lvl2pPr algn="l" rtl="0" fontAlgn="base">
              <a:spcBef>
                <a:spcPct val="0"/>
              </a:spcBef>
              <a:spcAft>
                <a:spcPct val="0"/>
              </a:spcAft>
              <a:defRPr sz="3600">
                <a:solidFill>
                  <a:srgbClr val="333399"/>
                </a:solidFill>
                <a:latin typeface="Tahoma" pitchFamily="34" charset="0"/>
              </a:defRPr>
            </a:lvl2pPr>
            <a:lvl3pPr algn="l" rtl="0" fontAlgn="base">
              <a:spcBef>
                <a:spcPct val="0"/>
              </a:spcBef>
              <a:spcAft>
                <a:spcPct val="0"/>
              </a:spcAft>
              <a:defRPr sz="3600">
                <a:solidFill>
                  <a:srgbClr val="333399"/>
                </a:solidFill>
                <a:latin typeface="Tahoma" pitchFamily="34" charset="0"/>
              </a:defRPr>
            </a:lvl3pPr>
            <a:lvl4pPr algn="l" rtl="0" fontAlgn="base">
              <a:spcBef>
                <a:spcPct val="0"/>
              </a:spcBef>
              <a:spcAft>
                <a:spcPct val="0"/>
              </a:spcAft>
              <a:defRPr sz="3600">
                <a:solidFill>
                  <a:srgbClr val="333399"/>
                </a:solidFill>
                <a:latin typeface="Tahoma" pitchFamily="34" charset="0"/>
              </a:defRPr>
            </a:lvl4pPr>
            <a:lvl5pPr algn="l" rtl="0" fontAlgn="base">
              <a:spcBef>
                <a:spcPct val="0"/>
              </a:spcBef>
              <a:spcAft>
                <a:spcPct val="0"/>
              </a:spcAft>
              <a:defRPr sz="3600">
                <a:solidFill>
                  <a:srgbClr val="333399"/>
                </a:solidFill>
                <a:latin typeface="Tahoma" pitchFamily="34" charset="0"/>
              </a:defRPr>
            </a:lvl5pPr>
            <a:lvl6pPr marL="457200" algn="l" rtl="0" fontAlgn="base">
              <a:spcBef>
                <a:spcPct val="0"/>
              </a:spcBef>
              <a:spcAft>
                <a:spcPct val="0"/>
              </a:spcAft>
              <a:defRPr sz="3600">
                <a:solidFill>
                  <a:srgbClr val="333399"/>
                </a:solidFill>
                <a:latin typeface="Tahoma" pitchFamily="34" charset="0"/>
              </a:defRPr>
            </a:lvl6pPr>
            <a:lvl7pPr marL="914400" algn="l" rtl="0" fontAlgn="base">
              <a:spcBef>
                <a:spcPct val="0"/>
              </a:spcBef>
              <a:spcAft>
                <a:spcPct val="0"/>
              </a:spcAft>
              <a:defRPr sz="3600">
                <a:solidFill>
                  <a:srgbClr val="333399"/>
                </a:solidFill>
                <a:latin typeface="Tahoma" pitchFamily="34" charset="0"/>
              </a:defRPr>
            </a:lvl7pPr>
            <a:lvl8pPr marL="1371600" algn="l" rtl="0" fontAlgn="base">
              <a:spcBef>
                <a:spcPct val="0"/>
              </a:spcBef>
              <a:spcAft>
                <a:spcPct val="0"/>
              </a:spcAft>
              <a:defRPr sz="3600">
                <a:solidFill>
                  <a:srgbClr val="333399"/>
                </a:solidFill>
                <a:latin typeface="Tahoma" pitchFamily="34" charset="0"/>
              </a:defRPr>
            </a:lvl8pPr>
            <a:lvl9pPr marL="1828800" algn="l" rtl="0" fontAlgn="base">
              <a:spcBef>
                <a:spcPct val="0"/>
              </a:spcBef>
              <a:spcAft>
                <a:spcPct val="0"/>
              </a:spcAft>
              <a:defRPr sz="3600">
                <a:solidFill>
                  <a:srgbClr val="333399"/>
                </a:solidFill>
                <a:latin typeface="Tahoma" pitchFamily="34" charset="0"/>
              </a:defRPr>
            </a:lvl9pPr>
          </a:lstStyle>
          <a:p>
            <a:r>
              <a:rPr lang="nl-NL" dirty="0" smtClean="0">
                <a:solidFill>
                  <a:schemeClr val="tx1"/>
                </a:solidFill>
              </a:rPr>
              <a:t>Verschil in huisvesting</a:t>
            </a:r>
          </a:p>
        </p:txBody>
      </p:sp>
      <p:sp>
        <p:nvSpPr>
          <p:cNvPr id="8" name="Tekstvak 5"/>
          <p:cNvSpPr txBox="1">
            <a:spLocks noChangeArrowheads="1"/>
          </p:cNvSpPr>
          <p:nvPr/>
        </p:nvSpPr>
        <p:spPr bwMode="auto">
          <a:xfrm>
            <a:off x="539750" y="1513522"/>
            <a:ext cx="568843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buChar char="-"/>
              <a:defRPr>
                <a:solidFill>
                  <a:schemeClr val="tx1"/>
                </a:solidFill>
                <a:latin typeface="Arial" charset="0"/>
              </a:defRPr>
            </a:lvl6pPr>
            <a:lvl7pPr marL="2971800" indent="-228600" eaLnBrk="0" fontAlgn="base" hangingPunct="0">
              <a:spcBef>
                <a:spcPct val="0"/>
              </a:spcBef>
              <a:spcAft>
                <a:spcPct val="0"/>
              </a:spcAft>
              <a:buChar char="-"/>
              <a:defRPr>
                <a:solidFill>
                  <a:schemeClr val="tx1"/>
                </a:solidFill>
                <a:latin typeface="Arial" charset="0"/>
              </a:defRPr>
            </a:lvl7pPr>
            <a:lvl8pPr marL="3429000" indent="-228600" eaLnBrk="0" fontAlgn="base" hangingPunct="0">
              <a:spcBef>
                <a:spcPct val="0"/>
              </a:spcBef>
              <a:spcAft>
                <a:spcPct val="0"/>
              </a:spcAft>
              <a:buChar char="-"/>
              <a:defRPr>
                <a:solidFill>
                  <a:schemeClr val="tx1"/>
                </a:solidFill>
                <a:latin typeface="Arial" charset="0"/>
              </a:defRPr>
            </a:lvl8pPr>
            <a:lvl9pPr marL="3886200" indent="-228600" eaLnBrk="0" fontAlgn="base" hangingPunct="0">
              <a:spcBef>
                <a:spcPct val="0"/>
              </a:spcBef>
              <a:spcAft>
                <a:spcPct val="0"/>
              </a:spcAft>
              <a:buChar char="-"/>
              <a:defRPr>
                <a:solidFill>
                  <a:schemeClr val="tx1"/>
                </a:solidFill>
                <a:latin typeface="Arial" charset="0"/>
              </a:defRPr>
            </a:lvl9pPr>
          </a:lstStyle>
          <a:p>
            <a:pPr eaLnBrk="1" hangingPunct="1">
              <a:buFontTx/>
              <a:buNone/>
            </a:pPr>
            <a:r>
              <a:rPr lang="nl-NL" sz="1800" b="1" dirty="0" smtClean="0"/>
              <a:t>Uitgangspunt:</a:t>
            </a:r>
          </a:p>
          <a:p>
            <a:pPr eaLnBrk="1" hangingPunct="1">
              <a:buFontTx/>
              <a:buNone/>
            </a:pPr>
            <a:r>
              <a:rPr lang="nl-NL" sz="1800" dirty="0" smtClean="0"/>
              <a:t>- 350 productieve zeugen</a:t>
            </a:r>
          </a:p>
          <a:p>
            <a:pPr eaLnBrk="1" hangingPunct="1">
              <a:buFontTx/>
              <a:buNone/>
            </a:pPr>
            <a:r>
              <a:rPr lang="nl-NL" sz="1800" dirty="0" smtClean="0"/>
              <a:t>- 11 gespeende biggen per worp</a:t>
            </a:r>
            <a:endParaRPr lang="nl-NL" sz="1800" dirty="0"/>
          </a:p>
        </p:txBody>
      </p:sp>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467" y="2603370"/>
            <a:ext cx="9079445" cy="3201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4908223"/>
      </p:ext>
    </p:extLst>
  </p:cSld>
  <p:clrMapOvr>
    <a:masterClrMapping/>
  </p:clrMapOvr>
  <p:timing>
    <p:tnLst>
      <p:par>
        <p:cTn id="1" dur="indefinite" restart="never" nodeType="tmRoot"/>
      </p:par>
    </p:tnLst>
  </p:timing>
</p:sld>
</file>

<file path=ppt/theme/theme1.xml><?xml version="1.0" encoding="utf-8"?>
<a:theme xmlns:a="http://schemas.openxmlformats.org/drawingml/2006/main" name="DLV Presentatie">
  <a:themeElements>
    <a:clrScheme name="DLV Presentati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LV Presentatie">
      <a:majorFont>
        <a:latin typeface="Tahoma"/>
        <a:ea typeface=""/>
        <a:cs typeface=""/>
      </a:majorFont>
      <a:minorFont>
        <a:latin typeface="Tahoma"/>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LV Presentati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LV Presentati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LV Presentati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LV Presentati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LV Presentati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LV Presentati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LV Presentati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Kantoor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Settings\dc\My Documents\Dirk Coucke\Sjablonen\algemeen DLV Nl\DLV Presentatie.pot</Template>
  <TotalTime>1211</TotalTime>
  <Words>2032</Words>
  <Application>Microsoft Office PowerPoint</Application>
  <PresentationFormat>Diavoorstelling (4:3)</PresentationFormat>
  <Paragraphs>494</Paragraphs>
  <Slides>22</Slides>
  <Notes>22</Notes>
  <HiddenSlides>0</HiddenSlides>
  <MMClips>0</MMClips>
  <ScaleCrop>false</ScaleCrop>
  <HeadingPairs>
    <vt:vector size="4" baseType="variant">
      <vt:variant>
        <vt:lpstr>Thema</vt:lpstr>
      </vt:variant>
      <vt:variant>
        <vt:i4>1</vt:i4>
      </vt:variant>
      <vt:variant>
        <vt:lpstr>Diatitels</vt:lpstr>
      </vt:variant>
      <vt:variant>
        <vt:i4>22</vt:i4>
      </vt:variant>
    </vt:vector>
  </HeadingPairs>
  <TitlesOfParts>
    <vt:vector size="23" baseType="lpstr">
      <vt:lpstr>DLV Presentatie</vt:lpstr>
      <vt:lpstr> </vt:lpstr>
      <vt:lpstr> </vt:lpstr>
      <vt:lpstr> </vt:lpstr>
      <vt:lpstr> </vt:lpstr>
      <vt:lpstr> </vt:lpstr>
      <vt:lpstr> </vt:lpstr>
      <vt:lpstr> </vt:lpstr>
      <vt:lpstr> </vt:lpstr>
      <vt:lpstr> </vt:lpstr>
      <vt:lpstr> </vt:lpstr>
      <vt:lpstr>        Arbeidsvoordelen</vt:lpstr>
      <vt:lpstr>Periodiek en dagelijks</vt:lpstr>
      <vt:lpstr>Pieken en dalen</vt:lpstr>
      <vt:lpstr>Motivatie</vt:lpstr>
      <vt:lpstr>Frequentie werkzaamheden</vt:lpstr>
      <vt:lpstr>Stabiele werkplanning</vt:lpstr>
      <vt:lpstr>Stabiele werkplanning</vt:lpstr>
      <vt:lpstr>Stabiele werkplanning</vt:lpstr>
      <vt:lpstr>Uitvoering werkzaamheden</vt:lpstr>
      <vt:lpstr>Berekende besparing 3 weken</vt:lpstr>
      <vt:lpstr>Berekende besparing 4 weken</vt:lpstr>
      <vt:lpstr>Kostenbesparing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Toekomst van de Varkenshouderij</dc:title>
  <dc:creator>Dirk Coucke</dc:creator>
  <cp:lastModifiedBy>Herman Peeters</cp:lastModifiedBy>
  <cp:revision>47</cp:revision>
  <cp:lastPrinted>2003-02-03T16:32:38Z</cp:lastPrinted>
  <dcterms:created xsi:type="dcterms:W3CDTF">2002-04-23T10:07:38Z</dcterms:created>
  <dcterms:modified xsi:type="dcterms:W3CDTF">2014-10-09T12:56:31Z</dcterms:modified>
</cp:coreProperties>
</file>