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0" r:id="rId4"/>
    <p:sldId id="261" r:id="rId5"/>
    <p:sldId id="268" r:id="rId6"/>
    <p:sldId id="265" r:id="rId7"/>
    <p:sldId id="269" r:id="rId8"/>
    <p:sldId id="267" r:id="rId9"/>
    <p:sldId id="266" r:id="rId10"/>
    <p:sldId id="273" r:id="rId11"/>
    <p:sldId id="258" r:id="rId12"/>
    <p:sldId id="259" r:id="rId13"/>
    <p:sldId id="264" r:id="rId14"/>
    <p:sldId id="262" r:id="rId15"/>
    <p:sldId id="263" r:id="rId16"/>
    <p:sldId id="270" r:id="rId17"/>
    <p:sldId id="271" r:id="rId18"/>
    <p:sldId id="272" r:id="rId19"/>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64" autoAdjust="0"/>
    <p:restoredTop sz="93712" autoAdjust="0"/>
  </p:normalViewPr>
  <p:slideViewPr>
    <p:cSldViewPr snapToGrid="0">
      <p:cViewPr varScale="1">
        <p:scale>
          <a:sx n="62" d="100"/>
          <a:sy n="62" d="100"/>
        </p:scale>
        <p:origin x="1020"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FD3600AA-F035-4BF4-8933-A4415C07ECC8}" type="datetimeFigureOut">
              <a:rPr lang="nl-NL" smtClean="0"/>
              <a:t>2-11-2014</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D24D4B92-C937-4F04-AF2B-612E89218BC6}" type="slidenum">
              <a:rPr lang="nl-NL" smtClean="0"/>
              <a:t>‹nr.›</a:t>
            </a:fld>
            <a:endParaRPr lang="nl-NL"/>
          </a:p>
        </p:txBody>
      </p:sp>
    </p:spTree>
    <p:extLst>
      <p:ext uri="{BB962C8B-B14F-4D97-AF65-F5344CB8AC3E}">
        <p14:creationId xmlns:p14="http://schemas.microsoft.com/office/powerpoint/2010/main" val="26479151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FD3600AA-F035-4BF4-8933-A4415C07ECC8}" type="datetimeFigureOut">
              <a:rPr lang="nl-NL" smtClean="0"/>
              <a:t>2-11-2014</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D24D4B92-C937-4F04-AF2B-612E89218BC6}" type="slidenum">
              <a:rPr lang="nl-NL" smtClean="0"/>
              <a:t>‹nr.›</a:t>
            </a:fld>
            <a:endParaRPr lang="nl-NL"/>
          </a:p>
        </p:txBody>
      </p:sp>
    </p:spTree>
    <p:extLst>
      <p:ext uri="{BB962C8B-B14F-4D97-AF65-F5344CB8AC3E}">
        <p14:creationId xmlns:p14="http://schemas.microsoft.com/office/powerpoint/2010/main" val="18466975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FD3600AA-F035-4BF4-8933-A4415C07ECC8}" type="datetimeFigureOut">
              <a:rPr lang="nl-NL" smtClean="0"/>
              <a:t>2-11-2014</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D24D4B92-C937-4F04-AF2B-612E89218BC6}" type="slidenum">
              <a:rPr lang="nl-NL" smtClean="0"/>
              <a:t>‹nr.›</a:t>
            </a:fld>
            <a:endParaRPr lang="nl-NL"/>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0418024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FD3600AA-F035-4BF4-8933-A4415C07ECC8}" type="datetimeFigureOut">
              <a:rPr lang="nl-NL" smtClean="0"/>
              <a:t>2-11-2014</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D24D4B92-C937-4F04-AF2B-612E89218BC6}" type="slidenum">
              <a:rPr lang="nl-NL" smtClean="0"/>
              <a:t>‹nr.›</a:t>
            </a:fld>
            <a:endParaRPr lang="nl-NL"/>
          </a:p>
        </p:txBody>
      </p:sp>
    </p:spTree>
    <p:extLst>
      <p:ext uri="{BB962C8B-B14F-4D97-AF65-F5344CB8AC3E}">
        <p14:creationId xmlns:p14="http://schemas.microsoft.com/office/powerpoint/2010/main" val="28148912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FD3600AA-F035-4BF4-8933-A4415C07ECC8}" type="datetimeFigureOut">
              <a:rPr lang="nl-NL" smtClean="0"/>
              <a:t>2-11-2014</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D24D4B92-C937-4F04-AF2B-612E89218BC6}" type="slidenum">
              <a:rPr lang="nl-NL" smtClean="0"/>
              <a:t>‹nr.›</a:t>
            </a:fld>
            <a:endParaRPr lang="nl-NL"/>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5364770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FD3600AA-F035-4BF4-8933-A4415C07ECC8}" type="datetimeFigureOut">
              <a:rPr lang="nl-NL" smtClean="0"/>
              <a:t>2-11-2014</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D24D4B92-C937-4F04-AF2B-612E89218BC6}" type="slidenum">
              <a:rPr lang="nl-NL" smtClean="0"/>
              <a:t>‹nr.›</a:t>
            </a:fld>
            <a:endParaRPr lang="nl-NL"/>
          </a:p>
        </p:txBody>
      </p:sp>
    </p:spTree>
    <p:extLst>
      <p:ext uri="{BB962C8B-B14F-4D97-AF65-F5344CB8AC3E}">
        <p14:creationId xmlns:p14="http://schemas.microsoft.com/office/powerpoint/2010/main" val="17212667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FD3600AA-F035-4BF4-8933-A4415C07ECC8}" type="datetimeFigureOut">
              <a:rPr lang="nl-NL" smtClean="0"/>
              <a:t>2-11-2014</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D24D4B92-C937-4F04-AF2B-612E89218BC6}" type="slidenum">
              <a:rPr lang="nl-NL" smtClean="0"/>
              <a:t>‹nr.›</a:t>
            </a:fld>
            <a:endParaRPr lang="nl-NL"/>
          </a:p>
        </p:txBody>
      </p:sp>
    </p:spTree>
    <p:extLst>
      <p:ext uri="{BB962C8B-B14F-4D97-AF65-F5344CB8AC3E}">
        <p14:creationId xmlns:p14="http://schemas.microsoft.com/office/powerpoint/2010/main" val="20395741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FD3600AA-F035-4BF4-8933-A4415C07ECC8}" type="datetimeFigureOut">
              <a:rPr lang="nl-NL" smtClean="0"/>
              <a:t>2-11-2014</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D24D4B92-C937-4F04-AF2B-612E89218BC6}" type="slidenum">
              <a:rPr lang="nl-NL" smtClean="0"/>
              <a:t>‹nr.›</a:t>
            </a:fld>
            <a:endParaRPr lang="nl-NL"/>
          </a:p>
        </p:txBody>
      </p:sp>
    </p:spTree>
    <p:extLst>
      <p:ext uri="{BB962C8B-B14F-4D97-AF65-F5344CB8AC3E}">
        <p14:creationId xmlns:p14="http://schemas.microsoft.com/office/powerpoint/2010/main" val="35035369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FD3600AA-F035-4BF4-8933-A4415C07ECC8}" type="datetimeFigureOut">
              <a:rPr lang="nl-NL" smtClean="0"/>
              <a:t>2-11-2014</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D24D4B92-C937-4F04-AF2B-612E89218BC6}" type="slidenum">
              <a:rPr lang="nl-NL" smtClean="0"/>
              <a:t>‹nr.›</a:t>
            </a:fld>
            <a:endParaRPr lang="nl-NL"/>
          </a:p>
        </p:txBody>
      </p:sp>
    </p:spTree>
    <p:extLst>
      <p:ext uri="{BB962C8B-B14F-4D97-AF65-F5344CB8AC3E}">
        <p14:creationId xmlns:p14="http://schemas.microsoft.com/office/powerpoint/2010/main" val="38157791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FD3600AA-F035-4BF4-8933-A4415C07ECC8}" type="datetimeFigureOut">
              <a:rPr lang="nl-NL" smtClean="0"/>
              <a:t>2-11-2014</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D24D4B92-C937-4F04-AF2B-612E89218BC6}" type="slidenum">
              <a:rPr lang="nl-NL" smtClean="0"/>
              <a:t>‹nr.›</a:t>
            </a:fld>
            <a:endParaRPr lang="nl-NL"/>
          </a:p>
        </p:txBody>
      </p:sp>
    </p:spTree>
    <p:extLst>
      <p:ext uri="{BB962C8B-B14F-4D97-AF65-F5344CB8AC3E}">
        <p14:creationId xmlns:p14="http://schemas.microsoft.com/office/powerpoint/2010/main" val="19467128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FD3600AA-F035-4BF4-8933-A4415C07ECC8}" type="datetimeFigureOut">
              <a:rPr lang="nl-NL" smtClean="0"/>
              <a:t>2-11-2014</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D24D4B92-C937-4F04-AF2B-612E89218BC6}" type="slidenum">
              <a:rPr lang="nl-NL" smtClean="0"/>
              <a:t>‹nr.›</a:t>
            </a:fld>
            <a:endParaRPr lang="nl-NL"/>
          </a:p>
        </p:txBody>
      </p:sp>
    </p:spTree>
    <p:extLst>
      <p:ext uri="{BB962C8B-B14F-4D97-AF65-F5344CB8AC3E}">
        <p14:creationId xmlns:p14="http://schemas.microsoft.com/office/powerpoint/2010/main" val="30554955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FD3600AA-F035-4BF4-8933-A4415C07ECC8}" type="datetimeFigureOut">
              <a:rPr lang="nl-NL" smtClean="0"/>
              <a:t>2-11-2014</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D24D4B92-C937-4F04-AF2B-612E89218BC6}" type="slidenum">
              <a:rPr lang="nl-NL" smtClean="0"/>
              <a:t>‹nr.›</a:t>
            </a:fld>
            <a:endParaRPr lang="nl-NL"/>
          </a:p>
        </p:txBody>
      </p:sp>
    </p:spTree>
    <p:extLst>
      <p:ext uri="{BB962C8B-B14F-4D97-AF65-F5344CB8AC3E}">
        <p14:creationId xmlns:p14="http://schemas.microsoft.com/office/powerpoint/2010/main" val="33196458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FD3600AA-F035-4BF4-8933-A4415C07ECC8}" type="datetimeFigureOut">
              <a:rPr lang="nl-NL" smtClean="0"/>
              <a:t>2-11-2014</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D24D4B92-C937-4F04-AF2B-612E89218BC6}" type="slidenum">
              <a:rPr lang="nl-NL" smtClean="0"/>
              <a:t>‹nr.›</a:t>
            </a:fld>
            <a:endParaRPr lang="nl-NL"/>
          </a:p>
        </p:txBody>
      </p:sp>
    </p:spTree>
    <p:extLst>
      <p:ext uri="{BB962C8B-B14F-4D97-AF65-F5344CB8AC3E}">
        <p14:creationId xmlns:p14="http://schemas.microsoft.com/office/powerpoint/2010/main" val="5557337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D3600AA-F035-4BF4-8933-A4415C07ECC8}" type="datetimeFigureOut">
              <a:rPr lang="nl-NL" smtClean="0"/>
              <a:t>2-11-2014</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D24D4B92-C937-4F04-AF2B-612E89218BC6}" type="slidenum">
              <a:rPr lang="nl-NL" smtClean="0"/>
              <a:t>‹nr.›</a:t>
            </a:fld>
            <a:endParaRPr lang="nl-NL"/>
          </a:p>
        </p:txBody>
      </p:sp>
    </p:spTree>
    <p:extLst>
      <p:ext uri="{BB962C8B-B14F-4D97-AF65-F5344CB8AC3E}">
        <p14:creationId xmlns:p14="http://schemas.microsoft.com/office/powerpoint/2010/main" val="11765577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FD3600AA-F035-4BF4-8933-A4415C07ECC8}" type="datetimeFigureOut">
              <a:rPr lang="nl-NL" smtClean="0"/>
              <a:t>2-11-2014</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D24D4B92-C937-4F04-AF2B-612E89218BC6}" type="slidenum">
              <a:rPr lang="nl-NL" smtClean="0"/>
              <a:t>‹nr.›</a:t>
            </a:fld>
            <a:endParaRPr lang="nl-NL"/>
          </a:p>
        </p:txBody>
      </p:sp>
    </p:spTree>
    <p:extLst>
      <p:ext uri="{BB962C8B-B14F-4D97-AF65-F5344CB8AC3E}">
        <p14:creationId xmlns:p14="http://schemas.microsoft.com/office/powerpoint/2010/main" val="32927536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FD3600AA-F035-4BF4-8933-A4415C07ECC8}" type="datetimeFigureOut">
              <a:rPr lang="nl-NL" smtClean="0"/>
              <a:t>2-11-2014</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D24D4B92-C937-4F04-AF2B-612E89218BC6}" type="slidenum">
              <a:rPr lang="nl-NL" smtClean="0"/>
              <a:t>‹nr.›</a:t>
            </a:fld>
            <a:endParaRPr lang="nl-NL"/>
          </a:p>
        </p:txBody>
      </p:sp>
    </p:spTree>
    <p:extLst>
      <p:ext uri="{BB962C8B-B14F-4D97-AF65-F5344CB8AC3E}">
        <p14:creationId xmlns:p14="http://schemas.microsoft.com/office/powerpoint/2010/main" val="10903216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FD3600AA-F035-4BF4-8933-A4415C07ECC8}" type="datetimeFigureOut">
              <a:rPr lang="nl-NL" smtClean="0"/>
              <a:t>2-11-2014</a:t>
            </a:fld>
            <a:endParaRPr lang="nl-NL"/>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nl-NL"/>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24D4B92-C937-4F04-AF2B-612E89218BC6}" type="slidenum">
              <a:rPr lang="nl-NL" smtClean="0"/>
              <a:t>‹nr.›</a:t>
            </a:fld>
            <a:endParaRPr lang="nl-NL"/>
          </a:p>
        </p:txBody>
      </p:sp>
    </p:spTree>
    <p:extLst>
      <p:ext uri="{BB962C8B-B14F-4D97-AF65-F5344CB8AC3E}">
        <p14:creationId xmlns:p14="http://schemas.microsoft.com/office/powerpoint/2010/main" val="342970487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eg"/><Relationship Id="rId1" Type="http://schemas.openxmlformats.org/officeDocument/2006/relationships/slideLayout" Target="../slideLayouts/slideLayout2.xml"/><Relationship Id="rId5" Type="http://schemas.openxmlformats.org/officeDocument/2006/relationships/hyperlink" Target="http://www.google.nl/url?sa=i&amp;rct=j&amp;q=&amp;esrc=s&amp;source=images&amp;cd=&amp;cad=rja&amp;uact=8&amp;ved=0CAcQjRw&amp;url=http://www.pavo.nl/essentials/producten/pavo-paardengraszaad&amp;ei=-05VVKaJMorgaNyJgagO&amp;bvm=bv.78677474,d.d2s&amp;psig=AFQjCNFfSoIlH6Kun0gu431n0cxP3w1ttg&amp;ust=1414963317995071" TargetMode="External"/><Relationship Id="rId4" Type="http://schemas.openxmlformats.org/officeDocument/2006/relationships/image" Target="../media/image9.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Graslandbeheer</a:t>
            </a:r>
            <a:endParaRPr lang="nl-NL" dirty="0"/>
          </a:p>
        </p:txBody>
      </p:sp>
      <p:sp>
        <p:nvSpPr>
          <p:cNvPr id="3" name="Ondertitel 2"/>
          <p:cNvSpPr>
            <a:spLocks noGrp="1"/>
          </p:cNvSpPr>
          <p:nvPr>
            <p:ph type="subTitle" idx="1"/>
          </p:nvPr>
        </p:nvSpPr>
        <p:spPr/>
        <p:txBody>
          <a:bodyPr/>
          <a:lstStyle/>
          <a:p>
            <a:r>
              <a:rPr lang="nl-NL" dirty="0" smtClean="0"/>
              <a:t>Les 2: Grassoorten</a:t>
            </a:r>
            <a:endParaRPr lang="nl-NL" dirty="0"/>
          </a:p>
        </p:txBody>
      </p:sp>
    </p:spTree>
    <p:extLst>
      <p:ext uri="{BB962C8B-B14F-4D97-AF65-F5344CB8AC3E}">
        <p14:creationId xmlns:p14="http://schemas.microsoft.com/office/powerpoint/2010/main" val="262439658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lstStyle/>
          <a:p>
            <a:r>
              <a:rPr lang="nl-NL" dirty="0" smtClean="0"/>
              <a:t>Welke grassoort zou jij in je weide willen hebben? Waarom? </a:t>
            </a:r>
            <a:endParaRPr lang="nl-NL" dirty="0"/>
          </a:p>
        </p:txBody>
      </p:sp>
    </p:spTree>
    <p:extLst>
      <p:ext uri="{BB962C8B-B14F-4D97-AF65-F5344CB8AC3E}">
        <p14:creationId xmlns:p14="http://schemas.microsoft.com/office/powerpoint/2010/main" val="265972512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Grasmengsels</a:t>
            </a:r>
            <a:endParaRPr lang="nl-NL" dirty="0"/>
          </a:p>
        </p:txBody>
      </p:sp>
      <p:sp>
        <p:nvSpPr>
          <p:cNvPr id="3" name="Tijdelijke aanduiding voor inhoud 2"/>
          <p:cNvSpPr>
            <a:spLocks noGrp="1"/>
          </p:cNvSpPr>
          <p:nvPr>
            <p:ph idx="1"/>
          </p:nvPr>
        </p:nvSpPr>
        <p:spPr/>
        <p:txBody>
          <a:bodyPr>
            <a:normAutofit/>
          </a:bodyPr>
          <a:lstStyle/>
          <a:p>
            <a:r>
              <a:rPr lang="nl-NL" dirty="0" smtClean="0"/>
              <a:t> </a:t>
            </a:r>
            <a:r>
              <a:rPr lang="nl-NL" dirty="0"/>
              <a:t>Combineren van eigenschappen van </a:t>
            </a:r>
            <a:r>
              <a:rPr lang="nl-NL" dirty="0" smtClean="0"/>
              <a:t>diverse soorten </a:t>
            </a:r>
            <a:r>
              <a:rPr lang="nl-NL" dirty="0"/>
              <a:t>(groeiwijze, </a:t>
            </a:r>
            <a:r>
              <a:rPr lang="nl-NL" dirty="0" smtClean="0"/>
              <a:t>zodevorming, betredingstolerantie</a:t>
            </a:r>
            <a:r>
              <a:rPr lang="nl-NL" dirty="0"/>
              <a:t>, </a:t>
            </a:r>
            <a:r>
              <a:rPr lang="nl-NL" dirty="0" err="1"/>
              <a:t>etc</a:t>
            </a:r>
            <a:r>
              <a:rPr lang="nl-NL" dirty="0"/>
              <a:t>)</a:t>
            </a:r>
          </a:p>
          <a:p>
            <a:r>
              <a:rPr lang="nl-NL" dirty="0" smtClean="0"/>
              <a:t>Combineren </a:t>
            </a:r>
            <a:r>
              <a:rPr lang="nl-NL" dirty="0"/>
              <a:t>van groeiritmes van soorten </a:t>
            </a:r>
            <a:r>
              <a:rPr lang="nl-NL" dirty="0" smtClean="0"/>
              <a:t>en types </a:t>
            </a:r>
            <a:r>
              <a:rPr lang="nl-NL" dirty="0"/>
              <a:t>(groeipiek in voorjaar of later in zomer)</a:t>
            </a:r>
          </a:p>
          <a:p>
            <a:r>
              <a:rPr lang="nl-NL" dirty="0" smtClean="0"/>
              <a:t>Geschikt </a:t>
            </a:r>
            <a:r>
              <a:rPr lang="nl-NL" dirty="0"/>
              <a:t>maken voor brede inzet in </a:t>
            </a:r>
            <a:r>
              <a:rPr lang="nl-NL" dirty="0" smtClean="0"/>
              <a:t>diverse omstandigheden </a:t>
            </a:r>
            <a:r>
              <a:rPr lang="nl-NL" dirty="0"/>
              <a:t>(grond, klimaat, gebruik, </a:t>
            </a:r>
            <a:r>
              <a:rPr lang="nl-NL" dirty="0" err="1"/>
              <a:t>etc</a:t>
            </a:r>
            <a:r>
              <a:rPr lang="nl-NL" dirty="0"/>
              <a:t>)</a:t>
            </a:r>
          </a:p>
          <a:p>
            <a:endParaRPr lang="nl-NL" dirty="0"/>
          </a:p>
        </p:txBody>
      </p:sp>
    </p:spTree>
    <p:extLst>
      <p:ext uri="{BB962C8B-B14F-4D97-AF65-F5344CB8AC3E}">
        <p14:creationId xmlns:p14="http://schemas.microsoft.com/office/powerpoint/2010/main" val="350715352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ijdelijke aanduiding voor inhoud 3"/>
          <p:cNvGraphicFramePr>
            <a:graphicFrameLocks noGrp="1"/>
          </p:cNvGraphicFramePr>
          <p:nvPr>
            <p:ph idx="1"/>
            <p:extLst>
              <p:ext uri="{D42A27DB-BD31-4B8C-83A1-F6EECF244321}">
                <p14:modId xmlns:p14="http://schemas.microsoft.com/office/powerpoint/2010/main" val="688274923"/>
              </p:ext>
            </p:extLst>
          </p:nvPr>
        </p:nvGraphicFramePr>
        <p:xfrm>
          <a:off x="754449" y="1168851"/>
          <a:ext cx="7488832" cy="4587811"/>
        </p:xfrm>
        <a:graphic>
          <a:graphicData uri="http://schemas.openxmlformats.org/drawingml/2006/table">
            <a:tbl>
              <a:tblPr firstRow="1" firstCol="1" bandRow="1">
                <a:tableStyleId>{69012ECD-51FC-41F1-AA8D-1B2483CD663E}</a:tableStyleId>
              </a:tblPr>
              <a:tblGrid>
                <a:gridCol w="3744416"/>
                <a:gridCol w="3744416"/>
              </a:tblGrid>
              <a:tr h="608205">
                <a:tc>
                  <a:txBody>
                    <a:bodyPr/>
                    <a:lstStyle/>
                    <a:p>
                      <a:pPr>
                        <a:lnSpc>
                          <a:spcPct val="100000"/>
                        </a:lnSpc>
                        <a:spcAft>
                          <a:spcPts val="0"/>
                        </a:spcAft>
                      </a:pPr>
                      <a:endParaRPr lang="nl-NL" sz="1600" b="1" dirty="0" smtClean="0">
                        <a:effectLst/>
                      </a:endParaRPr>
                    </a:p>
                    <a:p>
                      <a:pPr>
                        <a:lnSpc>
                          <a:spcPct val="100000"/>
                        </a:lnSpc>
                        <a:spcAft>
                          <a:spcPts val="0"/>
                        </a:spcAft>
                      </a:pPr>
                      <a:r>
                        <a:rPr lang="nl-NL" sz="1600" b="1" dirty="0" smtClean="0">
                          <a:effectLst/>
                        </a:rPr>
                        <a:t>Grasmengsels </a:t>
                      </a:r>
                      <a:r>
                        <a:rPr lang="nl-NL" sz="1600" b="1" dirty="0">
                          <a:effectLst/>
                        </a:rPr>
                        <a:t>voor (melk)vee</a:t>
                      </a:r>
                    </a:p>
                    <a:p>
                      <a:pPr>
                        <a:lnSpc>
                          <a:spcPct val="100000"/>
                        </a:lnSpc>
                        <a:spcAft>
                          <a:spcPts val="0"/>
                        </a:spcAft>
                      </a:pPr>
                      <a:r>
                        <a:rPr lang="nl-NL" sz="1600" b="1" dirty="0">
                          <a:effectLst/>
                        </a:rPr>
                        <a:t> </a:t>
                      </a:r>
                      <a:endParaRPr lang="nl-NL" sz="1600" b="1" dirty="0">
                        <a:effectLst/>
                        <a:latin typeface="Calibri"/>
                        <a:ea typeface="Calibri"/>
                        <a:cs typeface="Times New Roman"/>
                      </a:endParaRPr>
                    </a:p>
                  </a:txBody>
                  <a:tcPr marL="68580" marR="68580" marT="0" marB="0"/>
                </a:tc>
                <a:tc>
                  <a:txBody>
                    <a:bodyPr/>
                    <a:lstStyle/>
                    <a:p>
                      <a:pPr>
                        <a:lnSpc>
                          <a:spcPct val="100000"/>
                        </a:lnSpc>
                        <a:spcAft>
                          <a:spcPts val="0"/>
                        </a:spcAft>
                      </a:pPr>
                      <a:endParaRPr lang="nl-NL" sz="1600" b="1" dirty="0" smtClean="0">
                        <a:effectLst/>
                      </a:endParaRPr>
                    </a:p>
                    <a:p>
                      <a:pPr>
                        <a:lnSpc>
                          <a:spcPct val="100000"/>
                        </a:lnSpc>
                        <a:spcAft>
                          <a:spcPts val="0"/>
                        </a:spcAft>
                      </a:pPr>
                      <a:r>
                        <a:rPr lang="nl-NL" sz="1600" b="1" dirty="0" smtClean="0">
                          <a:effectLst/>
                        </a:rPr>
                        <a:t>Grasmengsel </a:t>
                      </a:r>
                      <a:r>
                        <a:rPr lang="nl-NL" sz="1600" b="1" dirty="0">
                          <a:effectLst/>
                        </a:rPr>
                        <a:t>voor paarden</a:t>
                      </a:r>
                    </a:p>
                    <a:p>
                      <a:pPr>
                        <a:lnSpc>
                          <a:spcPct val="100000"/>
                        </a:lnSpc>
                        <a:spcAft>
                          <a:spcPts val="0"/>
                        </a:spcAft>
                      </a:pPr>
                      <a:r>
                        <a:rPr lang="nl-NL" sz="1600" b="1" dirty="0">
                          <a:effectLst/>
                        </a:rPr>
                        <a:t> </a:t>
                      </a:r>
                      <a:endParaRPr lang="nl-NL" sz="1600" b="1" dirty="0">
                        <a:effectLst/>
                        <a:latin typeface="Calibri"/>
                        <a:ea typeface="Calibri"/>
                        <a:cs typeface="Times New Roman"/>
                      </a:endParaRPr>
                    </a:p>
                  </a:txBody>
                  <a:tcPr marL="68580" marR="68580" marT="0" marB="0"/>
                </a:tc>
              </a:tr>
              <a:tr h="3856291">
                <a:tc>
                  <a:txBody>
                    <a:bodyPr/>
                    <a:lstStyle/>
                    <a:p>
                      <a:pPr>
                        <a:lnSpc>
                          <a:spcPct val="150000"/>
                        </a:lnSpc>
                        <a:spcAft>
                          <a:spcPts val="0"/>
                        </a:spcAft>
                      </a:pPr>
                      <a:r>
                        <a:rPr lang="nl-NL" sz="1400" b="0" dirty="0">
                          <a:effectLst/>
                        </a:rPr>
                        <a:t>Eigenschappen:</a:t>
                      </a:r>
                    </a:p>
                    <a:p>
                      <a:pPr>
                        <a:lnSpc>
                          <a:spcPct val="150000"/>
                        </a:lnSpc>
                        <a:spcAft>
                          <a:spcPts val="0"/>
                        </a:spcAft>
                      </a:pPr>
                      <a:r>
                        <a:rPr lang="nl-NL" sz="1400" b="0" dirty="0">
                          <a:effectLst/>
                        </a:rPr>
                        <a:t>- Zeer hoge productie</a:t>
                      </a:r>
                    </a:p>
                    <a:p>
                      <a:pPr>
                        <a:lnSpc>
                          <a:spcPct val="150000"/>
                        </a:lnSpc>
                        <a:spcAft>
                          <a:spcPts val="0"/>
                        </a:spcAft>
                      </a:pPr>
                      <a:r>
                        <a:rPr lang="nl-NL" sz="1400" b="0" dirty="0">
                          <a:effectLst/>
                        </a:rPr>
                        <a:t>- Zeer smakelijk gras</a:t>
                      </a:r>
                    </a:p>
                    <a:p>
                      <a:pPr>
                        <a:lnSpc>
                          <a:spcPct val="150000"/>
                        </a:lnSpc>
                        <a:spcAft>
                          <a:spcPts val="0"/>
                        </a:spcAft>
                      </a:pPr>
                      <a:r>
                        <a:rPr lang="nl-NL" sz="1400" b="0" dirty="0">
                          <a:effectLst/>
                        </a:rPr>
                        <a:t>- Zeer energierijk (suikers, w.o. </a:t>
                      </a:r>
                      <a:r>
                        <a:rPr lang="nl-NL" sz="1400" b="0" dirty="0" err="1">
                          <a:effectLst/>
                        </a:rPr>
                        <a:t>fructaan</a:t>
                      </a:r>
                      <a:r>
                        <a:rPr lang="nl-NL" sz="1400" b="0" dirty="0">
                          <a:effectLst/>
                        </a:rPr>
                        <a:t>)</a:t>
                      </a:r>
                    </a:p>
                    <a:p>
                      <a:pPr>
                        <a:lnSpc>
                          <a:spcPct val="150000"/>
                        </a:lnSpc>
                        <a:spcAft>
                          <a:spcPts val="0"/>
                        </a:spcAft>
                      </a:pPr>
                      <a:r>
                        <a:rPr lang="nl-NL" sz="1400" b="0" dirty="0">
                          <a:effectLst/>
                        </a:rPr>
                        <a:t>- Hoog eiwitgehalte</a:t>
                      </a:r>
                    </a:p>
                    <a:p>
                      <a:pPr>
                        <a:lnSpc>
                          <a:spcPct val="150000"/>
                        </a:lnSpc>
                        <a:spcAft>
                          <a:spcPts val="0"/>
                        </a:spcAft>
                      </a:pPr>
                      <a:r>
                        <a:rPr lang="nl-NL" sz="1400" b="0" dirty="0">
                          <a:effectLst/>
                        </a:rPr>
                        <a:t>- </a:t>
                      </a:r>
                      <a:r>
                        <a:rPr lang="nl-NL" sz="1400" b="0" dirty="0" err="1">
                          <a:effectLst/>
                        </a:rPr>
                        <a:t>Hoofdbestandeel</a:t>
                      </a:r>
                      <a:r>
                        <a:rPr lang="nl-NL" sz="1400" b="0" dirty="0">
                          <a:effectLst/>
                        </a:rPr>
                        <a:t> = </a:t>
                      </a:r>
                      <a:r>
                        <a:rPr lang="nl-NL" sz="1400" b="0" dirty="0" err="1">
                          <a:effectLst/>
                        </a:rPr>
                        <a:t>engels</a:t>
                      </a:r>
                      <a:r>
                        <a:rPr lang="nl-NL" sz="1400" b="0" dirty="0">
                          <a:effectLst/>
                        </a:rPr>
                        <a:t> raai (&gt; 70%)</a:t>
                      </a:r>
                    </a:p>
                    <a:p>
                      <a:pPr>
                        <a:lnSpc>
                          <a:spcPct val="150000"/>
                        </a:lnSpc>
                        <a:spcAft>
                          <a:spcPts val="0"/>
                        </a:spcAft>
                      </a:pPr>
                      <a:r>
                        <a:rPr lang="nl-NL" sz="1400" b="0" dirty="0">
                          <a:effectLst/>
                        </a:rPr>
                        <a:t>- Matig structuurrijk </a:t>
                      </a:r>
                    </a:p>
                    <a:p>
                      <a:pPr>
                        <a:lnSpc>
                          <a:spcPct val="150000"/>
                        </a:lnSpc>
                        <a:spcAft>
                          <a:spcPts val="0"/>
                        </a:spcAft>
                      </a:pPr>
                      <a:r>
                        <a:rPr lang="nl-NL" sz="1400" b="0" dirty="0">
                          <a:effectLst/>
                        </a:rPr>
                        <a:t>- Relatief een te open zode (voor paarden)</a:t>
                      </a:r>
                    </a:p>
                    <a:p>
                      <a:pPr>
                        <a:lnSpc>
                          <a:spcPct val="150000"/>
                        </a:lnSpc>
                        <a:spcAft>
                          <a:spcPts val="0"/>
                        </a:spcAft>
                      </a:pPr>
                      <a:r>
                        <a:rPr lang="nl-NL" sz="1400" b="0" dirty="0">
                          <a:effectLst/>
                        </a:rPr>
                        <a:t>- Vraagt (verdraagt) een hoge bemesting</a:t>
                      </a:r>
                    </a:p>
                    <a:p>
                      <a:pPr>
                        <a:lnSpc>
                          <a:spcPct val="150000"/>
                        </a:lnSpc>
                        <a:spcAft>
                          <a:spcPts val="0"/>
                        </a:spcAft>
                      </a:pPr>
                      <a:r>
                        <a:rPr lang="nl-NL" sz="1400" b="0" dirty="0">
                          <a:effectLst/>
                        </a:rPr>
                        <a:t> </a:t>
                      </a:r>
                      <a:endParaRPr lang="nl-NL" sz="1400" b="0" dirty="0">
                        <a:effectLst/>
                        <a:latin typeface="Calibri"/>
                        <a:ea typeface="Calibri"/>
                        <a:cs typeface="Times New Roman"/>
                      </a:endParaRPr>
                    </a:p>
                  </a:txBody>
                  <a:tcPr marL="68580" marR="68580" marT="0" marB="0"/>
                </a:tc>
                <a:tc>
                  <a:txBody>
                    <a:bodyPr/>
                    <a:lstStyle/>
                    <a:p>
                      <a:pPr>
                        <a:lnSpc>
                          <a:spcPct val="150000"/>
                        </a:lnSpc>
                        <a:spcAft>
                          <a:spcPts val="0"/>
                        </a:spcAft>
                      </a:pPr>
                      <a:r>
                        <a:rPr lang="nl-NL" sz="1400" b="0" dirty="0">
                          <a:effectLst/>
                        </a:rPr>
                        <a:t>Eigenschappen:</a:t>
                      </a:r>
                    </a:p>
                    <a:p>
                      <a:pPr>
                        <a:lnSpc>
                          <a:spcPct val="150000"/>
                        </a:lnSpc>
                        <a:spcAft>
                          <a:spcPts val="0"/>
                        </a:spcAft>
                      </a:pPr>
                      <a:r>
                        <a:rPr lang="nl-NL" sz="1400" b="0" dirty="0">
                          <a:effectLst/>
                        </a:rPr>
                        <a:t>- Matig producerend</a:t>
                      </a:r>
                    </a:p>
                    <a:p>
                      <a:pPr>
                        <a:lnSpc>
                          <a:spcPct val="150000"/>
                        </a:lnSpc>
                        <a:spcAft>
                          <a:spcPts val="0"/>
                        </a:spcAft>
                      </a:pPr>
                      <a:r>
                        <a:rPr lang="nl-NL" sz="1400" b="0" dirty="0">
                          <a:effectLst/>
                        </a:rPr>
                        <a:t>- Smakelijk gras</a:t>
                      </a:r>
                    </a:p>
                    <a:p>
                      <a:pPr>
                        <a:lnSpc>
                          <a:spcPct val="150000"/>
                        </a:lnSpc>
                        <a:spcAft>
                          <a:spcPts val="0"/>
                        </a:spcAft>
                      </a:pPr>
                      <a:r>
                        <a:rPr lang="nl-NL" sz="1400" b="0" dirty="0">
                          <a:effectLst/>
                        </a:rPr>
                        <a:t>- Matig energierijk (laag </a:t>
                      </a:r>
                      <a:r>
                        <a:rPr lang="nl-NL" sz="1400" b="0" dirty="0" err="1">
                          <a:effectLst/>
                        </a:rPr>
                        <a:t>fructaangehalte</a:t>
                      </a:r>
                      <a:r>
                        <a:rPr lang="nl-NL" sz="1400" b="0" dirty="0">
                          <a:effectLst/>
                        </a:rPr>
                        <a:t>)</a:t>
                      </a:r>
                    </a:p>
                    <a:p>
                      <a:pPr>
                        <a:lnSpc>
                          <a:spcPct val="150000"/>
                        </a:lnSpc>
                        <a:spcAft>
                          <a:spcPts val="0"/>
                        </a:spcAft>
                      </a:pPr>
                      <a:r>
                        <a:rPr lang="nl-NL" sz="1400" b="0" dirty="0">
                          <a:effectLst/>
                        </a:rPr>
                        <a:t>- Matig / laag eiwitgehalte</a:t>
                      </a:r>
                    </a:p>
                    <a:p>
                      <a:pPr>
                        <a:lnSpc>
                          <a:spcPct val="150000"/>
                        </a:lnSpc>
                        <a:spcAft>
                          <a:spcPts val="0"/>
                        </a:spcAft>
                      </a:pPr>
                      <a:r>
                        <a:rPr lang="nl-NL" sz="1400" b="0" dirty="0">
                          <a:effectLst/>
                        </a:rPr>
                        <a:t>- Bevat weinig voedertype Engels raaigras</a:t>
                      </a:r>
                    </a:p>
                    <a:p>
                      <a:pPr>
                        <a:lnSpc>
                          <a:spcPct val="150000"/>
                        </a:lnSpc>
                        <a:spcAft>
                          <a:spcPts val="0"/>
                        </a:spcAft>
                      </a:pPr>
                      <a:r>
                        <a:rPr lang="nl-NL" sz="1400" b="0" dirty="0">
                          <a:effectLst/>
                        </a:rPr>
                        <a:t>- Structuurrijk</a:t>
                      </a:r>
                    </a:p>
                    <a:p>
                      <a:pPr>
                        <a:lnSpc>
                          <a:spcPct val="150000"/>
                        </a:lnSpc>
                        <a:spcAft>
                          <a:spcPts val="0"/>
                        </a:spcAft>
                      </a:pPr>
                      <a:r>
                        <a:rPr lang="nl-NL" sz="1400" b="0" dirty="0">
                          <a:effectLst/>
                        </a:rPr>
                        <a:t>- Sterke en dichte zode</a:t>
                      </a:r>
                    </a:p>
                    <a:p>
                      <a:pPr>
                        <a:lnSpc>
                          <a:spcPct val="150000"/>
                        </a:lnSpc>
                        <a:spcAft>
                          <a:spcPts val="0"/>
                        </a:spcAft>
                      </a:pPr>
                      <a:r>
                        <a:rPr lang="nl-NL" sz="1400" b="0" dirty="0">
                          <a:effectLst/>
                        </a:rPr>
                        <a:t>- Vraagt een matige bemesting</a:t>
                      </a:r>
                    </a:p>
                    <a:p>
                      <a:pPr>
                        <a:lnSpc>
                          <a:spcPct val="150000"/>
                        </a:lnSpc>
                        <a:spcAft>
                          <a:spcPts val="0"/>
                        </a:spcAft>
                      </a:pPr>
                      <a:r>
                        <a:rPr lang="nl-NL" sz="1400" b="0" dirty="0">
                          <a:effectLst/>
                        </a:rPr>
                        <a:t> </a:t>
                      </a:r>
                      <a:endParaRPr lang="nl-NL" sz="1400" b="0" dirty="0">
                        <a:effectLst/>
                        <a:latin typeface="Calibri"/>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220847254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Graszaadmengsels</a:t>
            </a:r>
            <a:endParaRPr lang="nl-NL" dirty="0"/>
          </a:p>
        </p:txBody>
      </p:sp>
      <p:sp>
        <p:nvSpPr>
          <p:cNvPr id="3" name="Tijdelijke aanduiding voor inhoud 2"/>
          <p:cNvSpPr>
            <a:spLocks noGrp="1"/>
          </p:cNvSpPr>
          <p:nvPr>
            <p:ph idx="1"/>
          </p:nvPr>
        </p:nvSpPr>
        <p:spPr/>
        <p:txBody>
          <a:bodyPr/>
          <a:lstStyle/>
          <a:p>
            <a:r>
              <a:rPr lang="nl-NL" dirty="0" smtClean="0"/>
              <a:t>BG11; veel </a:t>
            </a:r>
            <a:r>
              <a:rPr lang="nl-NL" dirty="0" smtClean="0"/>
              <a:t>voorkomt</a:t>
            </a:r>
          </a:p>
          <a:p>
            <a:pPr lvl="1"/>
            <a:r>
              <a:rPr lang="nl-NL" dirty="0"/>
              <a:t>Veel Engels raaigras</a:t>
            </a:r>
          </a:p>
          <a:p>
            <a:pPr lvl="1"/>
            <a:r>
              <a:rPr lang="nl-NL" dirty="0" smtClean="0"/>
              <a:t>Geschikt </a:t>
            </a:r>
            <a:r>
              <a:rPr lang="nl-NL" dirty="0" smtClean="0"/>
              <a:t>voor melkvee en schapen</a:t>
            </a:r>
          </a:p>
          <a:p>
            <a:pPr lvl="1"/>
            <a:r>
              <a:rPr lang="nl-NL" dirty="0" smtClean="0"/>
              <a:t>Niet geschikt voor </a:t>
            </a:r>
            <a:r>
              <a:rPr lang="nl-NL" dirty="0" smtClean="0"/>
              <a:t>paarden</a:t>
            </a:r>
          </a:p>
          <a:p>
            <a:pPr lvl="1"/>
            <a:endParaRPr lang="nl-NL" dirty="0" smtClean="0"/>
          </a:p>
          <a:p>
            <a:r>
              <a:rPr lang="nl-NL" dirty="0" smtClean="0"/>
              <a:t>Baren brug horsemaster</a:t>
            </a:r>
          </a:p>
          <a:p>
            <a:r>
              <a:rPr lang="nl-NL" dirty="0" err="1" smtClean="0"/>
              <a:t>Stimulan</a:t>
            </a:r>
            <a:r>
              <a:rPr lang="nl-NL" dirty="0" smtClean="0"/>
              <a:t> (</a:t>
            </a:r>
            <a:r>
              <a:rPr lang="nl-NL" dirty="0" err="1" smtClean="0"/>
              <a:t>pavo</a:t>
            </a:r>
            <a:r>
              <a:rPr lang="nl-NL" dirty="0" smtClean="0"/>
              <a:t>)</a:t>
            </a:r>
          </a:p>
          <a:p>
            <a:r>
              <a:rPr lang="nl-NL" dirty="0" smtClean="0"/>
              <a:t>Vitahorse (</a:t>
            </a:r>
            <a:r>
              <a:rPr lang="nl-NL" dirty="0" err="1" smtClean="0"/>
              <a:t>EuroGrass</a:t>
            </a:r>
            <a:r>
              <a:rPr lang="nl-NL" dirty="0" smtClean="0"/>
              <a:t>)</a:t>
            </a:r>
          </a:p>
          <a:p>
            <a:r>
              <a:rPr lang="nl-NL" dirty="0" smtClean="0"/>
              <a:t>Bio-</a:t>
            </a:r>
            <a:r>
              <a:rPr lang="nl-NL" dirty="0" err="1" smtClean="0"/>
              <a:t>ron</a:t>
            </a:r>
            <a:endParaRPr lang="nl-NL" dirty="0"/>
          </a:p>
        </p:txBody>
      </p:sp>
      <p:pic>
        <p:nvPicPr>
          <p:cNvPr id="4" name="Afbeelding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852159" y="1192305"/>
            <a:ext cx="1594297" cy="2640555"/>
          </a:xfrm>
          <a:prstGeom prst="rect">
            <a:avLst/>
          </a:prstGeom>
        </p:spPr>
      </p:pic>
      <p:pic>
        <p:nvPicPr>
          <p:cNvPr id="5" name="Afbeelding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74429" y="2865257"/>
            <a:ext cx="1371600" cy="1905000"/>
          </a:xfrm>
          <a:prstGeom prst="rect">
            <a:avLst/>
          </a:prstGeom>
        </p:spPr>
      </p:pic>
      <p:pic>
        <p:nvPicPr>
          <p:cNvPr id="6" name="Afbeelding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775200" y="3873940"/>
            <a:ext cx="1611086" cy="2626070"/>
          </a:xfrm>
          <a:prstGeom prst="rect">
            <a:avLst/>
          </a:prstGeom>
        </p:spPr>
      </p:pic>
      <p:sp>
        <p:nvSpPr>
          <p:cNvPr id="7" name="AutoShape 2" descr="data:image/jpeg;base64,/9j/4AAQSkZJRgABAQAAAQABAAD/2wCEAAkGBxASDxAQDxQPDxUVEBQVFRQUFA8PFhYXFhUXFhUUFRkZHCggGhwlHRQVITEhJSkrLi4uGB8zODMtNygtLisBCgoKDg0OGxAQGywkICArLCwsLCwvLCssLCwsLCwsLCwsLCwsLjEsLDQsNywsLCwsLDcsNywrLCssNys3Nys3K//AABEIALgAegMBIgACEQEDEQH/xAAcAAACAwEBAQEAAAAAAAAAAAAAAQQFBgMHAgj/xABCEAABAwEEBgUHCQgDAAAAAAABAAIRAwQSITEFBiJBUWEHE3GRsSMycoGhssEUJFJzgpLC0fA0QkNiY6LS4TNT8f/EABkBAQADAQEAAAAAAAAAAAAAAAACAwQBBf/EACURAAICAQQCAgIDAAAAAAAAAAABAgMRITEyUQQTEiIzQXGBkf/aAAwDAQACEQMRAD8A9wQhNAJCaSAEJpBACEFNAJCE0AkJoQCQmhAJCaSAEJoQCQhfFeqGMc92TWlx7AJKA6IWdZrfZyJAqH1NnxXanrLSdMMqYCcbv5qHsj2S+Eui8QsxX1wY110UnuMj95ozSqa3RlRn7cfhXPbHs765dGnTWMOur4nqWicpeT+FcH671sLtKlwzeVz3RO+qRukLz2rr3aAJLKDceD/8lrNWtJPtFnFV90EuI2coGSlGxS2OSg4rLLZJCFMgCaEIBIQhACqdabRcsdb+Ztwfb2fAlWyzWvziLKPrWz7V2KyyUFmSPOjTIO/LiVF05an0aLTTc5jnOiQTlEqwc6dyo9aZu0p+kfD/AGr5VxS2PT8dKViRSv0hXJk1ak+k4eC+HWytvq1j21Kn5rjOKZVWF0ev64dF1q3ee994udDN5JzPNaI0hvA7gs5qs7bqR9AeK0Uq+CWDy/K/JhDDWjCB6lvOj+p5Cqycqk/eaP8AFYJoxxWu6Pavla7RkWNPrBM+KWr6mK3iblCE1lMgkJpIBoSQgGqDXcD5E+dz2Ed6vln9eh8yf6bPeUo7olDkjzuk9U2tvm0u13gFaRvVdpug6u+y0WQHVKtwTlLoAlabNj1PGeLEzKtQ4q8tGqdtYXAUi8BxF5hYRIid8jPeAo7dX7YanUihUv3Q67sgwZg4mNx7iqD1VZBrdHfVVm3U9AeK0dwqp0FYalGvVpVQA4MbeAIdEnzTGR5K+IV9b0PL8rDsyjgAdy1PRyzytd3BgHef9LLE5hbHo3Au2mMw9gP3Z+K5a/qY7OJtE0kLKZBoQhAJCEIAVDrx+w1O1nvBXyotdh8xq/Z94LsdyUeSPNqeSh2+wVXupvpO6tzHXmu3g7iO5WdEAASr3QXyao/q7xvcxAPIFaZyS0Zt9vreTFMsekGUhSbXusDXNDcgGuBDhlvkqParDbatXralVr3hty9ls47MAARi6eMlarXjSbbO91naw7VJj6dQDAkFwqMJ3EQ3vWX0fp0PG0Lpa80zzLd471T8oFkPMk3sv8JuidH1qT3vqwS8CSTJJmZKtXCRxw9SdlqhwBwy7OXeitVAHMj9Sr4rGxGc3N5ZCO9bLoyaertJ41GH+yPgspZGxUpkHG+3Ldjgtf0dnC1fWjxcoXLKKLeJsUIQs5lBNJCAaEkIBql1ybNhr+iPeCuVR66OAsVWd5aP7gux3JR3RgadmL2sEXszBkDzTE8phcKejzRfSqtfVN2mx+IzdeGGGUGT61ZaMfuVqVn8mxxsF0mpGa6RLe+s+lTpsENbfPO8PDD2LDadtDGtb1YaMcSDG1Ekd/tW91uhrCSSCWXcM4vTA7cQvO9KaMqGhAAAFWnkd9QG6q65ubWf0WZUa89ml1Ztt+kDngrUsccVUaoWFzLO0uwN5wI5tcQfBaKV6tT+pbB5Rws7CHsJA89ucEZjitX0bn9qH9Sd30ncFl6V41GQI227438Vp+jnzrVM+dPGdp2K5bxOWcTbppIWYyjQkhANCSaAFm9fnfMiONRnitIsp0iu+bUxxrD3SVKO5OvkjF2SoRCubPagVG0U2m6zvBcxjrxJLg0m6GG6Gz/Nw4hT6ejKJm68iarmtAqNdIBcBOzhkDOOBXb6Y2bltsFI5W2xMqw4nEAxOU8VC0rYaVSnTY4MaGAAXQBeIEAnmDkrRlgFx2LnE0b7Sb10RevZZZYTgYXKvoQyQKrHbTWCRdlzjEZnt7Fnr8X4vVlar7ZSMotYLrMBJPeZK+lJ0hZxTfdBvC60zEZtB+KjSvQjhLQ0rbQjWyoQx2GTSe5X/RLaXv8AlJfh5uGUclndIHyVSPoO8Fpui+o19W2vbkXUwMA3JonAc5VdpZJL0S/o9BTSTVB5wJJoQCQhNAJZHpIPkKI/rfgctcsf0kf8VD6w+6pw5E6+SMA+zlzmm9AjK85p38D2JChVHHEiSHz2kAhd6m7A5bpXSzOGIC1Gt7kQGsJG2ZOew6MuyVPbUtABis44DiPNOE4/+L6AUG36U6t1wBoIIBwJmcgDuOPDH2qm61VrVDBKq1bQ4lz3MqE5klxOAwHsXVsqkZpktO1ty4gAADgO2ZO/hzVvZLQ2o0PYQQeG4jMJVdGzRBYPjSONGrypu90rV9GLcbZ6VEZXf4Td0lZfSI8hV+rf7pWr6LntfStdRhcWutAALsDDaTB8UtJz/BL+UbdCEKg84EJpIAQmkgBZDpF/46H1jvdVlrJp1lBpAvl8E4bLWxEB7t0zgN+K870rp+uSACLpqMvB79qHOgEE4NkBwPJVPyFCWNy6qD5EZ0g57l3oHDj3qtt1tc4NcHG697Wt87JwEkuB4TwOBXyNIMY9obLxcO1uJkiZIwxGWKnDzk3qsGguYUPSFgFUhwLmvAgO4b5Eb8sV2sdpFRocMOUyR28F2lanGFse0dKapoNxECpdBG1DRMwBsndkreyWdtNgYwQB+sV9r6C7CqMNkcwc7W2WPad7SO8R8VsujdjW2aoxogCp4tH5LH1itj0eMIpVjGBqCD2DFLeJC1/TBrEJoWYyCQmkgBBQhAZbpBsjqlnaAMnXi45CPNvY5SZ9XOR49bW7dRtP+GA41G3oEuODGDI4Ydi/RDv0VndOasWeqWug0zJm4Gtm9mThnz5lZ7KXJ5RdXZhYZ47Xrsc9j6X/AHC6HFgJLroJdsFsnKMYid65WypRa1xBBc17i4AQG5Fg7DBbn+Q9ToalWVgIb1kEgkEhwwwyIjLBdtG6n2Ki++ykC6QcYIwywywUFRLOpN2L9GX1D1Teanyy1suh1Mtawkgm8b19w3Z5clsKurdmOTXN9FxCuELZBfBYRX8mZyrqm39yq9vpNa/whRqmrFYZOpP+8w90HxWsQrFNnVNmQoas1i4B91jd5BDj2Acea2mi6LWMuMEAYALkQpViOB7VGUm9yM5NrUkJpIUCsaEIQCQhCAFzrsmF0QgI3UIFFSYRC7k7kjdSvl9nlS0LgyQ/k5X2KKkoQ5kjGivuzUroPauyEO5BCEIcBCEIBoQhAJNCEAkJoQCQhCAEIQgBCaEAkJoQAhCEB//Z">
            <a:hlinkClick r:id="rId5"/>
          </p:cNvPr>
          <p:cNvSpPr>
            <a:spLocks noChangeAspect="1" noChangeArrowheads="1"/>
          </p:cNvSpPr>
          <p:nvPr/>
        </p:nvSpPr>
        <p:spPr bwMode="auto">
          <a:xfrm>
            <a:off x="5153025" y="-1050925"/>
            <a:ext cx="1457325" cy="21907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NL"/>
          </a:p>
        </p:txBody>
      </p:sp>
    </p:spTree>
    <p:extLst>
      <p:ext uri="{BB962C8B-B14F-4D97-AF65-F5344CB8AC3E}">
        <p14:creationId xmlns:p14="http://schemas.microsoft.com/office/powerpoint/2010/main" val="139159921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Casus en opdracht</a:t>
            </a:r>
            <a:endParaRPr lang="nl-NL" dirty="0"/>
          </a:p>
        </p:txBody>
      </p:sp>
      <p:sp>
        <p:nvSpPr>
          <p:cNvPr id="3" name="Tijdelijke aanduiding voor inhoud 2"/>
          <p:cNvSpPr>
            <a:spLocks noGrp="1"/>
          </p:cNvSpPr>
          <p:nvPr>
            <p:ph idx="1"/>
          </p:nvPr>
        </p:nvSpPr>
        <p:spPr/>
        <p:txBody>
          <a:bodyPr/>
          <a:lstStyle/>
          <a:p>
            <a:r>
              <a:rPr lang="nl-NL" b="1" u="sng" dirty="0" smtClean="0"/>
              <a:t>Casus:</a:t>
            </a:r>
            <a:r>
              <a:rPr lang="nl-NL" dirty="0" smtClean="0"/>
              <a:t> Stel </a:t>
            </a:r>
            <a:r>
              <a:rPr lang="nl-NL" dirty="0" smtClean="0"/>
              <a:t>jij wordt bedrijfsleider van een bedrijf waar ze paarden op een weide hebben lopen die eigenlijk ingezaaid en bemest is voor de melkveehouderij. Welke opties heb je om van deze weide een paardenweide te maken? </a:t>
            </a:r>
            <a:endParaRPr lang="nl-NL" dirty="0" smtClean="0"/>
          </a:p>
          <a:p>
            <a:endParaRPr lang="nl-NL" dirty="0"/>
          </a:p>
          <a:p>
            <a:r>
              <a:rPr lang="nl-NL" b="1" u="sng" dirty="0" smtClean="0"/>
              <a:t>Opdracht:</a:t>
            </a:r>
            <a:r>
              <a:rPr lang="nl-NL" dirty="0" smtClean="0"/>
              <a:t> Ga op zoek naar iemand in de praktijk die jouw kan adviseren over graszaadmengsels. </a:t>
            </a:r>
            <a:r>
              <a:rPr lang="nl-NL" dirty="0" smtClean="0"/>
              <a:t>Ga met deze persoon in gesprek welk graszaadmengsel hij jou zou adviseren voor een paardenweide/ schapenweide of koeienweide. Zorg ervoor dat je ook kunt beschrijving wat zijn onderbouwing is voor dit mengsel. </a:t>
            </a:r>
            <a:endParaRPr lang="nl-NL" b="1" u="sng" dirty="0"/>
          </a:p>
        </p:txBody>
      </p:sp>
    </p:spTree>
    <p:extLst>
      <p:ext uri="{BB962C8B-B14F-4D97-AF65-F5344CB8AC3E}">
        <p14:creationId xmlns:p14="http://schemas.microsoft.com/office/powerpoint/2010/main" val="18604058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636791" y="3244312"/>
            <a:ext cx="4809066" cy="816244"/>
          </a:xfrm>
        </p:spPr>
        <p:txBody>
          <a:bodyPr/>
          <a:lstStyle/>
          <a:p>
            <a:r>
              <a:rPr lang="nl-NL" dirty="0" smtClean="0"/>
              <a:t>Gras determineren</a:t>
            </a:r>
            <a:endParaRPr lang="nl-NL" dirty="0"/>
          </a:p>
        </p:txBody>
      </p:sp>
      <p:pic>
        <p:nvPicPr>
          <p:cNvPr id="4" name="Tijdelijke aanduiding voor inhoud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59418" y="143869"/>
            <a:ext cx="4562517" cy="6559151"/>
          </a:xfrm>
        </p:spPr>
      </p:pic>
    </p:spTree>
    <p:extLst>
      <p:ext uri="{BB962C8B-B14F-4D97-AF65-F5344CB8AC3E}">
        <p14:creationId xmlns:p14="http://schemas.microsoft.com/office/powerpoint/2010/main" val="418226332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p:cNvPicPr>
            <a:picLocks noChangeAspect="1"/>
          </p:cNvPicPr>
          <p:nvPr/>
        </p:nvPicPr>
        <p:blipFill rotWithShape="1">
          <a:blip r:embed="rId2"/>
          <a:srcRect l="41384"/>
          <a:stretch/>
        </p:blipFill>
        <p:spPr>
          <a:xfrm>
            <a:off x="619932" y="168542"/>
            <a:ext cx="6974238" cy="6689458"/>
          </a:xfrm>
          <a:prstGeom prst="rect">
            <a:avLst/>
          </a:prstGeom>
        </p:spPr>
      </p:pic>
    </p:spTree>
    <p:extLst>
      <p:ext uri="{BB962C8B-B14F-4D97-AF65-F5344CB8AC3E}">
        <p14:creationId xmlns:p14="http://schemas.microsoft.com/office/powerpoint/2010/main" val="88969390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p:cNvPicPr>
            <a:picLocks noChangeAspect="1"/>
          </p:cNvPicPr>
          <p:nvPr/>
        </p:nvPicPr>
        <p:blipFill rotWithShape="1">
          <a:blip r:embed="rId2"/>
          <a:srcRect l="4100" t="14990" r="30744" b="16949"/>
          <a:stretch/>
        </p:blipFill>
        <p:spPr>
          <a:xfrm>
            <a:off x="309971" y="526942"/>
            <a:ext cx="9295640" cy="5459277"/>
          </a:xfrm>
          <a:prstGeom prst="rect">
            <a:avLst/>
          </a:prstGeom>
        </p:spPr>
      </p:pic>
    </p:spTree>
    <p:extLst>
      <p:ext uri="{BB962C8B-B14F-4D97-AF65-F5344CB8AC3E}">
        <p14:creationId xmlns:p14="http://schemas.microsoft.com/office/powerpoint/2010/main" val="160373347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p:cNvPicPr>
            <a:picLocks noChangeAspect="1"/>
          </p:cNvPicPr>
          <p:nvPr/>
        </p:nvPicPr>
        <p:blipFill rotWithShape="1">
          <a:blip r:embed="rId2">
            <a:extLst>
              <a:ext uri="{28A0092B-C50C-407E-A947-70E740481C1C}">
                <a14:useLocalDpi xmlns:a14="http://schemas.microsoft.com/office/drawing/2010/main" val="0"/>
              </a:ext>
            </a:extLst>
          </a:blip>
          <a:srcRect t="202" r="31737"/>
          <a:stretch/>
        </p:blipFill>
        <p:spPr>
          <a:xfrm>
            <a:off x="0" y="15498"/>
            <a:ext cx="8322590" cy="6840828"/>
          </a:xfrm>
          <a:prstGeom prst="rect">
            <a:avLst/>
          </a:prstGeom>
        </p:spPr>
      </p:pic>
    </p:spTree>
    <p:extLst>
      <p:ext uri="{BB962C8B-B14F-4D97-AF65-F5344CB8AC3E}">
        <p14:creationId xmlns:p14="http://schemas.microsoft.com/office/powerpoint/2010/main" val="20668676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Eigenschappen gras</a:t>
            </a:r>
            <a:endParaRPr lang="nl-NL" dirty="0"/>
          </a:p>
        </p:txBody>
      </p:sp>
      <p:sp>
        <p:nvSpPr>
          <p:cNvPr id="3" name="Tijdelijke aanduiding voor inhoud 2"/>
          <p:cNvSpPr>
            <a:spLocks noGrp="1"/>
          </p:cNvSpPr>
          <p:nvPr>
            <p:ph idx="1"/>
          </p:nvPr>
        </p:nvSpPr>
        <p:spPr/>
        <p:txBody>
          <a:bodyPr/>
          <a:lstStyle/>
          <a:p>
            <a:r>
              <a:rPr lang="nl-NL" dirty="0" smtClean="0"/>
              <a:t>Welke eigenschappen moet het gras hebben voor het houden van paarden?</a:t>
            </a:r>
          </a:p>
          <a:p>
            <a:pPr lvl="1"/>
            <a:r>
              <a:rPr lang="nl-NL" dirty="0" smtClean="0"/>
              <a:t> Dichte zodevorming (bestand tegen vertrapping)</a:t>
            </a:r>
          </a:p>
          <a:p>
            <a:pPr lvl="1"/>
            <a:r>
              <a:rPr lang="nl-NL" dirty="0" smtClean="0"/>
              <a:t>Structuurrijk</a:t>
            </a:r>
          </a:p>
          <a:p>
            <a:pPr lvl="1"/>
            <a:r>
              <a:rPr lang="nl-NL" dirty="0" smtClean="0"/>
              <a:t>Laag groeipunt</a:t>
            </a:r>
          </a:p>
          <a:p>
            <a:pPr lvl="1"/>
            <a:r>
              <a:rPr lang="nl-NL" dirty="0" smtClean="0"/>
              <a:t>Weinig </a:t>
            </a:r>
            <a:r>
              <a:rPr lang="nl-NL" dirty="0" err="1" smtClean="0"/>
              <a:t>fructaan</a:t>
            </a:r>
            <a:endParaRPr lang="nl-NL" dirty="0" smtClean="0"/>
          </a:p>
          <a:p>
            <a:pPr lvl="1"/>
            <a:r>
              <a:rPr lang="nl-NL" dirty="0" smtClean="0"/>
              <a:t>(Relatief) weinig eiwit</a:t>
            </a:r>
          </a:p>
          <a:p>
            <a:pPr lvl="1"/>
            <a:r>
              <a:rPr lang="nl-NL" dirty="0" smtClean="0"/>
              <a:t>Wintervast</a:t>
            </a:r>
          </a:p>
          <a:p>
            <a:pPr marL="457200" lvl="1" indent="0">
              <a:buNone/>
            </a:pPr>
            <a:endParaRPr lang="nl-NL" dirty="0" smtClean="0"/>
          </a:p>
          <a:p>
            <a:endParaRPr lang="nl-NL" dirty="0"/>
          </a:p>
        </p:txBody>
      </p:sp>
    </p:spTree>
    <p:extLst>
      <p:ext uri="{BB962C8B-B14F-4D97-AF65-F5344CB8AC3E}">
        <p14:creationId xmlns:p14="http://schemas.microsoft.com/office/powerpoint/2010/main" val="20797957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500"/>
                                        <p:tgtEl>
                                          <p:spTgt spid="3">
                                            <p:txEl>
                                              <p:pRg st="5" end="5"/>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Veel voorkomende grassen</a:t>
            </a:r>
            <a:endParaRPr lang="nl-NL" dirty="0"/>
          </a:p>
        </p:txBody>
      </p:sp>
      <p:sp>
        <p:nvSpPr>
          <p:cNvPr id="3" name="Tijdelijke aanduiding voor inhoud 2"/>
          <p:cNvSpPr>
            <a:spLocks noGrp="1"/>
          </p:cNvSpPr>
          <p:nvPr>
            <p:ph idx="1"/>
          </p:nvPr>
        </p:nvSpPr>
        <p:spPr/>
        <p:txBody>
          <a:bodyPr/>
          <a:lstStyle/>
          <a:p>
            <a:r>
              <a:rPr lang="nl-NL" dirty="0" smtClean="0"/>
              <a:t>180 grassoorten in de natuur. Duizenden veredelden grassoorten.</a:t>
            </a:r>
          </a:p>
          <a:p>
            <a:pPr marL="0" indent="0">
              <a:buNone/>
            </a:pPr>
            <a:endParaRPr lang="nl-NL" dirty="0" smtClean="0"/>
          </a:p>
          <a:p>
            <a:r>
              <a:rPr lang="nl-NL" dirty="0" smtClean="0"/>
              <a:t>Engels raaigras</a:t>
            </a:r>
          </a:p>
          <a:p>
            <a:r>
              <a:rPr lang="nl-NL" dirty="0" smtClean="0"/>
              <a:t>Timothee</a:t>
            </a:r>
          </a:p>
          <a:p>
            <a:r>
              <a:rPr lang="nl-NL" dirty="0" smtClean="0"/>
              <a:t>Kropaar</a:t>
            </a:r>
          </a:p>
          <a:p>
            <a:r>
              <a:rPr lang="nl-NL" dirty="0" smtClean="0"/>
              <a:t>Rietzwenk</a:t>
            </a:r>
            <a:endParaRPr lang="nl-NL" dirty="0" smtClean="0"/>
          </a:p>
          <a:p>
            <a:r>
              <a:rPr lang="nl-NL" dirty="0" smtClean="0"/>
              <a:t>Beemdlang</a:t>
            </a:r>
          </a:p>
          <a:p>
            <a:r>
              <a:rPr lang="nl-NL" dirty="0" smtClean="0"/>
              <a:t>Veldbeemd</a:t>
            </a:r>
          </a:p>
          <a:p>
            <a:endParaRPr lang="nl-NL" dirty="0"/>
          </a:p>
        </p:txBody>
      </p:sp>
    </p:spTree>
    <p:extLst>
      <p:ext uri="{BB962C8B-B14F-4D97-AF65-F5344CB8AC3E}">
        <p14:creationId xmlns:p14="http://schemas.microsoft.com/office/powerpoint/2010/main" val="12608916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500"/>
                                        <p:tgtEl>
                                          <p:spTgt spid="3">
                                            <p:txEl>
                                              <p:pRg st="5" end="5"/>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fade">
                                      <p:cBhvr>
                                        <p:cTn id="24" dur="500"/>
                                        <p:tgtEl>
                                          <p:spTgt spid="3">
                                            <p:txEl>
                                              <p:pRg st="6" end="6"/>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fade">
                                      <p:cBhvr>
                                        <p:cTn id="27"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Afbeelding 4"/>
          <p:cNvPicPr>
            <a:picLocks noChangeAspect="1"/>
          </p:cNvPicPr>
          <p:nvPr/>
        </p:nvPicPr>
        <p:blipFill rotWithShape="1">
          <a:blip r:embed="rId2">
            <a:extLst>
              <a:ext uri="{28A0092B-C50C-407E-A947-70E740481C1C}">
                <a14:useLocalDpi xmlns:a14="http://schemas.microsoft.com/office/drawing/2010/main" val="0"/>
              </a:ext>
            </a:extLst>
          </a:blip>
          <a:srcRect l="29643"/>
          <a:stretch/>
        </p:blipFill>
        <p:spPr>
          <a:xfrm>
            <a:off x="609599" y="0"/>
            <a:ext cx="8577943" cy="6854653"/>
          </a:xfrm>
          <a:prstGeom prst="rect">
            <a:avLst/>
          </a:prstGeom>
        </p:spPr>
      </p:pic>
    </p:spTree>
    <p:extLst>
      <p:ext uri="{BB962C8B-B14F-4D97-AF65-F5344CB8AC3E}">
        <p14:creationId xmlns:p14="http://schemas.microsoft.com/office/powerpoint/2010/main" val="242124751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pic>
        <p:nvPicPr>
          <p:cNvPr id="4" name="Tijdelijke aanduiding voor inhoud 3"/>
          <p:cNvPicPr>
            <a:picLocks noGrp="1" noChangeAspect="1"/>
          </p:cNvPicPr>
          <p:nvPr>
            <p:ph idx="1"/>
          </p:nvPr>
        </p:nvPicPr>
        <p:blipFill rotWithShape="1">
          <a:blip r:embed="rId2">
            <a:extLst>
              <a:ext uri="{28A0092B-C50C-407E-A947-70E740481C1C}">
                <a14:useLocalDpi xmlns:a14="http://schemas.microsoft.com/office/drawing/2010/main" val="0"/>
              </a:ext>
            </a:extLst>
          </a:blip>
          <a:srcRect l="15976"/>
          <a:stretch/>
        </p:blipFill>
        <p:spPr>
          <a:xfrm>
            <a:off x="348343" y="433388"/>
            <a:ext cx="9200249" cy="6156098"/>
          </a:xfrm>
        </p:spPr>
      </p:pic>
    </p:spTree>
    <p:extLst>
      <p:ext uri="{BB962C8B-B14F-4D97-AF65-F5344CB8AC3E}">
        <p14:creationId xmlns:p14="http://schemas.microsoft.com/office/powerpoint/2010/main" val="236309439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Tijdelijke aanduiding voor inhoud 3"/>
          <p:cNvPicPr>
            <a:picLocks noGrp="1" noChangeAspect="1"/>
          </p:cNvPicPr>
          <p:nvPr>
            <p:ph idx="1"/>
          </p:nvPr>
        </p:nvPicPr>
        <p:blipFill rotWithShape="1">
          <a:blip r:embed="rId2">
            <a:extLst>
              <a:ext uri="{28A0092B-C50C-407E-A947-70E740481C1C}">
                <a14:useLocalDpi xmlns:a14="http://schemas.microsoft.com/office/drawing/2010/main" val="0"/>
              </a:ext>
            </a:extLst>
          </a:blip>
          <a:srcRect l="36579" t="12393" r="1821" b="12445"/>
          <a:stretch/>
        </p:blipFill>
        <p:spPr>
          <a:xfrm>
            <a:off x="401562" y="290283"/>
            <a:ext cx="9140103" cy="6270173"/>
          </a:xfrm>
        </p:spPr>
      </p:pic>
    </p:spTree>
    <p:extLst>
      <p:ext uri="{BB962C8B-B14F-4D97-AF65-F5344CB8AC3E}">
        <p14:creationId xmlns:p14="http://schemas.microsoft.com/office/powerpoint/2010/main" val="27039240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p:cNvPicPr>
            <a:picLocks noChangeAspect="1"/>
          </p:cNvPicPr>
          <p:nvPr/>
        </p:nvPicPr>
        <p:blipFill rotWithShape="1">
          <a:blip r:embed="rId2"/>
          <a:srcRect r="19100" b="3404"/>
          <a:stretch/>
        </p:blipFill>
        <p:spPr>
          <a:xfrm>
            <a:off x="345169" y="250412"/>
            <a:ext cx="9669689" cy="6491351"/>
          </a:xfrm>
          <a:prstGeom prst="rect">
            <a:avLst/>
          </a:prstGeom>
        </p:spPr>
      </p:pic>
    </p:spTree>
    <p:extLst>
      <p:ext uri="{BB962C8B-B14F-4D97-AF65-F5344CB8AC3E}">
        <p14:creationId xmlns:p14="http://schemas.microsoft.com/office/powerpoint/2010/main" val="304243474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pic>
        <p:nvPicPr>
          <p:cNvPr id="4" name="Tijdelijke aanduiding voor inhoud 3"/>
          <p:cNvPicPr>
            <a:picLocks noGrp="1" noChangeAspect="1"/>
          </p:cNvPicPr>
          <p:nvPr>
            <p:ph idx="1"/>
          </p:nvPr>
        </p:nvPicPr>
        <p:blipFill rotWithShape="1">
          <a:blip r:embed="rId2">
            <a:extLst>
              <a:ext uri="{28A0092B-C50C-407E-A947-70E740481C1C}">
                <a14:useLocalDpi xmlns:a14="http://schemas.microsoft.com/office/drawing/2010/main" val="0"/>
              </a:ext>
            </a:extLst>
          </a:blip>
          <a:srcRect l="18919"/>
          <a:stretch/>
        </p:blipFill>
        <p:spPr>
          <a:xfrm>
            <a:off x="319313" y="130626"/>
            <a:ext cx="9550401" cy="6622371"/>
          </a:xfrm>
        </p:spPr>
      </p:pic>
    </p:spTree>
    <p:extLst>
      <p:ext uri="{BB962C8B-B14F-4D97-AF65-F5344CB8AC3E}">
        <p14:creationId xmlns:p14="http://schemas.microsoft.com/office/powerpoint/2010/main" val="25612367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Tijdelijke aanduiding voor inhoud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75939" y="609600"/>
            <a:ext cx="10459018" cy="5880327"/>
          </a:xfrm>
        </p:spPr>
      </p:pic>
    </p:spTree>
    <p:extLst>
      <p:ext uri="{BB962C8B-B14F-4D97-AF65-F5344CB8AC3E}">
        <p14:creationId xmlns:p14="http://schemas.microsoft.com/office/powerpoint/2010/main" val="2267766810"/>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0</TotalTime>
  <Words>343</Words>
  <Application>Microsoft Office PowerPoint</Application>
  <PresentationFormat>Breedbeeld</PresentationFormat>
  <Paragraphs>65</Paragraphs>
  <Slides>18</Slides>
  <Notes>0</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18</vt:i4>
      </vt:variant>
    </vt:vector>
  </HeadingPairs>
  <TitlesOfParts>
    <vt:vector size="24" baseType="lpstr">
      <vt:lpstr>Arial</vt:lpstr>
      <vt:lpstr>Calibri</vt:lpstr>
      <vt:lpstr>Times New Roman</vt:lpstr>
      <vt:lpstr>Trebuchet MS</vt:lpstr>
      <vt:lpstr>Wingdings 3</vt:lpstr>
      <vt:lpstr>Facet</vt:lpstr>
      <vt:lpstr>Graslandbeheer</vt:lpstr>
      <vt:lpstr>Eigenschappen gras</vt:lpstr>
      <vt:lpstr>Veel voorkomende grassen</vt:lpstr>
      <vt:lpstr>PowerPoint-presentatie</vt:lpstr>
      <vt:lpstr>PowerPoint-presentatie</vt:lpstr>
      <vt:lpstr>PowerPoint-presentatie</vt:lpstr>
      <vt:lpstr>PowerPoint-presentatie</vt:lpstr>
      <vt:lpstr>PowerPoint-presentatie</vt:lpstr>
      <vt:lpstr>PowerPoint-presentatie</vt:lpstr>
      <vt:lpstr>PowerPoint-presentatie</vt:lpstr>
      <vt:lpstr>Grasmengsels</vt:lpstr>
      <vt:lpstr>PowerPoint-presentatie</vt:lpstr>
      <vt:lpstr>Graszaadmengsels</vt:lpstr>
      <vt:lpstr>Casus en opdracht</vt:lpstr>
      <vt:lpstr>Gras determineren</vt:lpstr>
      <vt:lpstr>PowerPoint-presentatie</vt:lpstr>
      <vt:lpstr>PowerPoint-presentatie</vt:lpstr>
      <vt:lpstr>PowerPoint-presentatie</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Graslandbeheer</dc:title>
  <dc:creator>Esther Regelink</dc:creator>
  <cp:lastModifiedBy>Esther Regelink</cp:lastModifiedBy>
  <cp:revision>11</cp:revision>
  <dcterms:created xsi:type="dcterms:W3CDTF">2014-11-01T20:10:09Z</dcterms:created>
  <dcterms:modified xsi:type="dcterms:W3CDTF">2014-11-02T20:57:43Z</dcterms:modified>
</cp:coreProperties>
</file>