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60" r:id="rId3"/>
    <p:sldId id="261" r:id="rId4"/>
    <p:sldId id="262" r:id="rId5"/>
    <p:sldId id="258" r:id="rId6"/>
    <p:sldId id="263" r:id="rId7"/>
    <p:sldId id="264" r:id="rId8"/>
  </p:sldIdLst>
  <p:sldSz cx="9144000" cy="6858000" type="screen4x3"/>
  <p:notesSz cx="6858000" cy="9144000"/>
  <p:defaultTextStyle>
    <a:defPPr>
      <a:defRPr lang="pl-P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8" d="100"/>
          <a:sy n="68" d="100"/>
        </p:scale>
        <p:origin x="1446" y="7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ajd tytuł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Podtytuł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pl-PL"/>
              <a:t>Kliknij, aby edytować styl wzorca podtytułu</a:t>
            </a:r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35468A-1286-4243-9A0C-A493CBFFFED0}" type="datetimeFigureOut">
              <a:rPr lang="pl-PL" smtClean="0"/>
              <a:pPr/>
              <a:t>27.09.2016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CD7680-FE79-44C1-8EC3-EB6A58E3680A}" type="slidenum">
              <a:rPr lang="pl-PL" smtClean="0"/>
              <a:pPr/>
              <a:t>‹nr.›</a:t>
            </a:fld>
            <a:endParaRPr lang="pl-P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ytuł i tekst pion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ytułu pionowego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35468A-1286-4243-9A0C-A493CBFFFED0}" type="datetimeFigureOut">
              <a:rPr lang="pl-PL" smtClean="0"/>
              <a:pPr/>
              <a:t>27.09.2016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CD7680-FE79-44C1-8EC3-EB6A58E3680A}" type="slidenum">
              <a:rPr lang="pl-PL" smtClean="0"/>
              <a:pPr/>
              <a:t>‹nr.›</a:t>
            </a:fld>
            <a:endParaRPr lang="pl-P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ytuł pionowy i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pionowy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ytułu pionowego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35468A-1286-4243-9A0C-A493CBFFFED0}" type="datetimeFigureOut">
              <a:rPr lang="pl-PL" smtClean="0"/>
              <a:pPr/>
              <a:t>27.09.2016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CD7680-FE79-44C1-8EC3-EB6A58E3680A}" type="slidenum">
              <a:rPr lang="pl-PL" smtClean="0"/>
              <a:pPr/>
              <a:t>‹nr.›</a:t>
            </a:fld>
            <a:endParaRPr lang="pl-P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ytuł i zawartoś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35468A-1286-4243-9A0C-A493CBFFFED0}" type="datetimeFigureOut">
              <a:rPr lang="pl-PL" smtClean="0"/>
              <a:pPr/>
              <a:t>27.09.2016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CD7680-FE79-44C1-8EC3-EB6A58E3680A}" type="slidenum">
              <a:rPr lang="pl-PL" smtClean="0"/>
              <a:pPr/>
              <a:t>‹nr.›</a:t>
            </a:fld>
            <a:endParaRPr lang="pl-P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Nagłówek sekcj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35468A-1286-4243-9A0C-A493CBFFFED0}" type="datetimeFigureOut">
              <a:rPr lang="pl-PL" smtClean="0"/>
              <a:pPr/>
              <a:t>27.09.2016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CD7680-FE79-44C1-8EC3-EB6A58E3680A}" type="slidenum">
              <a:rPr lang="pl-PL" smtClean="0"/>
              <a:pPr/>
              <a:t>‹nr.›</a:t>
            </a:fld>
            <a:endParaRPr lang="pl-P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wa elementy zawartośc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zawartości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5" name="Symbol zastępczy daty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35468A-1286-4243-9A0C-A493CBFFFED0}" type="datetimeFigureOut">
              <a:rPr lang="pl-PL" smtClean="0"/>
              <a:pPr/>
              <a:t>27.09.2016</a:t>
            </a:fld>
            <a:endParaRPr lang="pl-PL"/>
          </a:p>
        </p:txBody>
      </p:sp>
      <p:sp>
        <p:nvSpPr>
          <p:cNvPr id="6" name="Symbol zastępczy stopki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CD7680-FE79-44C1-8EC3-EB6A58E3680A}" type="slidenum">
              <a:rPr lang="pl-PL" smtClean="0"/>
              <a:pPr/>
              <a:t>‹nr.›</a:t>
            </a:fld>
            <a:endParaRPr lang="pl-P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ównan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4" name="Symbol zastępczy zawartości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5" name="Symbol zastępczy tekstu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6" name="Symbol zastępczy zawartości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7" name="Symbol zastępczy daty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35468A-1286-4243-9A0C-A493CBFFFED0}" type="datetimeFigureOut">
              <a:rPr lang="pl-PL" smtClean="0"/>
              <a:pPr/>
              <a:t>27.09.2016</a:t>
            </a:fld>
            <a:endParaRPr lang="pl-PL"/>
          </a:p>
        </p:txBody>
      </p:sp>
      <p:sp>
        <p:nvSpPr>
          <p:cNvPr id="8" name="Symbol zastępczy stopki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9" name="Symbol zastępczy numeru slajdu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CD7680-FE79-44C1-8EC3-EB6A58E3680A}" type="slidenum">
              <a:rPr lang="pl-PL" smtClean="0"/>
              <a:pPr/>
              <a:t>‹nr.›</a:t>
            </a:fld>
            <a:endParaRPr lang="pl-P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ylko tytu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daty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35468A-1286-4243-9A0C-A493CBFFFED0}" type="datetimeFigureOut">
              <a:rPr lang="pl-PL" smtClean="0"/>
              <a:pPr/>
              <a:t>27.09.2016</a:t>
            </a:fld>
            <a:endParaRPr lang="pl-PL"/>
          </a:p>
        </p:txBody>
      </p:sp>
      <p:sp>
        <p:nvSpPr>
          <p:cNvPr id="4" name="Symbol zastępczy stopki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5" name="Symbol zastępczy numeru slajdu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CD7680-FE79-44C1-8EC3-EB6A58E3680A}" type="slidenum">
              <a:rPr lang="pl-PL" smtClean="0"/>
              <a:pPr/>
              <a:t>‹nr.›</a:t>
            </a:fld>
            <a:endParaRPr lang="pl-P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ust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daty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35468A-1286-4243-9A0C-A493CBFFFED0}" type="datetimeFigureOut">
              <a:rPr lang="pl-PL" smtClean="0"/>
              <a:pPr/>
              <a:t>27.09.2016</a:t>
            </a:fld>
            <a:endParaRPr lang="pl-PL"/>
          </a:p>
        </p:txBody>
      </p:sp>
      <p:sp>
        <p:nvSpPr>
          <p:cNvPr id="3" name="Symbol zastępczy stopki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4" name="Symbol zastępczy numeru slajd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CD7680-FE79-44C1-8EC3-EB6A58E3680A}" type="slidenum">
              <a:rPr lang="pl-PL" smtClean="0"/>
              <a:pPr/>
              <a:t>‹nr.›</a:t>
            </a:fld>
            <a:endParaRPr lang="pl-P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Zawartość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tekstu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5" name="Symbol zastępczy daty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35468A-1286-4243-9A0C-A493CBFFFED0}" type="datetimeFigureOut">
              <a:rPr lang="pl-PL" smtClean="0"/>
              <a:pPr/>
              <a:t>27.09.2016</a:t>
            </a:fld>
            <a:endParaRPr lang="pl-PL"/>
          </a:p>
        </p:txBody>
      </p:sp>
      <p:sp>
        <p:nvSpPr>
          <p:cNvPr id="6" name="Symbol zastępczy stopki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CD7680-FE79-44C1-8EC3-EB6A58E3680A}" type="slidenum">
              <a:rPr lang="pl-PL" smtClean="0"/>
              <a:pPr/>
              <a:t>‹nr.›</a:t>
            </a:fld>
            <a:endParaRPr lang="pl-P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az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obrazu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l-PL"/>
          </a:p>
        </p:txBody>
      </p:sp>
      <p:sp>
        <p:nvSpPr>
          <p:cNvPr id="4" name="Symbol zastępczy tekstu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5" name="Symbol zastępczy daty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35468A-1286-4243-9A0C-A493CBFFFED0}" type="datetimeFigureOut">
              <a:rPr lang="pl-PL" smtClean="0"/>
              <a:pPr/>
              <a:t>27.09.2016</a:t>
            </a:fld>
            <a:endParaRPr lang="pl-PL"/>
          </a:p>
        </p:txBody>
      </p:sp>
      <p:sp>
        <p:nvSpPr>
          <p:cNvPr id="6" name="Symbol zastępczy stopki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CD7680-FE79-44C1-8EC3-EB6A58E3680A}" type="slidenum">
              <a:rPr lang="pl-PL" smtClean="0"/>
              <a:pPr/>
              <a:t>‹nr.›</a:t>
            </a:fld>
            <a:endParaRPr lang="pl-P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tytułu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035468A-1286-4243-9A0C-A493CBFFFED0}" type="datetimeFigureOut">
              <a:rPr lang="pl-PL" smtClean="0"/>
              <a:pPr/>
              <a:t>27.09.2016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4CD7680-FE79-44C1-8EC3-EB6A58E3680A}" type="slidenum">
              <a:rPr lang="pl-PL" smtClean="0"/>
              <a:pPr/>
              <a:t>‹nr.›</a:t>
            </a:fld>
            <a:endParaRPr lang="pl-P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l-P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hyperlink" Target="http://oud.digischool.nl/en/grammatica/prescont-vraag2.htm" TargetMode="External"/><Relationship Id="rId2" Type="http://schemas.openxmlformats.org/officeDocument/2006/relationships/hyperlink" Target="http://oud.digischool.nl/en/grammatica/prescont-vraag1.htm" TargetMode="External"/><Relationship Id="rId1" Type="http://schemas.openxmlformats.org/officeDocument/2006/relationships/slideLayout" Target="../slideLayouts/slideLayout2.xml"/><Relationship Id="rId5" Type="http://schemas.openxmlformats.org/officeDocument/2006/relationships/hyperlink" Target="http://www.talenwijzer.com/present-continuous-oefenen.html" TargetMode="External"/><Relationship Id="rId4" Type="http://schemas.openxmlformats.org/officeDocument/2006/relationships/hyperlink" Target="http://engelsklaslokaal.nl/oefenen-met-grammatica/oefenen-met-1-tijd/present-continuous/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ctrTitle"/>
          </p:nvPr>
        </p:nvSpPr>
        <p:spPr>
          <a:xfrm>
            <a:off x="683568" y="1196752"/>
            <a:ext cx="7776864" cy="2232248"/>
          </a:xfrm>
        </p:spPr>
        <p:txBody>
          <a:bodyPr>
            <a:normAutofit/>
          </a:bodyPr>
          <a:lstStyle/>
          <a:p>
            <a:r>
              <a:rPr lang="pl-PL" sz="6000" b="1" dirty="0">
                <a:solidFill>
                  <a:srgbClr val="7030A0"/>
                </a:solidFill>
                <a:latin typeface="Comic Sans MS" pitchFamily="66" charset="0"/>
              </a:rPr>
              <a:t>Present continuous</a:t>
            </a:r>
          </a:p>
        </p:txBody>
      </p:sp>
      <p:sp>
        <p:nvSpPr>
          <p:cNvPr id="3" name="Podtytuł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b="1" dirty="0">
                <a:latin typeface="Comic Sans MS" pitchFamily="66" charset="0"/>
              </a:rPr>
              <a:t>De tegenwoordige tijd met –ing vorm</a:t>
            </a:r>
            <a:endParaRPr lang="pl-PL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z="3200" b="1" dirty="0">
                <a:solidFill>
                  <a:srgbClr val="0070C0"/>
                </a:solidFill>
                <a:latin typeface="Comic Sans MS" pitchFamily="66" charset="0"/>
              </a:rPr>
              <a:t>Bevestigende zinnen</a:t>
            </a:r>
            <a:endParaRPr lang="pl-PL" sz="3200" b="1" dirty="0">
              <a:solidFill>
                <a:srgbClr val="0070C0"/>
              </a:solidFill>
              <a:latin typeface="Comic Sans MS" pitchFamily="66" charset="0"/>
            </a:endParaRPr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pl-PL" dirty="0">
                <a:latin typeface="Comic Sans MS" pitchFamily="66" charset="0"/>
              </a:rPr>
              <a:t>  The present continuous (of progressive) </a:t>
            </a:r>
            <a:r>
              <a:rPr lang="pl-PL" dirty="0" err="1">
                <a:latin typeface="Comic Sans MS" pitchFamily="66" charset="0"/>
              </a:rPr>
              <a:t>wordt</a:t>
            </a:r>
            <a:r>
              <a:rPr lang="pl-PL" dirty="0">
                <a:latin typeface="Comic Sans MS" pitchFamily="66" charset="0"/>
              </a:rPr>
              <a:t> </a:t>
            </a:r>
            <a:r>
              <a:rPr lang="pl-PL" dirty="0" err="1">
                <a:latin typeface="Comic Sans MS" pitchFamily="66" charset="0"/>
              </a:rPr>
              <a:t>gevormd</a:t>
            </a:r>
            <a:r>
              <a:rPr lang="pl-PL" dirty="0">
                <a:latin typeface="Comic Sans MS" pitchFamily="66" charset="0"/>
              </a:rPr>
              <a:t> met </a:t>
            </a:r>
            <a:r>
              <a:rPr lang="pl-PL" dirty="0" err="1">
                <a:solidFill>
                  <a:srgbClr val="FF0000"/>
                </a:solidFill>
                <a:latin typeface="Comic Sans MS" pitchFamily="66" charset="0"/>
              </a:rPr>
              <a:t>am</a:t>
            </a:r>
            <a:r>
              <a:rPr lang="pl-PL" dirty="0">
                <a:solidFill>
                  <a:srgbClr val="FF0000"/>
                </a:solidFill>
                <a:latin typeface="Comic Sans MS" pitchFamily="66" charset="0"/>
              </a:rPr>
              <a:t>/is/</a:t>
            </a:r>
            <a:r>
              <a:rPr lang="pl-PL" dirty="0" err="1">
                <a:solidFill>
                  <a:srgbClr val="FF0000"/>
                </a:solidFill>
                <a:latin typeface="Comic Sans MS" pitchFamily="66" charset="0"/>
              </a:rPr>
              <a:t>are</a:t>
            </a:r>
            <a:r>
              <a:rPr lang="pl-PL" dirty="0">
                <a:latin typeface="Comic Sans MS" pitchFamily="66" charset="0"/>
              </a:rPr>
              <a:t> </a:t>
            </a:r>
            <a:r>
              <a:rPr lang="pl-PL" dirty="0">
                <a:solidFill>
                  <a:srgbClr val="FF0000"/>
                </a:solidFill>
                <a:latin typeface="Comic Sans MS" pitchFamily="66" charset="0"/>
              </a:rPr>
              <a:t>+ </a:t>
            </a:r>
            <a:r>
              <a:rPr lang="pl-PL" dirty="0" err="1">
                <a:solidFill>
                  <a:srgbClr val="FF0000"/>
                </a:solidFill>
                <a:latin typeface="Comic Sans MS" pitchFamily="66" charset="0"/>
              </a:rPr>
              <a:t>de-ing</a:t>
            </a:r>
            <a:r>
              <a:rPr lang="pl-PL" dirty="0">
                <a:solidFill>
                  <a:srgbClr val="FF0000"/>
                </a:solidFill>
                <a:latin typeface="Comic Sans MS" pitchFamily="66" charset="0"/>
              </a:rPr>
              <a:t> </a:t>
            </a:r>
            <a:r>
              <a:rPr lang="pl-PL" dirty="0" err="1">
                <a:solidFill>
                  <a:srgbClr val="FF0000"/>
                </a:solidFill>
                <a:latin typeface="Comic Sans MS" pitchFamily="66" charset="0"/>
              </a:rPr>
              <a:t>vorm</a:t>
            </a:r>
            <a:r>
              <a:rPr lang="pl-PL" dirty="0">
                <a:solidFill>
                  <a:srgbClr val="FF0000"/>
                </a:solidFill>
                <a:latin typeface="Comic Sans MS" pitchFamily="66" charset="0"/>
              </a:rPr>
              <a:t> </a:t>
            </a:r>
            <a:r>
              <a:rPr lang="pl-PL" dirty="0">
                <a:latin typeface="Comic Sans MS" pitchFamily="66" charset="0"/>
              </a:rPr>
              <a:t>van het </a:t>
            </a:r>
            <a:r>
              <a:rPr lang="pl-PL" dirty="0" err="1">
                <a:latin typeface="Comic Sans MS" pitchFamily="66" charset="0"/>
              </a:rPr>
              <a:t>zelfstandig</a:t>
            </a:r>
            <a:r>
              <a:rPr lang="pl-PL" dirty="0">
                <a:latin typeface="Comic Sans MS" pitchFamily="66" charset="0"/>
              </a:rPr>
              <a:t> </a:t>
            </a:r>
            <a:r>
              <a:rPr lang="pl-PL" dirty="0" err="1">
                <a:latin typeface="Comic Sans MS" pitchFamily="66" charset="0"/>
              </a:rPr>
              <a:t>werkwoord</a:t>
            </a:r>
            <a:r>
              <a:rPr lang="pl-PL" dirty="0">
                <a:latin typeface="Comic Sans MS" pitchFamily="66" charset="0"/>
              </a:rPr>
              <a:t>.</a:t>
            </a:r>
          </a:p>
          <a:p>
            <a:pPr>
              <a:buNone/>
            </a:pPr>
            <a:endParaRPr lang="pl-PL" dirty="0">
              <a:solidFill>
                <a:srgbClr val="002060"/>
              </a:solidFill>
              <a:latin typeface="Comic Sans MS" pitchFamily="66" charset="0"/>
            </a:endParaRPr>
          </a:p>
          <a:p>
            <a:r>
              <a:rPr lang="en-US" dirty="0">
                <a:solidFill>
                  <a:srgbClr val="FF0000"/>
                </a:solidFill>
                <a:latin typeface="Comic Sans MS" pitchFamily="66" charset="0"/>
              </a:rPr>
              <a:t>I'm (I am) reading a book.  </a:t>
            </a:r>
            <a:endParaRPr lang="pl-PL" dirty="0">
              <a:solidFill>
                <a:srgbClr val="FF0000"/>
              </a:solidFill>
              <a:latin typeface="Comic Sans MS" pitchFamily="66" charset="0"/>
            </a:endParaRPr>
          </a:p>
          <a:p>
            <a:pPr>
              <a:buNone/>
            </a:pPr>
            <a:endParaRPr lang="pl-PL" dirty="0">
              <a:solidFill>
                <a:srgbClr val="FF0000"/>
              </a:solidFill>
              <a:latin typeface="Comic Sans MS" pitchFamily="66" charset="0"/>
            </a:endParaRPr>
          </a:p>
          <a:p>
            <a:r>
              <a:rPr lang="en-US" dirty="0">
                <a:solidFill>
                  <a:srgbClr val="FF0000"/>
                </a:solidFill>
                <a:latin typeface="Comic Sans MS" pitchFamily="66" charset="0"/>
              </a:rPr>
              <a:t>He's (he is) reading a book.</a:t>
            </a:r>
            <a:endParaRPr lang="pl-PL" dirty="0">
              <a:solidFill>
                <a:srgbClr val="FF0000"/>
              </a:solidFill>
              <a:latin typeface="Comic Sans MS" pitchFamily="66" charset="0"/>
            </a:endParaRPr>
          </a:p>
          <a:p>
            <a:endParaRPr lang="pl-PL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pl-PL" sz="3200" b="1" dirty="0" err="1">
                <a:solidFill>
                  <a:srgbClr val="0070C0"/>
                </a:solidFill>
                <a:latin typeface="Comic Sans MS" pitchFamily="66" charset="0"/>
              </a:rPr>
              <a:t>Vragen</a:t>
            </a:r>
            <a:endParaRPr lang="pl-PL" sz="3200" b="1" dirty="0">
              <a:solidFill>
                <a:srgbClr val="0070C0"/>
              </a:solidFill>
              <a:latin typeface="Comic Sans MS" pitchFamily="66" charset="0"/>
            </a:endParaRPr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pl-PL" dirty="0"/>
              <a:t>    </a:t>
            </a:r>
            <a:r>
              <a:rPr lang="pl-PL" dirty="0" err="1">
                <a:latin typeface="Comic Sans MS" pitchFamily="66" charset="0"/>
              </a:rPr>
              <a:t>Als</a:t>
            </a:r>
            <a:r>
              <a:rPr lang="pl-PL" dirty="0">
                <a:latin typeface="Comic Sans MS" pitchFamily="66" charset="0"/>
              </a:rPr>
              <a:t> je </a:t>
            </a:r>
            <a:r>
              <a:rPr lang="pl-PL" dirty="0" err="1">
                <a:latin typeface="Comic Sans MS" pitchFamily="66" charset="0"/>
              </a:rPr>
              <a:t>een</a:t>
            </a:r>
            <a:r>
              <a:rPr lang="pl-PL" dirty="0">
                <a:latin typeface="Comic Sans MS" pitchFamily="66" charset="0"/>
              </a:rPr>
              <a:t> </a:t>
            </a:r>
            <a:r>
              <a:rPr lang="pl-PL" dirty="0" err="1">
                <a:latin typeface="Comic Sans MS" pitchFamily="66" charset="0"/>
              </a:rPr>
              <a:t>vraag</a:t>
            </a:r>
            <a:r>
              <a:rPr lang="pl-PL" dirty="0">
                <a:latin typeface="Comic Sans MS" pitchFamily="66" charset="0"/>
              </a:rPr>
              <a:t> </a:t>
            </a:r>
            <a:r>
              <a:rPr lang="pl-PL" dirty="0" err="1">
                <a:latin typeface="Comic Sans MS" pitchFamily="66" charset="0"/>
              </a:rPr>
              <a:t>wilt</a:t>
            </a:r>
            <a:r>
              <a:rPr lang="pl-PL" dirty="0">
                <a:latin typeface="Comic Sans MS" pitchFamily="66" charset="0"/>
              </a:rPr>
              <a:t> </a:t>
            </a:r>
            <a:r>
              <a:rPr lang="pl-PL" dirty="0" err="1">
                <a:latin typeface="Comic Sans MS" pitchFamily="66" charset="0"/>
              </a:rPr>
              <a:t>stellen</a:t>
            </a:r>
            <a:r>
              <a:rPr lang="pl-PL" dirty="0">
                <a:latin typeface="Comic Sans MS" pitchFamily="66" charset="0"/>
              </a:rPr>
              <a:t>, </a:t>
            </a:r>
            <a:r>
              <a:rPr lang="pl-PL" dirty="0" err="1">
                <a:latin typeface="Comic Sans MS" pitchFamily="66" charset="0"/>
              </a:rPr>
              <a:t>verwissel</a:t>
            </a:r>
            <a:r>
              <a:rPr lang="pl-PL" dirty="0">
                <a:latin typeface="Comic Sans MS" pitchFamily="66" charset="0"/>
              </a:rPr>
              <a:t> je </a:t>
            </a:r>
            <a:r>
              <a:rPr lang="pl-PL" dirty="0" err="1">
                <a:latin typeface="Comic Sans MS" pitchFamily="66" charset="0"/>
              </a:rPr>
              <a:t>am</a:t>
            </a:r>
            <a:r>
              <a:rPr lang="pl-PL" dirty="0">
                <a:latin typeface="Comic Sans MS" pitchFamily="66" charset="0"/>
              </a:rPr>
              <a:t>/is/</a:t>
            </a:r>
            <a:r>
              <a:rPr lang="pl-PL" dirty="0" err="1">
                <a:latin typeface="Comic Sans MS" pitchFamily="66" charset="0"/>
              </a:rPr>
              <a:t>are</a:t>
            </a:r>
            <a:r>
              <a:rPr lang="pl-PL" dirty="0">
                <a:latin typeface="Comic Sans MS" pitchFamily="66" charset="0"/>
              </a:rPr>
              <a:t> en het </a:t>
            </a:r>
            <a:r>
              <a:rPr lang="pl-PL" dirty="0" err="1">
                <a:latin typeface="Comic Sans MS" pitchFamily="66" charset="0"/>
              </a:rPr>
              <a:t>onderwerp</a:t>
            </a:r>
            <a:r>
              <a:rPr lang="pl-PL" dirty="0">
                <a:latin typeface="Comic Sans MS" pitchFamily="66" charset="0"/>
              </a:rPr>
              <a:t> </a:t>
            </a:r>
            <a:r>
              <a:rPr lang="pl-PL" dirty="0" err="1">
                <a:latin typeface="Comic Sans MS" pitchFamily="66" charset="0"/>
              </a:rPr>
              <a:t>gewoon</a:t>
            </a:r>
            <a:r>
              <a:rPr lang="pl-PL" dirty="0">
                <a:latin typeface="Comic Sans MS" pitchFamily="66" charset="0"/>
              </a:rPr>
              <a:t> van </a:t>
            </a:r>
            <a:r>
              <a:rPr lang="pl-PL" dirty="0" err="1">
                <a:latin typeface="Comic Sans MS" pitchFamily="66" charset="0"/>
              </a:rPr>
              <a:t>plaats</a:t>
            </a:r>
            <a:r>
              <a:rPr lang="pl-PL" dirty="0">
                <a:latin typeface="Comic Sans MS" pitchFamily="66" charset="0"/>
              </a:rPr>
              <a:t>.</a:t>
            </a:r>
          </a:p>
          <a:p>
            <a:pPr>
              <a:buNone/>
            </a:pPr>
            <a:endParaRPr lang="pl-PL" dirty="0"/>
          </a:p>
          <a:p>
            <a:r>
              <a:rPr lang="pl-PL" dirty="0" err="1">
                <a:solidFill>
                  <a:srgbClr val="FF0000"/>
                </a:solidFill>
                <a:latin typeface="Comic Sans MS" pitchFamily="66" charset="0"/>
              </a:rPr>
              <a:t>Am</a:t>
            </a:r>
            <a:r>
              <a:rPr lang="pl-PL" dirty="0">
                <a:solidFill>
                  <a:srgbClr val="FF0000"/>
                </a:solidFill>
                <a:latin typeface="Comic Sans MS" pitchFamily="66" charset="0"/>
              </a:rPr>
              <a:t> I </a:t>
            </a:r>
            <a:r>
              <a:rPr lang="pl-PL" dirty="0" err="1">
                <a:solidFill>
                  <a:srgbClr val="FF0000"/>
                </a:solidFill>
                <a:latin typeface="Comic Sans MS" pitchFamily="66" charset="0"/>
              </a:rPr>
              <a:t>reading</a:t>
            </a:r>
            <a:r>
              <a:rPr lang="pl-PL" dirty="0">
                <a:solidFill>
                  <a:srgbClr val="FF0000"/>
                </a:solidFill>
                <a:latin typeface="Comic Sans MS" pitchFamily="66" charset="0"/>
              </a:rPr>
              <a:t>? / </a:t>
            </a:r>
            <a:r>
              <a:rPr lang="pl-PL" dirty="0" err="1">
                <a:solidFill>
                  <a:srgbClr val="FF0000"/>
                </a:solidFill>
                <a:latin typeface="Comic Sans MS" pitchFamily="66" charset="0"/>
              </a:rPr>
              <a:t>Are</a:t>
            </a:r>
            <a:r>
              <a:rPr lang="pl-PL" dirty="0">
                <a:solidFill>
                  <a:srgbClr val="FF0000"/>
                </a:solidFill>
                <a:latin typeface="Comic Sans MS" pitchFamily="66" charset="0"/>
              </a:rPr>
              <a:t> you </a:t>
            </a:r>
            <a:r>
              <a:rPr lang="pl-PL" dirty="0" err="1">
                <a:solidFill>
                  <a:srgbClr val="FF0000"/>
                </a:solidFill>
                <a:latin typeface="Comic Sans MS" pitchFamily="66" charset="0"/>
              </a:rPr>
              <a:t>reading</a:t>
            </a:r>
            <a:r>
              <a:rPr lang="pl-PL" dirty="0">
                <a:solidFill>
                  <a:srgbClr val="FF0000"/>
                </a:solidFill>
                <a:latin typeface="Comic Sans MS" pitchFamily="66" charset="0"/>
              </a:rPr>
              <a:t>?</a:t>
            </a:r>
          </a:p>
          <a:p>
            <a:pPr>
              <a:buNone/>
            </a:pPr>
            <a:endParaRPr lang="pl-PL" dirty="0">
              <a:solidFill>
                <a:srgbClr val="FF0000"/>
              </a:solidFill>
              <a:latin typeface="Comic Sans MS" pitchFamily="66" charset="0"/>
            </a:endParaRPr>
          </a:p>
          <a:p>
            <a:r>
              <a:rPr lang="pl-PL" dirty="0">
                <a:solidFill>
                  <a:srgbClr val="FF0000"/>
                </a:solidFill>
                <a:latin typeface="Comic Sans MS" pitchFamily="66" charset="0"/>
              </a:rPr>
              <a:t>Is </a:t>
            </a:r>
            <a:r>
              <a:rPr lang="pl-PL" dirty="0" err="1">
                <a:solidFill>
                  <a:srgbClr val="FF0000"/>
                </a:solidFill>
                <a:latin typeface="Comic Sans MS" pitchFamily="66" charset="0"/>
              </a:rPr>
              <a:t>he</a:t>
            </a:r>
            <a:r>
              <a:rPr lang="pl-PL" dirty="0">
                <a:solidFill>
                  <a:srgbClr val="FF0000"/>
                </a:solidFill>
                <a:latin typeface="Comic Sans MS" pitchFamily="66" charset="0"/>
              </a:rPr>
              <a:t> </a:t>
            </a:r>
            <a:r>
              <a:rPr lang="pl-PL" dirty="0" err="1">
                <a:solidFill>
                  <a:srgbClr val="FF0000"/>
                </a:solidFill>
                <a:latin typeface="Comic Sans MS" pitchFamily="66" charset="0"/>
              </a:rPr>
              <a:t>reading</a:t>
            </a:r>
            <a:r>
              <a:rPr lang="pl-PL" dirty="0">
                <a:solidFill>
                  <a:srgbClr val="FF0000"/>
                </a:solidFill>
                <a:latin typeface="Comic Sans MS" pitchFamily="66" charset="0"/>
              </a:rPr>
              <a:t>? </a:t>
            </a:r>
          </a:p>
          <a:p>
            <a:endParaRPr lang="pl-PL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pl-PL" sz="3200" b="1" dirty="0" err="1">
                <a:solidFill>
                  <a:srgbClr val="0070C0"/>
                </a:solidFill>
                <a:latin typeface="Comic Sans MS" pitchFamily="66" charset="0"/>
              </a:rPr>
              <a:t>Ontkenningen</a:t>
            </a:r>
            <a:endParaRPr lang="pl-PL" sz="3200" b="1" dirty="0">
              <a:solidFill>
                <a:srgbClr val="0070C0"/>
              </a:solidFill>
              <a:latin typeface="Comic Sans MS" pitchFamily="66" charset="0"/>
            </a:endParaRPr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pl-PL" dirty="0">
                <a:latin typeface="Comic Sans MS" pitchFamily="66" charset="0"/>
              </a:rPr>
              <a:t>   </a:t>
            </a:r>
            <a:r>
              <a:rPr lang="pl-PL" dirty="0" err="1">
                <a:latin typeface="Comic Sans MS" pitchFamily="66" charset="0"/>
              </a:rPr>
              <a:t>Omdat</a:t>
            </a:r>
            <a:r>
              <a:rPr lang="pl-PL" dirty="0">
                <a:latin typeface="Comic Sans MS" pitchFamily="66" charset="0"/>
              </a:rPr>
              <a:t> er bij de present continuous </a:t>
            </a:r>
            <a:r>
              <a:rPr lang="pl-PL" dirty="0" err="1">
                <a:latin typeface="Comic Sans MS" pitchFamily="66" charset="0"/>
              </a:rPr>
              <a:t>altijd</a:t>
            </a:r>
            <a:r>
              <a:rPr lang="pl-PL" dirty="0">
                <a:latin typeface="Comic Sans MS" pitchFamily="66" charset="0"/>
              </a:rPr>
              <a:t> </a:t>
            </a:r>
            <a:r>
              <a:rPr lang="pl-PL" dirty="0" err="1">
                <a:latin typeface="Comic Sans MS" pitchFamily="66" charset="0"/>
              </a:rPr>
              <a:t>een</a:t>
            </a:r>
            <a:r>
              <a:rPr lang="pl-PL" dirty="0">
                <a:latin typeface="Comic Sans MS" pitchFamily="66" charset="0"/>
              </a:rPr>
              <a:t> </a:t>
            </a:r>
            <a:r>
              <a:rPr lang="pl-PL" dirty="0" err="1">
                <a:latin typeface="Comic Sans MS" pitchFamily="66" charset="0"/>
              </a:rPr>
              <a:t>hulpwerkwoord</a:t>
            </a:r>
            <a:r>
              <a:rPr lang="pl-PL" dirty="0">
                <a:latin typeface="Comic Sans MS" pitchFamily="66" charset="0"/>
              </a:rPr>
              <a:t> </a:t>
            </a:r>
            <a:r>
              <a:rPr lang="pl-PL" dirty="0" err="1">
                <a:latin typeface="Comic Sans MS" pitchFamily="66" charset="0"/>
              </a:rPr>
              <a:t>am</a:t>
            </a:r>
            <a:r>
              <a:rPr lang="pl-PL" dirty="0">
                <a:latin typeface="Comic Sans MS" pitchFamily="66" charset="0"/>
              </a:rPr>
              <a:t>/is/</a:t>
            </a:r>
            <a:r>
              <a:rPr lang="pl-PL" dirty="0" err="1">
                <a:latin typeface="Comic Sans MS" pitchFamily="66" charset="0"/>
              </a:rPr>
              <a:t>are</a:t>
            </a:r>
            <a:r>
              <a:rPr lang="pl-PL" dirty="0">
                <a:latin typeface="Comic Sans MS" pitchFamily="66" charset="0"/>
              </a:rPr>
              <a:t> </a:t>
            </a:r>
            <a:r>
              <a:rPr lang="pl-PL" dirty="0" err="1">
                <a:latin typeface="Comic Sans MS" pitchFamily="66" charset="0"/>
              </a:rPr>
              <a:t>aanwezig</a:t>
            </a:r>
            <a:r>
              <a:rPr lang="pl-PL" dirty="0">
                <a:latin typeface="Comic Sans MS" pitchFamily="66" charset="0"/>
              </a:rPr>
              <a:t> is, </a:t>
            </a:r>
            <a:r>
              <a:rPr lang="pl-PL" dirty="0" err="1">
                <a:latin typeface="Comic Sans MS" pitchFamily="66" charset="0"/>
              </a:rPr>
              <a:t>vorm</a:t>
            </a:r>
            <a:r>
              <a:rPr lang="pl-PL" dirty="0">
                <a:latin typeface="Comic Sans MS" pitchFamily="66" charset="0"/>
              </a:rPr>
              <a:t> je de </a:t>
            </a:r>
            <a:r>
              <a:rPr lang="pl-PL" dirty="0" err="1">
                <a:latin typeface="Comic Sans MS" pitchFamily="66" charset="0"/>
              </a:rPr>
              <a:t>ontkenning</a:t>
            </a:r>
            <a:r>
              <a:rPr lang="pl-PL" dirty="0">
                <a:latin typeface="Comic Sans MS" pitchFamily="66" charset="0"/>
              </a:rPr>
              <a:t> met </a:t>
            </a:r>
            <a:r>
              <a:rPr lang="pl-PL" dirty="0">
                <a:solidFill>
                  <a:srgbClr val="FF0000"/>
                </a:solidFill>
                <a:latin typeface="Comic Sans MS" pitchFamily="66" charset="0"/>
              </a:rPr>
              <a:t>not (</a:t>
            </a:r>
            <a:r>
              <a:rPr lang="pl-PL" dirty="0" err="1">
                <a:solidFill>
                  <a:srgbClr val="FF0000"/>
                </a:solidFill>
                <a:latin typeface="Comic Sans MS" pitchFamily="66" charset="0"/>
              </a:rPr>
              <a:t>n’t</a:t>
            </a:r>
            <a:r>
              <a:rPr lang="pl-PL" dirty="0">
                <a:solidFill>
                  <a:srgbClr val="FF0000"/>
                </a:solidFill>
                <a:latin typeface="Comic Sans MS" pitchFamily="66" charset="0"/>
              </a:rPr>
              <a:t>)</a:t>
            </a:r>
            <a:r>
              <a:rPr lang="pl-PL" dirty="0">
                <a:latin typeface="Comic Sans MS" pitchFamily="66" charset="0"/>
              </a:rPr>
              <a:t>.</a:t>
            </a:r>
          </a:p>
          <a:p>
            <a:pPr>
              <a:buNone/>
            </a:pPr>
            <a:endParaRPr lang="pl-PL" dirty="0">
              <a:solidFill>
                <a:srgbClr val="002060"/>
              </a:solidFill>
              <a:latin typeface="Comic Sans MS" pitchFamily="66" charset="0"/>
            </a:endParaRPr>
          </a:p>
          <a:p>
            <a:r>
              <a:rPr lang="en-US" dirty="0">
                <a:solidFill>
                  <a:srgbClr val="FF0000"/>
                </a:solidFill>
                <a:latin typeface="Comic Sans MS" pitchFamily="66" charset="0"/>
              </a:rPr>
              <a:t>I'm (I am) not reading.</a:t>
            </a:r>
            <a:endParaRPr lang="pl-PL" dirty="0">
              <a:solidFill>
                <a:srgbClr val="FF0000"/>
              </a:solidFill>
              <a:latin typeface="Comic Sans MS" pitchFamily="66" charset="0"/>
            </a:endParaRPr>
          </a:p>
          <a:p>
            <a:pPr>
              <a:buNone/>
            </a:pPr>
            <a:endParaRPr lang="pl-PL" dirty="0">
              <a:solidFill>
                <a:srgbClr val="FF0000"/>
              </a:solidFill>
              <a:latin typeface="Comic Sans MS" pitchFamily="66" charset="0"/>
            </a:endParaRPr>
          </a:p>
          <a:p>
            <a:r>
              <a:rPr lang="en-US" dirty="0">
                <a:solidFill>
                  <a:srgbClr val="FF0000"/>
                </a:solidFill>
                <a:latin typeface="Comic Sans MS" pitchFamily="66" charset="0"/>
              </a:rPr>
              <a:t>He's not / he isn't (he is not) reading.</a:t>
            </a:r>
            <a:endParaRPr lang="pl-PL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075240" cy="706090"/>
          </a:xfrm>
        </p:spPr>
        <p:txBody>
          <a:bodyPr>
            <a:normAutofit/>
          </a:bodyPr>
          <a:lstStyle/>
          <a:p>
            <a:r>
              <a:rPr lang="pl-PL" sz="3200" b="1" dirty="0" err="1">
                <a:solidFill>
                  <a:srgbClr val="0070C0"/>
                </a:solidFill>
                <a:latin typeface="Comic Sans MS" pitchFamily="66" charset="0"/>
              </a:rPr>
              <a:t>Gebruik</a:t>
            </a:r>
            <a:endParaRPr lang="pl-PL" sz="3200" b="1" dirty="0">
              <a:solidFill>
                <a:srgbClr val="0070C0"/>
              </a:solidFill>
              <a:latin typeface="Comic Sans MS" pitchFamily="66" charset="0"/>
            </a:endParaRPr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>
          <a:xfrm>
            <a:off x="539552" y="1196752"/>
            <a:ext cx="8280920" cy="5472608"/>
          </a:xfrm>
        </p:spPr>
        <p:txBody>
          <a:bodyPr>
            <a:normAutofit fontScale="47500" lnSpcReduction="20000"/>
          </a:bodyPr>
          <a:lstStyle/>
          <a:p>
            <a:pPr>
              <a:buNone/>
            </a:pPr>
            <a:r>
              <a:rPr lang="pl-PL" dirty="0">
                <a:solidFill>
                  <a:srgbClr val="002060"/>
                </a:solidFill>
                <a:latin typeface="Comic Sans MS" pitchFamily="66" charset="0"/>
              </a:rPr>
              <a:t>1. A</a:t>
            </a:r>
            <a:r>
              <a:rPr lang="nl-NL" dirty="0">
                <a:solidFill>
                  <a:srgbClr val="002060"/>
                </a:solidFill>
                <a:latin typeface="Comic Sans MS" pitchFamily="66" charset="0"/>
              </a:rPr>
              <a:t>an te geven dat iets NU aan de gang is. Signaalwoorden</a:t>
            </a:r>
            <a:endParaRPr lang="pl-PL" dirty="0">
              <a:solidFill>
                <a:srgbClr val="002060"/>
              </a:solidFill>
              <a:latin typeface="Comic Sans MS" pitchFamily="66" charset="0"/>
            </a:endParaRPr>
          </a:p>
          <a:p>
            <a:pPr>
              <a:buNone/>
            </a:pPr>
            <a:r>
              <a:rPr lang="nl-NL" dirty="0">
                <a:solidFill>
                  <a:srgbClr val="002060"/>
                </a:solidFill>
                <a:latin typeface="Comic Sans MS" pitchFamily="66" charset="0"/>
              </a:rPr>
              <a:t>zijn o.a: now, at the moment enz. </a:t>
            </a:r>
            <a:endParaRPr lang="pl-PL" dirty="0">
              <a:solidFill>
                <a:srgbClr val="002060"/>
              </a:solidFill>
              <a:latin typeface="Comic Sans MS" pitchFamily="66" charset="0"/>
            </a:endParaRPr>
          </a:p>
          <a:p>
            <a:pPr>
              <a:buNone/>
            </a:pPr>
            <a:endParaRPr lang="pl-PL" dirty="0">
              <a:latin typeface="Comic Sans MS" pitchFamily="66" charset="0"/>
            </a:endParaRPr>
          </a:p>
          <a:p>
            <a:r>
              <a:rPr lang="pl-PL" dirty="0">
                <a:solidFill>
                  <a:srgbClr val="FF0000"/>
                </a:solidFill>
                <a:latin typeface="Comic Sans MS" pitchFamily="66" charset="0"/>
              </a:rPr>
              <a:t>I </a:t>
            </a:r>
            <a:r>
              <a:rPr lang="pl-PL" dirty="0" err="1">
                <a:solidFill>
                  <a:srgbClr val="FF0000"/>
                </a:solidFill>
                <a:latin typeface="Comic Sans MS" pitchFamily="66" charset="0"/>
              </a:rPr>
              <a:t>am</a:t>
            </a:r>
            <a:r>
              <a:rPr lang="pl-PL" dirty="0">
                <a:solidFill>
                  <a:srgbClr val="FF0000"/>
                </a:solidFill>
                <a:latin typeface="Comic Sans MS" pitchFamily="66" charset="0"/>
              </a:rPr>
              <a:t> </a:t>
            </a:r>
            <a:r>
              <a:rPr lang="pl-PL" dirty="0" err="1">
                <a:solidFill>
                  <a:srgbClr val="FF0000"/>
                </a:solidFill>
                <a:latin typeface="Comic Sans MS" pitchFamily="66" charset="0"/>
              </a:rPr>
              <a:t>reading</a:t>
            </a:r>
            <a:r>
              <a:rPr lang="pl-PL" dirty="0">
                <a:solidFill>
                  <a:srgbClr val="FF0000"/>
                </a:solidFill>
                <a:latin typeface="Comic Sans MS" pitchFamily="66" charset="0"/>
              </a:rPr>
              <a:t> </a:t>
            </a:r>
            <a:r>
              <a:rPr lang="pl-PL" dirty="0" err="1">
                <a:solidFill>
                  <a:srgbClr val="FF0000"/>
                </a:solidFill>
                <a:latin typeface="Comic Sans MS" pitchFamily="66" charset="0"/>
              </a:rPr>
              <a:t>now</a:t>
            </a:r>
            <a:r>
              <a:rPr lang="pl-PL" dirty="0">
                <a:solidFill>
                  <a:srgbClr val="FF0000"/>
                </a:solidFill>
                <a:latin typeface="Comic Sans MS" pitchFamily="66" charset="0"/>
              </a:rPr>
              <a:t>. (nu </a:t>
            </a:r>
            <a:r>
              <a:rPr lang="pl-PL" dirty="0" err="1">
                <a:solidFill>
                  <a:srgbClr val="FF0000"/>
                </a:solidFill>
                <a:latin typeface="Comic Sans MS" pitchFamily="66" charset="0"/>
              </a:rPr>
              <a:t>aan</a:t>
            </a:r>
            <a:r>
              <a:rPr lang="pl-PL" dirty="0">
                <a:solidFill>
                  <a:srgbClr val="FF0000"/>
                </a:solidFill>
                <a:latin typeface="Comic Sans MS" pitchFamily="66" charset="0"/>
              </a:rPr>
              <a:t> de gang) </a:t>
            </a:r>
          </a:p>
          <a:p>
            <a:pPr>
              <a:buNone/>
            </a:pPr>
            <a:endParaRPr lang="pl-PL" dirty="0">
              <a:solidFill>
                <a:srgbClr val="FF0000"/>
              </a:solidFill>
              <a:latin typeface="Comic Sans MS" pitchFamily="66" charset="0"/>
            </a:endParaRPr>
          </a:p>
          <a:p>
            <a:pPr>
              <a:buNone/>
            </a:pPr>
            <a:r>
              <a:rPr lang="pl-PL" dirty="0">
                <a:solidFill>
                  <a:srgbClr val="002060"/>
                </a:solidFill>
                <a:latin typeface="Comic Sans MS" pitchFamily="66" charset="0"/>
              </a:rPr>
              <a:t>2. A</a:t>
            </a:r>
            <a:r>
              <a:rPr lang="nl-NL" dirty="0">
                <a:solidFill>
                  <a:srgbClr val="002060"/>
                </a:solidFill>
                <a:latin typeface="Comic Sans MS" pitchFamily="66" charset="0"/>
              </a:rPr>
              <a:t>an te geven dat iets</a:t>
            </a:r>
            <a:r>
              <a:rPr lang="pl-PL" dirty="0">
                <a:solidFill>
                  <a:srgbClr val="002060"/>
                </a:solidFill>
                <a:latin typeface="Comic Sans MS" pitchFamily="66" charset="0"/>
              </a:rPr>
              <a:t> </a:t>
            </a:r>
            <a:r>
              <a:rPr lang="pl-PL" dirty="0" err="1">
                <a:solidFill>
                  <a:srgbClr val="002060"/>
                </a:solidFill>
                <a:latin typeface="Comic Sans MS" pitchFamily="66" charset="0"/>
              </a:rPr>
              <a:t>tijdelijk</a:t>
            </a:r>
            <a:r>
              <a:rPr lang="pl-PL" dirty="0">
                <a:solidFill>
                  <a:srgbClr val="002060"/>
                </a:solidFill>
                <a:latin typeface="Comic Sans MS" pitchFamily="66" charset="0"/>
              </a:rPr>
              <a:t> is. </a:t>
            </a:r>
            <a:r>
              <a:rPr lang="nl-NL" dirty="0">
                <a:solidFill>
                  <a:srgbClr val="002060"/>
                </a:solidFill>
                <a:latin typeface="Comic Sans MS" pitchFamily="66" charset="0"/>
              </a:rPr>
              <a:t>Signaalwoorden</a:t>
            </a:r>
            <a:endParaRPr lang="pl-PL" dirty="0">
              <a:solidFill>
                <a:srgbClr val="002060"/>
              </a:solidFill>
              <a:latin typeface="Comic Sans MS" pitchFamily="66" charset="0"/>
            </a:endParaRPr>
          </a:p>
          <a:p>
            <a:pPr>
              <a:buNone/>
            </a:pPr>
            <a:r>
              <a:rPr lang="nl-NL" dirty="0">
                <a:solidFill>
                  <a:srgbClr val="002060"/>
                </a:solidFill>
                <a:latin typeface="Comic Sans MS" pitchFamily="66" charset="0"/>
              </a:rPr>
              <a:t>zijn o.a:</a:t>
            </a:r>
            <a:r>
              <a:rPr lang="pl-PL" dirty="0">
                <a:solidFill>
                  <a:srgbClr val="002060"/>
                </a:solidFill>
                <a:latin typeface="Comic Sans MS" pitchFamily="66" charset="0"/>
              </a:rPr>
              <a:t> </a:t>
            </a:r>
            <a:r>
              <a:rPr lang="pl-PL" dirty="0" err="1">
                <a:solidFill>
                  <a:srgbClr val="002060"/>
                </a:solidFill>
                <a:latin typeface="Comic Sans MS" pitchFamily="66" charset="0"/>
              </a:rPr>
              <a:t>this</a:t>
            </a:r>
            <a:r>
              <a:rPr lang="pl-PL" dirty="0">
                <a:solidFill>
                  <a:srgbClr val="002060"/>
                </a:solidFill>
                <a:latin typeface="Comic Sans MS" pitchFamily="66" charset="0"/>
              </a:rPr>
              <a:t> </a:t>
            </a:r>
            <a:r>
              <a:rPr lang="pl-PL" dirty="0" err="1">
                <a:solidFill>
                  <a:srgbClr val="002060"/>
                </a:solidFill>
                <a:latin typeface="Comic Sans MS" pitchFamily="66" charset="0"/>
              </a:rPr>
              <a:t>week</a:t>
            </a:r>
            <a:r>
              <a:rPr lang="pl-PL" dirty="0">
                <a:solidFill>
                  <a:srgbClr val="002060"/>
                </a:solidFill>
                <a:latin typeface="Comic Sans MS" pitchFamily="66" charset="0"/>
              </a:rPr>
              <a:t>, </a:t>
            </a:r>
            <a:r>
              <a:rPr lang="pl-PL" dirty="0" err="1">
                <a:solidFill>
                  <a:srgbClr val="002060"/>
                </a:solidFill>
                <a:latin typeface="Comic Sans MS" pitchFamily="66" charset="0"/>
              </a:rPr>
              <a:t>this</a:t>
            </a:r>
            <a:r>
              <a:rPr lang="pl-PL" dirty="0">
                <a:solidFill>
                  <a:srgbClr val="002060"/>
                </a:solidFill>
                <a:latin typeface="Comic Sans MS" pitchFamily="66" charset="0"/>
              </a:rPr>
              <a:t> </a:t>
            </a:r>
            <a:r>
              <a:rPr lang="pl-PL" dirty="0" err="1">
                <a:solidFill>
                  <a:srgbClr val="002060"/>
                </a:solidFill>
                <a:latin typeface="Comic Sans MS" pitchFamily="66" charset="0"/>
              </a:rPr>
              <a:t>month</a:t>
            </a:r>
            <a:r>
              <a:rPr lang="pl-PL" dirty="0">
                <a:solidFill>
                  <a:srgbClr val="002060"/>
                </a:solidFill>
                <a:latin typeface="Comic Sans MS" pitchFamily="66" charset="0"/>
              </a:rPr>
              <a:t>, </a:t>
            </a:r>
            <a:r>
              <a:rPr lang="pl-PL" dirty="0" err="1">
                <a:solidFill>
                  <a:srgbClr val="002060"/>
                </a:solidFill>
                <a:latin typeface="Comic Sans MS" pitchFamily="66" charset="0"/>
              </a:rPr>
              <a:t>now</a:t>
            </a:r>
            <a:r>
              <a:rPr lang="pl-PL" dirty="0">
                <a:solidFill>
                  <a:srgbClr val="002060"/>
                </a:solidFill>
                <a:latin typeface="Comic Sans MS" pitchFamily="66" charset="0"/>
              </a:rPr>
              <a:t> </a:t>
            </a:r>
            <a:r>
              <a:rPr lang="nl-NL" dirty="0">
                <a:solidFill>
                  <a:srgbClr val="002060"/>
                </a:solidFill>
                <a:latin typeface="Comic Sans MS" pitchFamily="66" charset="0"/>
              </a:rPr>
              <a:t>enz</a:t>
            </a:r>
            <a:r>
              <a:rPr lang="pl-PL" dirty="0">
                <a:solidFill>
                  <a:srgbClr val="002060"/>
                </a:solidFill>
                <a:latin typeface="Comic Sans MS" pitchFamily="66" charset="0"/>
              </a:rPr>
              <a:t>.</a:t>
            </a:r>
          </a:p>
          <a:p>
            <a:pPr>
              <a:buNone/>
            </a:pPr>
            <a:endParaRPr lang="pl-PL" dirty="0">
              <a:solidFill>
                <a:srgbClr val="002060"/>
              </a:solidFill>
              <a:latin typeface="Comic Sans MS" pitchFamily="66" charset="0"/>
            </a:endParaRPr>
          </a:p>
          <a:p>
            <a:r>
              <a:rPr lang="pl-PL" dirty="0" err="1">
                <a:solidFill>
                  <a:srgbClr val="FF0000"/>
                </a:solidFill>
                <a:latin typeface="Comic Sans MS" pitchFamily="66" charset="0"/>
              </a:rPr>
              <a:t>We’re</a:t>
            </a:r>
            <a:r>
              <a:rPr lang="pl-PL" dirty="0">
                <a:solidFill>
                  <a:srgbClr val="FF0000"/>
                </a:solidFill>
                <a:latin typeface="Comic Sans MS" pitchFamily="66" charset="0"/>
              </a:rPr>
              <a:t> </a:t>
            </a:r>
            <a:r>
              <a:rPr lang="pl-PL" dirty="0" err="1">
                <a:solidFill>
                  <a:srgbClr val="FF0000"/>
                </a:solidFill>
                <a:latin typeface="Comic Sans MS" pitchFamily="66" charset="0"/>
              </a:rPr>
              <a:t>moving</a:t>
            </a:r>
            <a:r>
              <a:rPr lang="pl-PL" dirty="0">
                <a:solidFill>
                  <a:srgbClr val="FF0000"/>
                </a:solidFill>
                <a:latin typeface="Comic Sans MS" pitchFamily="66" charset="0"/>
              </a:rPr>
              <a:t> house </a:t>
            </a:r>
            <a:r>
              <a:rPr lang="pl-PL" dirty="0" err="1">
                <a:solidFill>
                  <a:srgbClr val="FF0000"/>
                </a:solidFill>
                <a:latin typeface="Comic Sans MS" pitchFamily="66" charset="0"/>
              </a:rPr>
              <a:t>this</a:t>
            </a:r>
            <a:r>
              <a:rPr lang="pl-PL" dirty="0">
                <a:solidFill>
                  <a:srgbClr val="FF0000"/>
                </a:solidFill>
                <a:latin typeface="Comic Sans MS" pitchFamily="66" charset="0"/>
              </a:rPr>
              <a:t> </a:t>
            </a:r>
            <a:r>
              <a:rPr lang="pl-PL" dirty="0" err="1">
                <a:solidFill>
                  <a:srgbClr val="FF0000"/>
                </a:solidFill>
                <a:latin typeface="Comic Sans MS" pitchFamily="66" charset="0"/>
              </a:rPr>
              <a:t>month</a:t>
            </a:r>
            <a:r>
              <a:rPr lang="en-US" dirty="0">
                <a:solidFill>
                  <a:srgbClr val="FF0000"/>
                </a:solidFill>
                <a:latin typeface="Comic Sans MS" pitchFamily="66" charset="0"/>
              </a:rPr>
              <a:t>. (</a:t>
            </a:r>
            <a:r>
              <a:rPr lang="pl-PL" dirty="0" err="1">
                <a:solidFill>
                  <a:srgbClr val="FF0000"/>
                </a:solidFill>
                <a:latin typeface="Comic Sans MS" pitchFamily="66" charset="0"/>
              </a:rPr>
              <a:t>tijdelijk</a:t>
            </a:r>
            <a:r>
              <a:rPr lang="en-US" dirty="0">
                <a:solidFill>
                  <a:srgbClr val="FF0000"/>
                </a:solidFill>
                <a:latin typeface="Comic Sans MS" pitchFamily="66" charset="0"/>
              </a:rPr>
              <a:t>) </a:t>
            </a:r>
          </a:p>
          <a:p>
            <a:pPr>
              <a:buNone/>
            </a:pPr>
            <a:endParaRPr lang="pl-PL" dirty="0">
              <a:solidFill>
                <a:srgbClr val="002060"/>
              </a:solidFill>
              <a:latin typeface="Comic Sans MS" pitchFamily="66" charset="0"/>
            </a:endParaRPr>
          </a:p>
          <a:p>
            <a:pPr>
              <a:buNone/>
            </a:pPr>
            <a:endParaRPr lang="nl-NL" dirty="0">
              <a:solidFill>
                <a:srgbClr val="002060"/>
              </a:solidFill>
              <a:latin typeface="Comic Sans MS" pitchFamily="66" charset="0"/>
            </a:endParaRPr>
          </a:p>
          <a:p>
            <a:pPr>
              <a:buNone/>
            </a:pPr>
            <a:r>
              <a:rPr lang="pl-PL" dirty="0">
                <a:solidFill>
                  <a:srgbClr val="002060"/>
                </a:solidFill>
                <a:latin typeface="Comic Sans MS" pitchFamily="66" charset="0"/>
              </a:rPr>
              <a:t>3. A</a:t>
            </a:r>
            <a:r>
              <a:rPr lang="nl-NL" dirty="0">
                <a:solidFill>
                  <a:srgbClr val="002060"/>
                </a:solidFill>
                <a:latin typeface="Comic Sans MS" pitchFamily="66" charset="0"/>
              </a:rPr>
              <a:t>an te geven dat je iets van plan bent. Meestal staat er bij</a:t>
            </a:r>
            <a:endParaRPr lang="pl-PL" dirty="0">
              <a:solidFill>
                <a:srgbClr val="002060"/>
              </a:solidFill>
              <a:latin typeface="Comic Sans MS" pitchFamily="66" charset="0"/>
            </a:endParaRPr>
          </a:p>
          <a:p>
            <a:pPr>
              <a:buNone/>
            </a:pPr>
            <a:r>
              <a:rPr lang="nl-NL" dirty="0">
                <a:solidFill>
                  <a:srgbClr val="002060"/>
                </a:solidFill>
                <a:latin typeface="Comic Sans MS" pitchFamily="66" charset="0"/>
              </a:rPr>
              <a:t>wanneer je in de toekomst  dat van plan bent.  </a:t>
            </a:r>
            <a:endParaRPr lang="pl-PL" dirty="0">
              <a:solidFill>
                <a:srgbClr val="002060"/>
              </a:solidFill>
              <a:latin typeface="Comic Sans MS" pitchFamily="66" charset="0"/>
            </a:endParaRPr>
          </a:p>
          <a:p>
            <a:pPr>
              <a:buNone/>
            </a:pPr>
            <a:endParaRPr lang="pl-PL" dirty="0">
              <a:latin typeface="Comic Sans MS" pitchFamily="66" charset="0"/>
            </a:endParaRPr>
          </a:p>
          <a:p>
            <a:r>
              <a:rPr lang="en-US" dirty="0">
                <a:solidFill>
                  <a:srgbClr val="FF0000"/>
                </a:solidFill>
                <a:latin typeface="Comic Sans MS" pitchFamily="66" charset="0"/>
              </a:rPr>
              <a:t>They are dancing tonight. (vast plan) </a:t>
            </a:r>
          </a:p>
          <a:p>
            <a:endParaRPr lang="nl-NL" dirty="0">
              <a:latin typeface="Comic Sans MS" pitchFamily="66" charset="0"/>
            </a:endParaRPr>
          </a:p>
          <a:p>
            <a:pPr>
              <a:buNone/>
            </a:pPr>
            <a:r>
              <a:rPr lang="pl-PL" dirty="0">
                <a:solidFill>
                  <a:srgbClr val="002060"/>
                </a:solidFill>
                <a:latin typeface="Comic Sans MS" pitchFamily="66" charset="0"/>
              </a:rPr>
              <a:t>4. I</a:t>
            </a:r>
            <a:r>
              <a:rPr lang="nl-NL" dirty="0">
                <a:solidFill>
                  <a:srgbClr val="002060"/>
                </a:solidFill>
                <a:latin typeface="Comic Sans MS" pitchFamily="66" charset="0"/>
              </a:rPr>
              <a:t>rrita</a:t>
            </a:r>
            <a:r>
              <a:rPr lang="pl-PL" dirty="0">
                <a:solidFill>
                  <a:srgbClr val="002060"/>
                </a:solidFill>
                <a:latin typeface="Comic Sans MS" pitchFamily="66" charset="0"/>
              </a:rPr>
              <a:t>t</a:t>
            </a:r>
            <a:r>
              <a:rPr lang="nl-NL" dirty="0">
                <a:solidFill>
                  <a:srgbClr val="002060"/>
                </a:solidFill>
                <a:latin typeface="Comic Sans MS" pitchFamily="66" charset="0"/>
              </a:rPr>
              <a:t>ie aan te geven. Meestal staat het woordje </a:t>
            </a:r>
            <a:r>
              <a:rPr lang="pl-PL" dirty="0">
                <a:solidFill>
                  <a:srgbClr val="002060"/>
                </a:solidFill>
                <a:latin typeface="Comic Sans MS" pitchFamily="66" charset="0"/>
              </a:rPr>
              <a:t>„</a:t>
            </a:r>
            <a:r>
              <a:rPr lang="nl-NL" dirty="0">
                <a:solidFill>
                  <a:srgbClr val="002060"/>
                </a:solidFill>
                <a:latin typeface="Comic Sans MS" pitchFamily="66" charset="0"/>
              </a:rPr>
              <a:t>always</a:t>
            </a:r>
            <a:r>
              <a:rPr lang="pl-PL" dirty="0">
                <a:solidFill>
                  <a:srgbClr val="002060"/>
                </a:solidFill>
                <a:latin typeface="Comic Sans MS" pitchFamily="66" charset="0"/>
              </a:rPr>
              <a:t>”</a:t>
            </a:r>
          </a:p>
          <a:p>
            <a:pPr>
              <a:buNone/>
            </a:pPr>
            <a:r>
              <a:rPr lang="nl-NL" dirty="0">
                <a:solidFill>
                  <a:srgbClr val="002060"/>
                </a:solidFill>
                <a:latin typeface="Comic Sans MS" pitchFamily="66" charset="0"/>
              </a:rPr>
              <a:t>in de zin om het extra duidelijk te maken. </a:t>
            </a:r>
            <a:endParaRPr lang="pl-PL" dirty="0">
              <a:solidFill>
                <a:srgbClr val="002060"/>
              </a:solidFill>
              <a:latin typeface="Comic Sans MS" pitchFamily="66" charset="0"/>
            </a:endParaRPr>
          </a:p>
          <a:p>
            <a:pPr>
              <a:buNone/>
            </a:pPr>
            <a:endParaRPr lang="pl-PL" dirty="0">
              <a:latin typeface="Comic Sans MS" pitchFamily="66" charset="0"/>
            </a:endParaRPr>
          </a:p>
          <a:p>
            <a:r>
              <a:rPr lang="en-US" dirty="0">
                <a:solidFill>
                  <a:srgbClr val="FF0000"/>
                </a:solidFill>
                <a:latin typeface="Comic Sans MS" pitchFamily="66" charset="0"/>
              </a:rPr>
              <a:t>He is always teasing me. (</a:t>
            </a:r>
            <a:r>
              <a:rPr lang="en-US" dirty="0" err="1">
                <a:solidFill>
                  <a:srgbClr val="FF0000"/>
                </a:solidFill>
                <a:latin typeface="Comic Sans MS" pitchFamily="66" charset="0"/>
              </a:rPr>
              <a:t>irritatie</a:t>
            </a:r>
            <a:r>
              <a:rPr lang="en-US" dirty="0">
                <a:solidFill>
                  <a:srgbClr val="FF0000"/>
                </a:solidFill>
                <a:latin typeface="Comic Sans MS" pitchFamily="66" charset="0"/>
              </a:rPr>
              <a:t>) </a:t>
            </a:r>
          </a:p>
          <a:p>
            <a:pPr>
              <a:buNone/>
            </a:pPr>
            <a:endParaRPr lang="pl-PL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sz="3200" b="1" dirty="0">
                <a:solidFill>
                  <a:srgbClr val="0070C0"/>
                </a:solidFill>
                <a:latin typeface="Comic Sans MS" panose="030F0702030302020204" pitchFamily="66" charset="0"/>
              </a:rPr>
              <a:t>Signaalwoorden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pl-PL" dirty="0">
                <a:latin typeface="Comic Sans MS" panose="030F0702030302020204" pitchFamily="66" charset="0"/>
              </a:rPr>
              <a:t>now</a:t>
            </a:r>
          </a:p>
          <a:p>
            <a:r>
              <a:rPr lang="pl-PL" dirty="0">
                <a:latin typeface="Comic Sans MS" panose="030F0702030302020204" pitchFamily="66" charset="0"/>
              </a:rPr>
              <a:t>at the moment</a:t>
            </a:r>
          </a:p>
          <a:p>
            <a:r>
              <a:rPr lang="pl-PL" dirty="0">
                <a:latin typeface="Comic Sans MS" panose="030F0702030302020204" pitchFamily="66" charset="0"/>
              </a:rPr>
              <a:t>today</a:t>
            </a:r>
          </a:p>
          <a:p>
            <a:r>
              <a:rPr lang="pl-PL" dirty="0">
                <a:latin typeface="Comic Sans MS" panose="030F0702030302020204" pitchFamily="66" charset="0"/>
              </a:rPr>
              <a:t>this evening/week/month/year</a:t>
            </a:r>
          </a:p>
          <a:p>
            <a:r>
              <a:rPr lang="pl-PL" dirty="0">
                <a:latin typeface="Comic Sans MS" panose="030F0702030302020204" pitchFamily="66" charset="0"/>
              </a:rPr>
              <a:t>next week/month/year</a:t>
            </a:r>
          </a:p>
          <a:p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18261419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pl-PL" sz="3600" b="1" dirty="0">
                <a:solidFill>
                  <a:srgbClr val="0070C0"/>
                </a:solidFill>
                <a:latin typeface="Comic Sans MS" panose="030F0702030302020204" pitchFamily="66" charset="0"/>
              </a:rPr>
              <a:t>Online oefenen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pPr>
              <a:lnSpc>
                <a:spcPct val="150000"/>
              </a:lnSpc>
            </a:pPr>
            <a:r>
              <a:rPr lang="pl-PL" sz="2600" dirty="0">
                <a:hlinkClick r:id="rId2"/>
              </a:rPr>
              <a:t>http://oud.digischool.nl/en/grammatica/prescont-vraag1.htm</a:t>
            </a:r>
            <a:endParaRPr lang="pl-PL" sz="2600" dirty="0"/>
          </a:p>
          <a:p>
            <a:pPr>
              <a:lnSpc>
                <a:spcPct val="150000"/>
              </a:lnSpc>
            </a:pPr>
            <a:r>
              <a:rPr lang="pl-PL" sz="2600" dirty="0">
                <a:hlinkClick r:id="rId3"/>
              </a:rPr>
              <a:t>http://oud.digischool.nl/en/grammatica/prescont-vraag2.htm</a:t>
            </a:r>
            <a:endParaRPr lang="pl-PL" sz="2600" dirty="0"/>
          </a:p>
          <a:p>
            <a:pPr>
              <a:lnSpc>
                <a:spcPct val="150000"/>
              </a:lnSpc>
            </a:pPr>
            <a:r>
              <a:rPr lang="pl-PL" sz="2600" dirty="0">
                <a:hlinkClick r:id="rId4"/>
              </a:rPr>
              <a:t>http://engelsklaslokaal.nl/oefenen-met-grammatica/oefenen-met-1-tijd/present-continuous/</a:t>
            </a:r>
            <a:endParaRPr lang="nl-NL" sz="2600" dirty="0"/>
          </a:p>
          <a:p>
            <a:pPr>
              <a:lnSpc>
                <a:spcPct val="150000"/>
              </a:lnSpc>
            </a:pPr>
            <a:r>
              <a:rPr lang="pl-PL" sz="2600" dirty="0">
                <a:hlinkClick r:id="rId5"/>
              </a:rPr>
              <a:t>http://www.talenwijzer.com/present-continuous-oefenen.html</a:t>
            </a:r>
            <a:endParaRPr lang="nl-NL" sz="2600" dirty="0"/>
          </a:p>
          <a:p>
            <a:endParaRPr lang="pl-PL" dirty="0"/>
          </a:p>
          <a:p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4158726304"/>
      </p:ext>
    </p:extLst>
  </p:cSld>
  <p:clrMapOvr>
    <a:masterClrMapping/>
  </p:clrMapOvr>
</p:sld>
</file>

<file path=ppt/theme/theme1.xml><?xml version="1.0" encoding="utf-8"?>
<a:theme xmlns:a="http://schemas.openxmlformats.org/drawingml/2006/main" name="Motyw pakietu Office">
  <a:themeElements>
    <a:clrScheme name="Pakiet 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Pakiet 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Pakiet 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28</TotalTime>
  <Words>233</Words>
  <Application>Microsoft Office PowerPoint</Application>
  <PresentationFormat>Diavoorstelling (4:3)</PresentationFormat>
  <Paragraphs>52</Paragraphs>
  <Slides>7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7</vt:i4>
      </vt:variant>
    </vt:vector>
  </HeadingPairs>
  <TitlesOfParts>
    <vt:vector size="11" baseType="lpstr">
      <vt:lpstr>Arial</vt:lpstr>
      <vt:lpstr>Calibri</vt:lpstr>
      <vt:lpstr>Comic Sans MS</vt:lpstr>
      <vt:lpstr>Motyw pakietu Office</vt:lpstr>
      <vt:lpstr>Present continuous</vt:lpstr>
      <vt:lpstr>Bevestigende zinnen</vt:lpstr>
      <vt:lpstr>Vragen</vt:lpstr>
      <vt:lpstr>Ontkenningen</vt:lpstr>
      <vt:lpstr>Gebruik</vt:lpstr>
      <vt:lpstr>Signaalwoorden</vt:lpstr>
      <vt:lpstr>Online oefenen</vt:lpstr>
    </vt:vector>
  </TitlesOfParts>
  <Company>HP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 continuous</dc:title>
  <dc:creator>Ania</dc:creator>
  <cp:lastModifiedBy>Anna Kielczewska</cp:lastModifiedBy>
  <cp:revision>7</cp:revision>
  <dcterms:created xsi:type="dcterms:W3CDTF">2012-09-23T15:15:39Z</dcterms:created>
  <dcterms:modified xsi:type="dcterms:W3CDTF">2016-09-27T13:12:41Z</dcterms:modified>
</cp:coreProperties>
</file>

<file path=docProps/thumbnail.jpeg>
</file>