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65" r:id="rId3"/>
    <p:sldId id="256" r:id="rId4"/>
    <p:sldId id="257" r:id="rId5"/>
    <p:sldId id="258" r:id="rId6"/>
    <p:sldId id="259" r:id="rId7"/>
    <p:sldId id="260" r:id="rId8"/>
    <p:sldId id="261" r:id="rId9"/>
    <p:sldId id="262" r:id="rId10"/>
    <p:sldId id="263" r:id="rId11"/>
    <p:sldId id="264" r:id="rId12"/>
    <p:sldId id="266" r:id="rId13"/>
    <p:sldId id="267" r:id="rId14"/>
    <p:sldId id="268"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A9D10BF-842B-49E5-B4A4-4B102AC9BAE5}" type="datetimeFigureOut">
              <a:rPr lang="nl-NL" smtClean="0"/>
              <a:t>6-10-2016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1445098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A9D10BF-842B-49E5-B4A4-4B102AC9BAE5}" type="datetimeFigureOut">
              <a:rPr lang="nl-NL" smtClean="0"/>
              <a:t>6-10-2016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2538179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A9D10BF-842B-49E5-B4A4-4B102AC9BAE5}" type="datetimeFigureOut">
              <a:rPr lang="nl-NL" smtClean="0"/>
              <a:t>6-10-2016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1946583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A9D10BF-842B-49E5-B4A4-4B102AC9BAE5}" type="datetimeFigureOut">
              <a:rPr lang="nl-NL" smtClean="0"/>
              <a:t>6-10-2016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2507351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9A9D10BF-842B-49E5-B4A4-4B102AC9BAE5}" type="datetimeFigureOut">
              <a:rPr lang="nl-NL" smtClean="0"/>
              <a:t>6-10-2016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2803748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A9D10BF-842B-49E5-B4A4-4B102AC9BAE5}" type="datetimeFigureOut">
              <a:rPr lang="nl-NL" smtClean="0"/>
              <a:t>6-10-2016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4243655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A9D10BF-842B-49E5-B4A4-4B102AC9BAE5}" type="datetimeFigureOut">
              <a:rPr lang="nl-NL" smtClean="0"/>
              <a:t>6-10-2016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4087837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A9D10BF-842B-49E5-B4A4-4B102AC9BAE5}" type="datetimeFigureOut">
              <a:rPr lang="nl-NL" smtClean="0"/>
              <a:t>6-10-2016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2440512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A9D10BF-842B-49E5-B4A4-4B102AC9BAE5}" type="datetimeFigureOut">
              <a:rPr lang="nl-NL" smtClean="0"/>
              <a:t>6-10-2016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1231478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A9D10BF-842B-49E5-B4A4-4B102AC9BAE5}" type="datetimeFigureOut">
              <a:rPr lang="nl-NL" smtClean="0"/>
              <a:t>6-10-2016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3860434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A9D10BF-842B-49E5-B4A4-4B102AC9BAE5}" type="datetimeFigureOut">
              <a:rPr lang="nl-NL" smtClean="0"/>
              <a:t>6-10-2016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52183EC-A594-4ED2-9BFB-D794AC82F360}" type="slidenum">
              <a:rPr lang="nl-NL" smtClean="0"/>
              <a:t>‹nr.›</a:t>
            </a:fld>
            <a:endParaRPr lang="nl-NL"/>
          </a:p>
        </p:txBody>
      </p:sp>
    </p:spTree>
    <p:extLst>
      <p:ext uri="{BB962C8B-B14F-4D97-AF65-F5344CB8AC3E}">
        <p14:creationId xmlns:p14="http://schemas.microsoft.com/office/powerpoint/2010/main" val="2577689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9D10BF-842B-49E5-B4A4-4B102AC9BAE5}" type="datetimeFigureOut">
              <a:rPr lang="nl-NL" smtClean="0"/>
              <a:t>6-10-2016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183EC-A594-4ED2-9BFB-D794AC82F360}" type="slidenum">
              <a:rPr lang="nl-NL" smtClean="0"/>
              <a:t>‹nr.›</a:t>
            </a:fld>
            <a:endParaRPr lang="nl-NL"/>
          </a:p>
        </p:txBody>
      </p:sp>
    </p:spTree>
    <p:extLst>
      <p:ext uri="{BB962C8B-B14F-4D97-AF65-F5344CB8AC3E}">
        <p14:creationId xmlns:p14="http://schemas.microsoft.com/office/powerpoint/2010/main" val="14293269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https://www.youtube.com/embed/c9rob1RdOsk"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vo9wlAWHE3E" TargetMode="External"/><Relationship Id="rId2" Type="http://schemas.openxmlformats.org/officeDocument/2006/relationships/slideLayout" Target="../slideLayouts/slideLayout2.xml"/><Relationship Id="rId1" Type="http://schemas.openxmlformats.org/officeDocument/2006/relationships/video" Target="https://www.youtube.com/embed/vo9wlAWHE3E" TargetMode="Externa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7463" y="571500"/>
            <a:ext cx="9012382" cy="1234354"/>
          </a:xfrm>
        </p:spPr>
        <p:txBody>
          <a:bodyPr/>
          <a:lstStyle/>
          <a:p>
            <a:r>
              <a:rPr lang="nl-NL" dirty="0" smtClean="0"/>
              <a:t>BB - Theorie</a:t>
            </a:r>
            <a:endParaRPr lang="nl-NL" dirty="0"/>
          </a:p>
        </p:txBody>
      </p:sp>
      <p:sp>
        <p:nvSpPr>
          <p:cNvPr id="3" name="Ondertitel 2"/>
          <p:cNvSpPr>
            <a:spLocks noGrp="1"/>
          </p:cNvSpPr>
          <p:nvPr>
            <p:ph type="subTitle" idx="1"/>
          </p:nvPr>
        </p:nvSpPr>
        <p:spPr>
          <a:xfrm>
            <a:off x="1461654" y="4454092"/>
            <a:ext cx="9144000" cy="855662"/>
          </a:xfrm>
        </p:spPr>
        <p:txBody>
          <a:bodyPr/>
          <a:lstStyle/>
          <a:p>
            <a:r>
              <a:rPr lang="nl-NL" dirty="0" smtClean="0"/>
              <a:t>Donderdag 6-oktober</a:t>
            </a:r>
            <a:endParaRPr lang="nl-NL" dirty="0"/>
          </a:p>
        </p:txBody>
      </p:sp>
    </p:spTree>
    <p:extLst>
      <p:ext uri="{BB962C8B-B14F-4D97-AF65-F5344CB8AC3E}">
        <p14:creationId xmlns:p14="http://schemas.microsoft.com/office/powerpoint/2010/main" val="862472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66360" y="1"/>
            <a:ext cx="1859280" cy="891540"/>
          </a:xfrm>
        </p:spPr>
        <p:txBody>
          <a:bodyPr/>
          <a:lstStyle/>
          <a:p>
            <a:r>
              <a:rPr lang="nl-NL" dirty="0" smtClean="0"/>
              <a:t>Dwang</a:t>
            </a:r>
            <a:endParaRPr lang="nl-NL" dirty="0"/>
          </a:p>
        </p:txBody>
      </p:sp>
      <p:sp>
        <p:nvSpPr>
          <p:cNvPr id="3" name="Tijdelijke aanduiding voor inhoud 2"/>
          <p:cNvSpPr>
            <a:spLocks noGrp="1"/>
          </p:cNvSpPr>
          <p:nvPr>
            <p:ph idx="1"/>
          </p:nvPr>
        </p:nvSpPr>
        <p:spPr>
          <a:xfrm>
            <a:off x="609600" y="1425575"/>
            <a:ext cx="4956810" cy="540385"/>
          </a:xfrm>
          <a:solidFill>
            <a:srgbClr val="FFFF00"/>
          </a:solidFill>
          <a:ln>
            <a:solidFill>
              <a:srgbClr val="FF0000"/>
            </a:solidFill>
          </a:ln>
        </p:spPr>
        <p:txBody>
          <a:bodyPr/>
          <a:lstStyle/>
          <a:p>
            <a:pPr marL="0" indent="0">
              <a:buNone/>
            </a:pPr>
            <a:r>
              <a:rPr lang="nl-NL" dirty="0" smtClean="0"/>
              <a:t>Elke beperking in keuze vrijheid</a:t>
            </a:r>
            <a:endParaRPr lang="nl-NL" dirty="0"/>
          </a:p>
        </p:txBody>
      </p:sp>
      <p:sp>
        <p:nvSpPr>
          <p:cNvPr id="6" name="Tijdelijke aanduiding voor inhoud 2"/>
          <p:cNvSpPr txBox="1">
            <a:spLocks/>
          </p:cNvSpPr>
          <p:nvPr/>
        </p:nvSpPr>
        <p:spPr>
          <a:xfrm>
            <a:off x="6096000" y="1194753"/>
            <a:ext cx="5798820" cy="1102678"/>
          </a:xfrm>
          <a:prstGeom prst="rect">
            <a:avLst/>
          </a:prstGeom>
          <a:solidFill>
            <a:srgbClr val="FFFF00"/>
          </a:solidFill>
          <a:ln>
            <a:solidFill>
              <a:srgbClr val="FF000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smtClean="0"/>
              <a:t>Beroepskracht:</a:t>
            </a:r>
          </a:p>
          <a:p>
            <a:pPr marL="0" indent="0">
              <a:buFont typeface="Arial" panose="020B0604020202020204" pitchFamily="34" charset="0"/>
              <a:buNone/>
            </a:pPr>
            <a:r>
              <a:rPr lang="nl-NL" dirty="0" smtClean="0"/>
              <a:t>Zorgvuldig observeren en signaleren</a:t>
            </a:r>
            <a:endParaRPr lang="nl-NL" dirty="0"/>
          </a:p>
        </p:txBody>
      </p:sp>
      <p:pic>
        <p:nvPicPr>
          <p:cNvPr id="8" name="Afbeelding 7"/>
          <p:cNvPicPr>
            <a:picLocks noChangeAspect="1"/>
          </p:cNvPicPr>
          <p:nvPr/>
        </p:nvPicPr>
        <p:blipFill>
          <a:blip r:embed="rId2"/>
          <a:stretch>
            <a:fillRect/>
          </a:stretch>
        </p:blipFill>
        <p:spPr>
          <a:xfrm>
            <a:off x="166687" y="2985288"/>
            <a:ext cx="7721381" cy="1673543"/>
          </a:xfrm>
          <a:prstGeom prst="rect">
            <a:avLst/>
          </a:prstGeom>
        </p:spPr>
      </p:pic>
      <p:pic>
        <p:nvPicPr>
          <p:cNvPr id="9" name="Afbeelding 8"/>
          <p:cNvPicPr>
            <a:picLocks noChangeAspect="1"/>
          </p:cNvPicPr>
          <p:nvPr/>
        </p:nvPicPr>
        <p:blipFill>
          <a:blip r:embed="rId3"/>
          <a:stretch>
            <a:fillRect/>
          </a:stretch>
        </p:blipFill>
        <p:spPr>
          <a:xfrm>
            <a:off x="5566410" y="4658831"/>
            <a:ext cx="6568185" cy="2199169"/>
          </a:xfrm>
          <a:prstGeom prst="rect">
            <a:avLst/>
          </a:prstGeom>
        </p:spPr>
      </p:pic>
    </p:spTree>
    <p:extLst>
      <p:ext uri="{BB962C8B-B14F-4D97-AF65-F5344CB8AC3E}">
        <p14:creationId xmlns:p14="http://schemas.microsoft.com/office/powerpoint/2010/main" val="2355577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29024" y="113665"/>
            <a:ext cx="5514975" cy="732155"/>
          </a:xfrm>
        </p:spPr>
        <p:txBody>
          <a:bodyPr/>
          <a:lstStyle/>
          <a:p>
            <a:r>
              <a:rPr lang="nl-NL" dirty="0" smtClean="0"/>
              <a:t>Rechten van cliënten</a:t>
            </a:r>
            <a:endParaRPr lang="nl-NL" dirty="0"/>
          </a:p>
        </p:txBody>
      </p:sp>
      <p:pic>
        <p:nvPicPr>
          <p:cNvPr id="3" name="Afbeelding 2"/>
          <p:cNvPicPr>
            <a:picLocks noChangeAspect="1"/>
          </p:cNvPicPr>
          <p:nvPr/>
        </p:nvPicPr>
        <p:blipFill>
          <a:blip r:embed="rId2"/>
          <a:stretch>
            <a:fillRect/>
          </a:stretch>
        </p:blipFill>
        <p:spPr>
          <a:xfrm>
            <a:off x="76359" y="208145"/>
            <a:ext cx="2001396" cy="1950728"/>
          </a:xfrm>
          <a:prstGeom prst="rect">
            <a:avLst/>
          </a:prstGeom>
        </p:spPr>
      </p:pic>
      <p:sp>
        <p:nvSpPr>
          <p:cNvPr id="4" name="Tekstvak 3"/>
          <p:cNvSpPr txBox="1"/>
          <p:nvPr/>
        </p:nvSpPr>
        <p:spPr>
          <a:xfrm>
            <a:off x="1874677" y="1071308"/>
            <a:ext cx="8600929" cy="523220"/>
          </a:xfrm>
          <a:prstGeom prst="rect">
            <a:avLst/>
          </a:prstGeom>
          <a:solidFill>
            <a:schemeClr val="accent2">
              <a:lumMod val="60000"/>
              <a:lumOff val="40000"/>
            </a:schemeClr>
          </a:solidFill>
          <a:ln>
            <a:solidFill>
              <a:schemeClr val="accent2">
                <a:lumMod val="75000"/>
              </a:schemeClr>
            </a:solidFill>
          </a:ln>
        </p:spPr>
        <p:txBody>
          <a:bodyPr wrap="square" rtlCol="0">
            <a:spAutoFit/>
          </a:bodyPr>
          <a:lstStyle/>
          <a:p>
            <a:r>
              <a:rPr lang="nl-NL" sz="2800" dirty="0" smtClean="0"/>
              <a:t>De Wet op de Geneeskundige behandelingsovereenkomst</a:t>
            </a:r>
          </a:p>
        </p:txBody>
      </p:sp>
      <p:cxnSp>
        <p:nvCxnSpPr>
          <p:cNvPr id="6" name="Gebogen verbindingslijn 5"/>
          <p:cNvCxnSpPr/>
          <p:nvPr/>
        </p:nvCxnSpPr>
        <p:spPr>
          <a:xfrm>
            <a:off x="2444460" y="1589655"/>
            <a:ext cx="984540" cy="23036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kstvak 7"/>
          <p:cNvSpPr txBox="1"/>
          <p:nvPr/>
        </p:nvSpPr>
        <p:spPr>
          <a:xfrm>
            <a:off x="3429000" y="1626694"/>
            <a:ext cx="7232072" cy="830997"/>
          </a:xfrm>
          <a:prstGeom prst="rect">
            <a:avLst/>
          </a:prstGeom>
          <a:solidFill>
            <a:schemeClr val="accent2">
              <a:lumMod val="60000"/>
              <a:lumOff val="40000"/>
            </a:schemeClr>
          </a:solidFill>
          <a:ln>
            <a:solidFill>
              <a:schemeClr val="accent2">
                <a:lumMod val="75000"/>
              </a:schemeClr>
            </a:solidFill>
          </a:ln>
        </p:spPr>
        <p:txBody>
          <a:bodyPr wrap="square" rtlCol="0">
            <a:spAutoFit/>
          </a:bodyPr>
          <a:lstStyle/>
          <a:p>
            <a:r>
              <a:rPr lang="nl-NL" sz="2400" dirty="0" smtClean="0"/>
              <a:t>De begeleider mag cliënten alleen behandelen als zij 				toestemming geven.</a:t>
            </a:r>
            <a:endParaRPr lang="nl-NL" sz="2400" dirty="0"/>
          </a:p>
        </p:txBody>
      </p:sp>
      <p:pic>
        <p:nvPicPr>
          <p:cNvPr id="9" name="Afbeelding 8"/>
          <p:cNvPicPr>
            <a:picLocks noChangeAspect="1"/>
          </p:cNvPicPr>
          <p:nvPr/>
        </p:nvPicPr>
        <p:blipFill>
          <a:blip r:embed="rId3"/>
          <a:stretch>
            <a:fillRect/>
          </a:stretch>
        </p:blipFill>
        <p:spPr>
          <a:xfrm>
            <a:off x="314206" y="2647516"/>
            <a:ext cx="1525702" cy="1498457"/>
          </a:xfrm>
          <a:prstGeom prst="rect">
            <a:avLst/>
          </a:prstGeom>
        </p:spPr>
      </p:pic>
      <p:sp>
        <p:nvSpPr>
          <p:cNvPr id="10" name="Tekstvak 9"/>
          <p:cNvSpPr txBox="1"/>
          <p:nvPr/>
        </p:nvSpPr>
        <p:spPr>
          <a:xfrm>
            <a:off x="1839908" y="2925228"/>
            <a:ext cx="6255329" cy="523220"/>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r>
              <a:rPr lang="nl-NL" sz="2800" dirty="0" smtClean="0"/>
              <a:t>De Wet klachtrecht cliënten zorgsector.</a:t>
            </a:r>
            <a:endParaRPr lang="nl-NL" sz="2800" dirty="0"/>
          </a:p>
        </p:txBody>
      </p:sp>
      <p:cxnSp>
        <p:nvCxnSpPr>
          <p:cNvPr id="12" name="Gebogen verbindingslijn 11"/>
          <p:cNvCxnSpPr/>
          <p:nvPr/>
        </p:nvCxnSpPr>
        <p:spPr>
          <a:xfrm>
            <a:off x="2150916" y="3509794"/>
            <a:ext cx="1070266" cy="81282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kstvak 12"/>
          <p:cNvSpPr txBox="1"/>
          <p:nvPr/>
        </p:nvSpPr>
        <p:spPr>
          <a:xfrm>
            <a:off x="3118139" y="3726160"/>
            <a:ext cx="6816436" cy="830997"/>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r>
              <a:rPr lang="nl-NL" sz="2400" dirty="0" smtClean="0"/>
              <a:t>Regelt het klachtrecht door verschillende kanalen ter 				beschikking te stellen.</a:t>
            </a:r>
            <a:endParaRPr lang="nl-NL" sz="2400" dirty="0"/>
          </a:p>
        </p:txBody>
      </p:sp>
      <p:sp>
        <p:nvSpPr>
          <p:cNvPr id="18" name="Tijdelijke aanduiding voor inhoud 2"/>
          <p:cNvSpPr>
            <a:spLocks noGrp="1"/>
          </p:cNvSpPr>
          <p:nvPr>
            <p:ph idx="1"/>
          </p:nvPr>
        </p:nvSpPr>
        <p:spPr>
          <a:xfrm>
            <a:off x="568901" y="5608195"/>
            <a:ext cx="3564081" cy="519546"/>
          </a:xfrm>
          <a:solidFill>
            <a:schemeClr val="accent1">
              <a:lumMod val="20000"/>
              <a:lumOff val="80000"/>
            </a:schemeClr>
          </a:solidFill>
          <a:ln>
            <a:solidFill>
              <a:schemeClr val="accent1"/>
            </a:solidFill>
          </a:ln>
        </p:spPr>
        <p:txBody>
          <a:bodyPr/>
          <a:lstStyle/>
          <a:p>
            <a:pPr marL="0" indent="0">
              <a:buNone/>
            </a:pPr>
            <a:r>
              <a:rPr lang="nl-NL" dirty="0" smtClean="0"/>
              <a:t>De wet zorg en Dwang</a:t>
            </a:r>
          </a:p>
        </p:txBody>
      </p:sp>
      <p:sp>
        <p:nvSpPr>
          <p:cNvPr id="19" name="Tekstvak 18"/>
          <p:cNvSpPr txBox="1"/>
          <p:nvPr/>
        </p:nvSpPr>
        <p:spPr>
          <a:xfrm>
            <a:off x="6795655" y="5452469"/>
            <a:ext cx="5060373" cy="830997"/>
          </a:xfrm>
          <a:prstGeom prst="rect">
            <a:avLst/>
          </a:prstGeom>
          <a:solidFill>
            <a:schemeClr val="accent1">
              <a:lumMod val="20000"/>
              <a:lumOff val="80000"/>
            </a:schemeClr>
          </a:solidFill>
          <a:ln>
            <a:solidFill>
              <a:schemeClr val="accent1"/>
            </a:solidFill>
          </a:ln>
        </p:spPr>
        <p:txBody>
          <a:bodyPr wrap="square" rtlCol="0">
            <a:spAutoFit/>
          </a:bodyPr>
          <a:lstStyle/>
          <a:p>
            <a:r>
              <a:rPr lang="nl-NL" sz="2400" dirty="0" smtClean="0"/>
              <a:t>Regelt gebruik van vrijheidsbeperkende maatregelen. </a:t>
            </a:r>
            <a:endParaRPr lang="nl-NL" sz="2400" dirty="0"/>
          </a:p>
        </p:txBody>
      </p:sp>
      <p:cxnSp>
        <p:nvCxnSpPr>
          <p:cNvPr id="20" name="Rechte verbindingslijn met pijl 19"/>
          <p:cNvCxnSpPr/>
          <p:nvPr/>
        </p:nvCxnSpPr>
        <p:spPr>
          <a:xfrm flipV="1">
            <a:off x="4622654" y="5857575"/>
            <a:ext cx="1683328" cy="103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792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animBg="1"/>
      <p:bldP spid="13" grpId="0" animBg="1"/>
      <p:bldP spid="18" grpId="0" build="p"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4692" y="115743"/>
            <a:ext cx="11367654" cy="705139"/>
          </a:xfrm>
        </p:spPr>
        <p:txBody>
          <a:bodyPr>
            <a:normAutofit fontScale="90000"/>
          </a:bodyPr>
          <a:lstStyle/>
          <a:p>
            <a:r>
              <a:rPr lang="nl-NL" dirty="0" smtClean="0"/>
              <a:t>Verwaarlozing			 en 			mishandeling</a:t>
            </a:r>
            <a:endParaRPr lang="nl-NL" dirty="0"/>
          </a:p>
        </p:txBody>
      </p:sp>
      <p:sp>
        <p:nvSpPr>
          <p:cNvPr id="3" name="Tijdelijke aanduiding voor inhoud 2"/>
          <p:cNvSpPr>
            <a:spLocks noGrp="1"/>
          </p:cNvSpPr>
          <p:nvPr>
            <p:ph idx="1"/>
          </p:nvPr>
        </p:nvSpPr>
        <p:spPr>
          <a:xfrm>
            <a:off x="277090" y="1600200"/>
            <a:ext cx="10515600" cy="709757"/>
          </a:xfrm>
          <a:solidFill>
            <a:schemeClr val="accent6">
              <a:lumMod val="20000"/>
              <a:lumOff val="80000"/>
            </a:schemeClr>
          </a:solidFill>
          <a:ln>
            <a:solidFill>
              <a:schemeClr val="tx2"/>
            </a:solidFill>
          </a:ln>
        </p:spPr>
        <p:txBody>
          <a:bodyPr/>
          <a:lstStyle/>
          <a:p>
            <a:pPr marL="0" indent="0">
              <a:buNone/>
            </a:pPr>
            <a:r>
              <a:rPr lang="nl-NL" dirty="0" smtClean="0"/>
              <a:t>Cliënten niet de aandacht of zorg geven die zij nodig hebben</a:t>
            </a:r>
          </a:p>
          <a:p>
            <a:pPr marL="0" indent="0">
              <a:buNone/>
            </a:pPr>
            <a:endParaRPr lang="nl-NL" dirty="0"/>
          </a:p>
        </p:txBody>
      </p:sp>
      <p:sp>
        <p:nvSpPr>
          <p:cNvPr id="8" name="PIJL-OMLAAG 7"/>
          <p:cNvSpPr/>
          <p:nvPr/>
        </p:nvSpPr>
        <p:spPr>
          <a:xfrm>
            <a:off x="1330036" y="820882"/>
            <a:ext cx="259773" cy="7793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Gebogen pijl 10"/>
          <p:cNvSpPr/>
          <p:nvPr/>
        </p:nvSpPr>
        <p:spPr>
          <a:xfrm rot="10800000">
            <a:off x="10273144" y="820882"/>
            <a:ext cx="1246909" cy="2507487"/>
          </a:xfrm>
          <a:prstGeom prst="bent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2" name="Tekstvak 11"/>
          <p:cNvSpPr txBox="1"/>
          <p:nvPr/>
        </p:nvSpPr>
        <p:spPr>
          <a:xfrm>
            <a:off x="3269672" y="2497372"/>
            <a:ext cx="6643255" cy="830997"/>
          </a:xfrm>
          <a:prstGeom prst="rect">
            <a:avLst/>
          </a:prstGeom>
          <a:solidFill>
            <a:srgbClr val="FFFF00"/>
          </a:solidFill>
          <a:ln>
            <a:solidFill>
              <a:srgbClr val="FFC000"/>
            </a:solidFill>
          </a:ln>
        </p:spPr>
        <p:txBody>
          <a:bodyPr wrap="square" rtlCol="0">
            <a:spAutoFit/>
          </a:bodyPr>
          <a:lstStyle/>
          <a:p>
            <a:r>
              <a:rPr lang="nl-NL" sz="2400" dirty="0" smtClean="0"/>
              <a:t>Handelen of nalaten van handelen waardoor cliënten lijden: de cliënt onjuist behandelen</a:t>
            </a:r>
            <a:endParaRPr lang="nl-NL" sz="2400" dirty="0"/>
          </a:p>
        </p:txBody>
      </p:sp>
      <p:sp>
        <p:nvSpPr>
          <p:cNvPr id="13" name="Gekromde PIJL-RECHTS 12"/>
          <p:cNvSpPr/>
          <p:nvPr/>
        </p:nvSpPr>
        <p:spPr>
          <a:xfrm>
            <a:off x="2015836" y="2912870"/>
            <a:ext cx="1253836" cy="1475509"/>
          </a:xfrm>
          <a:prstGeom prst="curv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nl-NL">
              <a:solidFill>
                <a:schemeClr val="tx1"/>
              </a:solidFill>
            </a:endParaRPr>
          </a:p>
        </p:txBody>
      </p:sp>
      <p:sp>
        <p:nvSpPr>
          <p:cNvPr id="14" name="Tekstvak 13"/>
          <p:cNvSpPr txBox="1"/>
          <p:nvPr/>
        </p:nvSpPr>
        <p:spPr>
          <a:xfrm>
            <a:off x="3269672" y="4117939"/>
            <a:ext cx="3141519" cy="1569660"/>
          </a:xfrm>
          <a:prstGeom prst="rect">
            <a:avLst/>
          </a:prstGeom>
          <a:solidFill>
            <a:schemeClr val="bg1"/>
          </a:solidFill>
          <a:ln>
            <a:solidFill>
              <a:srgbClr val="FFC000"/>
            </a:solidFill>
          </a:ln>
        </p:spPr>
        <p:txBody>
          <a:bodyPr wrap="square" rtlCol="0">
            <a:spAutoFit/>
          </a:bodyPr>
          <a:lstStyle/>
          <a:p>
            <a:r>
              <a:rPr lang="nl-NL" sz="2400" dirty="0" smtClean="0"/>
              <a:t>Lichamelijk</a:t>
            </a:r>
          </a:p>
          <a:p>
            <a:r>
              <a:rPr lang="nl-NL" sz="2400" dirty="0" smtClean="0"/>
              <a:t>Psychisch </a:t>
            </a:r>
          </a:p>
          <a:p>
            <a:r>
              <a:rPr lang="nl-NL" sz="2400" dirty="0" smtClean="0"/>
              <a:t>Materieel/financieel</a:t>
            </a:r>
          </a:p>
          <a:p>
            <a:r>
              <a:rPr lang="nl-NL" sz="2400" dirty="0" smtClean="0"/>
              <a:t>Schending van rechten</a:t>
            </a:r>
          </a:p>
        </p:txBody>
      </p:sp>
    </p:spTree>
    <p:extLst>
      <p:ext uri="{BB962C8B-B14F-4D97-AF65-F5344CB8AC3E}">
        <p14:creationId xmlns:p14="http://schemas.microsoft.com/office/powerpoint/2010/main" val="115083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P spid="11"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9rob1RdOsk"/>
          <p:cNvPicPr>
            <a:picLocks noGrp="1" noRot="1" noChangeAspect="1"/>
          </p:cNvPicPr>
          <p:nvPr>
            <p:ph idx="1"/>
            <a:videoFile r:link="rId1"/>
          </p:nvPr>
        </p:nvPicPr>
        <p:blipFill>
          <a:blip r:embed="rId3"/>
          <a:stretch>
            <a:fillRect/>
          </a:stretch>
        </p:blipFill>
        <p:spPr>
          <a:xfrm>
            <a:off x="771237" y="363682"/>
            <a:ext cx="10232736" cy="5755914"/>
          </a:xfrm>
          <a:prstGeom prst="rect">
            <a:avLst/>
          </a:prstGeom>
        </p:spPr>
      </p:pic>
    </p:spTree>
    <p:extLst>
      <p:ext uri="{BB962C8B-B14F-4D97-AF65-F5344CB8AC3E}">
        <p14:creationId xmlns:p14="http://schemas.microsoft.com/office/powerpoint/2010/main" val="1738520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914900" y="146917"/>
            <a:ext cx="2362200" cy="902566"/>
          </a:xfrm>
        </p:spPr>
        <p:txBody>
          <a:bodyPr/>
          <a:lstStyle/>
          <a:p>
            <a:r>
              <a:rPr lang="nl-NL" dirty="0" smtClean="0"/>
              <a:t>Afsluiting</a:t>
            </a:r>
            <a:endParaRPr lang="nl-NL" dirty="0"/>
          </a:p>
        </p:txBody>
      </p:sp>
      <p:sp>
        <p:nvSpPr>
          <p:cNvPr id="3" name="Tijdelijke aanduiding voor inhoud 2"/>
          <p:cNvSpPr>
            <a:spLocks noGrp="1"/>
          </p:cNvSpPr>
          <p:nvPr>
            <p:ph idx="1"/>
          </p:nvPr>
        </p:nvSpPr>
        <p:spPr/>
        <p:txBody>
          <a:bodyPr>
            <a:normAutofit lnSpcReduction="10000"/>
          </a:bodyPr>
          <a:lstStyle/>
          <a:p>
            <a:pPr marL="0" indent="0" algn="ctr">
              <a:buNone/>
            </a:pPr>
            <a:r>
              <a:rPr lang="nl-NL" dirty="0"/>
              <a:t>Hoofdstuk:</a:t>
            </a:r>
          </a:p>
          <a:p>
            <a:pPr marL="0" indent="0" algn="ctr">
              <a:buNone/>
            </a:pPr>
            <a:r>
              <a:rPr lang="nl-NL" dirty="0"/>
              <a:t>Kwaliteit van leven</a:t>
            </a:r>
          </a:p>
          <a:p>
            <a:pPr marL="0" indent="0" algn="ctr">
              <a:buNone/>
            </a:pPr>
            <a:r>
              <a:rPr lang="nl-NL" dirty="0"/>
              <a:t>Kwetsbaarheid in de </a:t>
            </a:r>
            <a:r>
              <a:rPr lang="nl-NL" dirty="0" smtClean="0"/>
              <a:t>zorg</a:t>
            </a:r>
          </a:p>
          <a:p>
            <a:pPr marL="0" indent="0" algn="ctr">
              <a:buNone/>
            </a:pPr>
            <a:endParaRPr lang="nl-NL" dirty="0"/>
          </a:p>
          <a:p>
            <a:pPr marL="0" indent="0" algn="ctr">
              <a:buNone/>
            </a:pPr>
            <a:r>
              <a:rPr lang="nl-NL" dirty="0" smtClean="0"/>
              <a:t>Volgende keer</a:t>
            </a:r>
          </a:p>
          <a:p>
            <a:pPr marL="0" indent="0" algn="ctr">
              <a:buNone/>
            </a:pPr>
            <a:r>
              <a:rPr lang="nl-NL" dirty="0" smtClean="0"/>
              <a:t>13 -10 Geen Les</a:t>
            </a:r>
          </a:p>
          <a:p>
            <a:pPr marL="0" indent="0" algn="ctr">
              <a:buNone/>
            </a:pPr>
            <a:r>
              <a:rPr lang="nl-NL" dirty="0" smtClean="0"/>
              <a:t>20-10 Fijne vakantie!!</a:t>
            </a:r>
            <a:r>
              <a:rPr lang="nl-NL" dirty="0" smtClean="0">
                <a:sym typeface="Wingdings" panose="05000000000000000000" pitchFamily="2" charset="2"/>
              </a:rPr>
              <a:t> </a:t>
            </a:r>
          </a:p>
          <a:p>
            <a:pPr marL="0" indent="0" algn="ctr">
              <a:buNone/>
            </a:pPr>
            <a:r>
              <a:rPr lang="nl-NL" dirty="0" smtClean="0">
                <a:solidFill>
                  <a:srgbClr val="FF0000"/>
                </a:solidFill>
                <a:sym typeface="Wingdings" panose="05000000000000000000" pitchFamily="2" charset="2"/>
              </a:rPr>
              <a:t>27-10: niveau 4 van 10-11.30</a:t>
            </a:r>
          </a:p>
          <a:p>
            <a:pPr marL="0" indent="0" algn="ctr">
              <a:buNone/>
            </a:pPr>
            <a:r>
              <a:rPr lang="nl-NL" dirty="0" smtClean="0">
                <a:solidFill>
                  <a:srgbClr val="FF0000"/>
                </a:solidFill>
                <a:sym typeface="Wingdings" panose="05000000000000000000" pitchFamily="2" charset="2"/>
              </a:rPr>
              <a:t>Niveau3 van 11.30-13.00</a:t>
            </a:r>
          </a:p>
          <a:p>
            <a:pPr marL="0" indent="0" algn="ctr">
              <a:buNone/>
            </a:pPr>
            <a:endParaRPr lang="nl-NL" dirty="0">
              <a:sym typeface="Wingdings" panose="05000000000000000000" pitchFamily="2" charset="2"/>
            </a:endParaRPr>
          </a:p>
          <a:p>
            <a:pPr marL="0" indent="0" algn="ctr">
              <a:buNone/>
            </a:pPr>
            <a:endParaRPr lang="nl-NL" dirty="0">
              <a:sym typeface="Wingdings" panose="05000000000000000000" pitchFamily="2" charset="2"/>
            </a:endParaRPr>
          </a:p>
        </p:txBody>
      </p:sp>
    </p:spTree>
    <p:extLst>
      <p:ext uri="{BB962C8B-B14F-4D97-AF65-F5344CB8AC3E}">
        <p14:creationId xmlns:p14="http://schemas.microsoft.com/office/powerpoint/2010/main" val="1834044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24004" y="0"/>
            <a:ext cx="2143991" cy="798656"/>
          </a:xfrm>
        </p:spPr>
        <p:txBody>
          <a:bodyPr>
            <a:normAutofit/>
          </a:bodyPr>
          <a:lstStyle/>
          <a:p>
            <a:r>
              <a:rPr lang="nl-NL" dirty="0" smtClean="0"/>
              <a:t>Vandaag</a:t>
            </a:r>
            <a:endParaRPr lang="nl-NL" dirty="0"/>
          </a:p>
        </p:txBody>
      </p:sp>
      <p:sp>
        <p:nvSpPr>
          <p:cNvPr id="3" name="Tijdelijke aanduiding voor inhoud 2"/>
          <p:cNvSpPr>
            <a:spLocks noGrp="1"/>
          </p:cNvSpPr>
          <p:nvPr>
            <p:ph idx="1"/>
          </p:nvPr>
        </p:nvSpPr>
        <p:spPr/>
        <p:txBody>
          <a:bodyPr/>
          <a:lstStyle/>
          <a:p>
            <a:pPr marL="0" indent="0" algn="ctr">
              <a:buNone/>
            </a:pPr>
            <a:r>
              <a:rPr lang="nl-NL" dirty="0" smtClean="0"/>
              <a:t>A en A</a:t>
            </a:r>
            <a:endParaRPr lang="nl-NL" dirty="0"/>
          </a:p>
          <a:p>
            <a:pPr marL="0" indent="0" algn="ctr">
              <a:buNone/>
            </a:pPr>
            <a:endParaRPr lang="nl-NL" dirty="0" smtClean="0"/>
          </a:p>
          <a:p>
            <a:pPr marL="0" indent="0" algn="ctr">
              <a:buNone/>
            </a:pPr>
            <a:r>
              <a:rPr lang="nl-NL" dirty="0" smtClean="0"/>
              <a:t>Hoofdstuk:</a:t>
            </a:r>
          </a:p>
          <a:p>
            <a:pPr marL="0" indent="0" algn="ctr">
              <a:buNone/>
            </a:pPr>
            <a:r>
              <a:rPr lang="nl-NL" dirty="0" smtClean="0"/>
              <a:t>Kwaliteit van leven</a:t>
            </a:r>
          </a:p>
          <a:p>
            <a:pPr marL="0" indent="0" algn="ctr">
              <a:buNone/>
            </a:pPr>
            <a:r>
              <a:rPr lang="nl-NL" dirty="0" smtClean="0"/>
              <a:t>Kwetsbaarheid in de zorg</a:t>
            </a:r>
          </a:p>
          <a:p>
            <a:pPr marL="0" indent="0" algn="ctr">
              <a:buNone/>
            </a:pPr>
            <a:endParaRPr lang="nl-NL" dirty="0" smtClean="0"/>
          </a:p>
          <a:p>
            <a:pPr marL="0" indent="0" algn="ctr">
              <a:buNone/>
            </a:pPr>
            <a:r>
              <a:rPr lang="nl-NL" dirty="0" smtClean="0"/>
              <a:t>Afsluiting</a:t>
            </a:r>
          </a:p>
          <a:p>
            <a:pPr marL="0" indent="0" algn="ctr">
              <a:buNone/>
            </a:pPr>
            <a:endParaRPr lang="nl-NL" dirty="0"/>
          </a:p>
        </p:txBody>
      </p:sp>
    </p:spTree>
    <p:extLst>
      <p:ext uri="{BB962C8B-B14F-4D97-AF65-F5344CB8AC3E}">
        <p14:creationId xmlns:p14="http://schemas.microsoft.com/office/powerpoint/2010/main" val="162981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Casus meneer Beekjes</a:t>
            </a:r>
            <a:endParaRPr lang="nl-NL" dirty="0"/>
          </a:p>
        </p:txBody>
      </p:sp>
    </p:spTree>
    <p:extLst>
      <p:ext uri="{BB962C8B-B14F-4D97-AF65-F5344CB8AC3E}">
        <p14:creationId xmlns:p14="http://schemas.microsoft.com/office/powerpoint/2010/main" val="1173776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7809" y="78644"/>
            <a:ext cx="10515600" cy="715530"/>
          </a:xfrm>
        </p:spPr>
        <p:txBody>
          <a:bodyPr/>
          <a:lstStyle/>
          <a:p>
            <a:r>
              <a:rPr lang="nl-NL" dirty="0" smtClean="0"/>
              <a:t>Kwaliteit van leven			vanaf blz. 30</a:t>
            </a:r>
            <a:endParaRPr lang="nl-NL" dirty="0"/>
          </a:p>
        </p:txBody>
      </p:sp>
      <p:sp>
        <p:nvSpPr>
          <p:cNvPr id="6" name="Tekstvak 5"/>
          <p:cNvSpPr txBox="1"/>
          <p:nvPr/>
        </p:nvSpPr>
        <p:spPr>
          <a:xfrm>
            <a:off x="550717" y="1663889"/>
            <a:ext cx="5257799" cy="461665"/>
          </a:xfrm>
          <a:prstGeom prst="rect">
            <a:avLst/>
          </a:prstGeom>
          <a:noFill/>
          <a:ln>
            <a:solidFill>
              <a:schemeClr val="accent1"/>
            </a:solidFill>
          </a:ln>
        </p:spPr>
        <p:txBody>
          <a:bodyPr wrap="square" rtlCol="0">
            <a:spAutoFit/>
          </a:bodyPr>
          <a:lstStyle/>
          <a:p>
            <a:r>
              <a:rPr lang="nl-NL" sz="2400" dirty="0" smtClean="0"/>
              <a:t>Zegt iets over hoe we in het leven staan.</a:t>
            </a:r>
            <a:endParaRPr lang="nl-NL" sz="2400" dirty="0"/>
          </a:p>
        </p:txBody>
      </p:sp>
      <p:sp>
        <p:nvSpPr>
          <p:cNvPr id="7" name="Gekromde PIJL-RECHTS 6"/>
          <p:cNvSpPr/>
          <p:nvPr/>
        </p:nvSpPr>
        <p:spPr>
          <a:xfrm>
            <a:off x="180110" y="2064097"/>
            <a:ext cx="568036" cy="712509"/>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8" name="Tekstvak 7"/>
          <p:cNvSpPr txBox="1"/>
          <p:nvPr/>
        </p:nvSpPr>
        <p:spPr>
          <a:xfrm>
            <a:off x="748145" y="2464926"/>
            <a:ext cx="11014363" cy="461665"/>
          </a:xfrm>
          <a:prstGeom prst="rect">
            <a:avLst/>
          </a:prstGeom>
          <a:noFill/>
          <a:ln>
            <a:solidFill>
              <a:schemeClr val="accent1"/>
            </a:solidFill>
          </a:ln>
        </p:spPr>
        <p:txBody>
          <a:bodyPr wrap="square" rtlCol="0">
            <a:spAutoFit/>
          </a:bodyPr>
          <a:lstStyle/>
          <a:p>
            <a:r>
              <a:rPr lang="nl-NL" sz="2400" dirty="0" smtClean="0"/>
              <a:t>Doet het hebben van een ziekte of een beperking de kwaliteit van leven verminderen? </a:t>
            </a:r>
            <a:endParaRPr lang="nl-NL" sz="2400" dirty="0"/>
          </a:p>
        </p:txBody>
      </p:sp>
      <p:sp>
        <p:nvSpPr>
          <p:cNvPr id="9" name="Tekstvak 8"/>
          <p:cNvSpPr txBox="1"/>
          <p:nvPr/>
        </p:nvSpPr>
        <p:spPr>
          <a:xfrm>
            <a:off x="464128" y="3334641"/>
            <a:ext cx="4696691" cy="461665"/>
          </a:xfrm>
          <a:prstGeom prst="rect">
            <a:avLst/>
          </a:prstGeom>
          <a:noFill/>
          <a:ln>
            <a:solidFill>
              <a:schemeClr val="accent1"/>
            </a:solidFill>
          </a:ln>
        </p:spPr>
        <p:txBody>
          <a:bodyPr wrap="square" rtlCol="0">
            <a:spAutoFit/>
          </a:bodyPr>
          <a:lstStyle/>
          <a:p>
            <a:r>
              <a:rPr lang="nl-NL" sz="2400" dirty="0" smtClean="0"/>
              <a:t>Mensen met een goede gezondheid</a:t>
            </a:r>
            <a:endParaRPr lang="nl-NL" sz="2400" dirty="0"/>
          </a:p>
        </p:txBody>
      </p:sp>
      <p:sp>
        <p:nvSpPr>
          <p:cNvPr id="10" name="PIJL-RECHTS 9"/>
          <p:cNvSpPr/>
          <p:nvPr/>
        </p:nvSpPr>
        <p:spPr>
          <a:xfrm>
            <a:off x="5297632" y="3467737"/>
            <a:ext cx="1797628" cy="2389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p:cNvSpPr txBox="1"/>
          <p:nvPr/>
        </p:nvSpPr>
        <p:spPr>
          <a:xfrm>
            <a:off x="7232073" y="3246158"/>
            <a:ext cx="4665518" cy="830997"/>
          </a:xfrm>
          <a:prstGeom prst="rect">
            <a:avLst/>
          </a:prstGeom>
          <a:noFill/>
          <a:ln>
            <a:solidFill>
              <a:schemeClr val="accent1"/>
            </a:solidFill>
          </a:ln>
        </p:spPr>
        <p:txBody>
          <a:bodyPr wrap="square" rtlCol="0">
            <a:spAutoFit/>
          </a:bodyPr>
          <a:lstStyle/>
          <a:p>
            <a:r>
              <a:rPr lang="nl-NL" sz="2400" dirty="0" smtClean="0"/>
              <a:t>Geven niet altijd eenzelfde oordeel over hun kwaliteit van leven</a:t>
            </a:r>
            <a:endParaRPr lang="nl-NL" sz="2400" dirty="0"/>
          </a:p>
        </p:txBody>
      </p:sp>
      <p:sp>
        <p:nvSpPr>
          <p:cNvPr id="12" name="Gekromde PIJL-LINKS 11"/>
          <p:cNvSpPr/>
          <p:nvPr/>
        </p:nvSpPr>
        <p:spPr>
          <a:xfrm>
            <a:off x="11253355" y="3880270"/>
            <a:ext cx="644236" cy="176873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3" name="Tekstvak 12"/>
          <p:cNvSpPr txBox="1"/>
          <p:nvPr/>
        </p:nvSpPr>
        <p:spPr>
          <a:xfrm>
            <a:off x="748146" y="5278579"/>
            <a:ext cx="10505209" cy="461665"/>
          </a:xfrm>
          <a:prstGeom prst="rect">
            <a:avLst/>
          </a:prstGeom>
          <a:solidFill>
            <a:srgbClr val="FFFF00"/>
          </a:solidFill>
          <a:ln>
            <a:solidFill>
              <a:schemeClr val="accent1"/>
            </a:solidFill>
          </a:ln>
        </p:spPr>
        <p:txBody>
          <a:bodyPr wrap="square" rtlCol="0">
            <a:spAutoFit/>
          </a:bodyPr>
          <a:lstStyle/>
          <a:p>
            <a:r>
              <a:rPr lang="nl-NL" sz="2400" dirty="0" smtClean="0"/>
              <a:t>Kwaliteiten van leven worden bepaald door meer factoren dan alleen gezondheid</a:t>
            </a:r>
            <a:endParaRPr lang="nl-NL" sz="2400" dirty="0"/>
          </a:p>
        </p:txBody>
      </p:sp>
      <p:sp>
        <p:nvSpPr>
          <p:cNvPr id="14" name="PIJL-OMLAAG 13"/>
          <p:cNvSpPr/>
          <p:nvPr/>
        </p:nvSpPr>
        <p:spPr>
          <a:xfrm>
            <a:off x="2524991" y="724263"/>
            <a:ext cx="332509" cy="8728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18927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0"/>
            <a:ext cx="10515600" cy="705139"/>
          </a:xfrm>
          <a:ln>
            <a:solidFill>
              <a:schemeClr val="accent4">
                <a:lumMod val="75000"/>
              </a:schemeClr>
            </a:solidFill>
          </a:ln>
        </p:spPr>
        <p:txBody>
          <a:bodyPr/>
          <a:lstStyle/>
          <a:p>
            <a:r>
              <a:rPr lang="nl-NL" dirty="0" smtClean="0"/>
              <a:t>Kwaliteit van leven		VS		Welbevinden</a:t>
            </a:r>
            <a:endParaRPr lang="nl-NL" dirty="0"/>
          </a:p>
        </p:txBody>
      </p:sp>
      <p:sp>
        <p:nvSpPr>
          <p:cNvPr id="5" name="Tekstvak 4"/>
          <p:cNvSpPr txBox="1"/>
          <p:nvPr/>
        </p:nvSpPr>
        <p:spPr>
          <a:xfrm>
            <a:off x="7065818" y="1880754"/>
            <a:ext cx="4821382" cy="1200329"/>
          </a:xfrm>
          <a:prstGeom prst="rect">
            <a:avLst/>
          </a:prstGeom>
          <a:noFill/>
          <a:ln>
            <a:solidFill>
              <a:schemeClr val="accent4">
                <a:lumMod val="75000"/>
              </a:schemeClr>
            </a:solidFill>
          </a:ln>
        </p:spPr>
        <p:txBody>
          <a:bodyPr wrap="square" rtlCol="0">
            <a:spAutoFit/>
          </a:bodyPr>
          <a:lstStyle/>
          <a:p>
            <a:r>
              <a:rPr lang="nl-NL" sz="2400" dirty="0" smtClean="0"/>
              <a:t>Iets wat we belangrijk vinden in het leven en hoe tevreden we daarover zijn.</a:t>
            </a:r>
            <a:endParaRPr lang="nl-NL" sz="2400" dirty="0"/>
          </a:p>
        </p:txBody>
      </p:sp>
      <p:sp>
        <p:nvSpPr>
          <p:cNvPr id="6" name="PIJL-OMLAAG 5"/>
          <p:cNvSpPr/>
          <p:nvPr/>
        </p:nvSpPr>
        <p:spPr>
          <a:xfrm>
            <a:off x="9341427" y="705139"/>
            <a:ext cx="270164" cy="1061316"/>
          </a:xfrm>
          <a:prstGeom prst="down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PIJL-OMLAAG 6"/>
          <p:cNvSpPr/>
          <p:nvPr/>
        </p:nvSpPr>
        <p:spPr>
          <a:xfrm>
            <a:off x="2460915" y="711777"/>
            <a:ext cx="353290" cy="2109355"/>
          </a:xfrm>
          <a:prstGeom prst="downArrow">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p:cNvSpPr txBox="1"/>
          <p:nvPr/>
        </p:nvSpPr>
        <p:spPr>
          <a:xfrm>
            <a:off x="924790" y="2827770"/>
            <a:ext cx="4665520" cy="1938992"/>
          </a:xfrm>
          <a:prstGeom prst="rect">
            <a:avLst/>
          </a:prstGeom>
          <a:solidFill>
            <a:schemeClr val="bg1"/>
          </a:solidFill>
          <a:ln>
            <a:solidFill>
              <a:schemeClr val="accent4">
                <a:lumMod val="75000"/>
              </a:schemeClr>
            </a:solidFill>
          </a:ln>
        </p:spPr>
        <p:txBody>
          <a:bodyPr wrap="square" rtlCol="0">
            <a:spAutoFit/>
          </a:bodyPr>
          <a:lstStyle/>
          <a:p>
            <a:r>
              <a:rPr lang="nl-NL" sz="2400" dirty="0" smtClean="0"/>
              <a:t>Zegt iets over het functioneren van mensen op lichamelijk, psychisch en sociaal-emotioneel gebied. </a:t>
            </a:r>
          </a:p>
          <a:p>
            <a:r>
              <a:rPr lang="nl-NL" sz="2400" dirty="0"/>
              <a:t>	</a:t>
            </a:r>
            <a:r>
              <a:rPr lang="nl-NL" sz="2400" dirty="0" smtClean="0"/>
              <a:t>+</a:t>
            </a:r>
          </a:p>
          <a:p>
            <a:r>
              <a:rPr lang="nl-NL" sz="2400" dirty="0" smtClean="0"/>
              <a:t>Persoonlijke beleving. </a:t>
            </a:r>
          </a:p>
        </p:txBody>
      </p:sp>
      <p:cxnSp>
        <p:nvCxnSpPr>
          <p:cNvPr id="12" name="Gebogen verbindingslijn 11"/>
          <p:cNvCxnSpPr/>
          <p:nvPr/>
        </p:nvCxnSpPr>
        <p:spPr>
          <a:xfrm>
            <a:off x="3657600" y="4540827"/>
            <a:ext cx="2078182" cy="644237"/>
          </a:xfrm>
          <a:prstGeom prst="bentConnector3">
            <a:avLst/>
          </a:prstGeom>
          <a:ln>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kstvak 13"/>
          <p:cNvSpPr txBox="1"/>
          <p:nvPr/>
        </p:nvSpPr>
        <p:spPr>
          <a:xfrm>
            <a:off x="5735782" y="4862945"/>
            <a:ext cx="5905500" cy="1200329"/>
          </a:xfrm>
          <a:prstGeom prst="rect">
            <a:avLst/>
          </a:prstGeom>
          <a:solidFill>
            <a:srgbClr val="92D050"/>
          </a:solidFill>
          <a:ln>
            <a:solidFill>
              <a:schemeClr val="accent4">
                <a:lumMod val="75000"/>
              </a:schemeClr>
            </a:solidFill>
          </a:ln>
        </p:spPr>
        <p:txBody>
          <a:bodyPr wrap="square" rtlCol="0">
            <a:spAutoFit/>
          </a:bodyPr>
          <a:lstStyle/>
          <a:p>
            <a:r>
              <a:rPr lang="nl-NL" sz="2400" dirty="0" smtClean="0"/>
              <a:t>Verwachtingen en doelen kunnen realiseren, bepalen hoe je je in het leven voelt staan.</a:t>
            </a:r>
          </a:p>
          <a:p>
            <a:r>
              <a:rPr lang="nl-NL" sz="2400" dirty="0" smtClean="0"/>
              <a:t>Bepaalt je kwaliteit van leven.</a:t>
            </a:r>
            <a:endParaRPr lang="nl-NL" sz="2400" dirty="0"/>
          </a:p>
        </p:txBody>
      </p:sp>
    </p:spTree>
    <p:extLst>
      <p:ext uri="{BB962C8B-B14F-4D97-AF65-F5344CB8AC3E}">
        <p14:creationId xmlns:p14="http://schemas.microsoft.com/office/powerpoint/2010/main" val="63316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452004" y="332508"/>
            <a:ext cx="5595505" cy="1578985"/>
          </a:xfrm>
          <a:prstGeom prst="rect">
            <a:avLst/>
          </a:prstGeom>
        </p:spPr>
      </p:pic>
      <p:sp>
        <p:nvSpPr>
          <p:cNvPr id="7" name="PIJL-LINKS, -RECHTS EN -OMHOOG 6"/>
          <p:cNvSpPr/>
          <p:nvPr/>
        </p:nvSpPr>
        <p:spPr>
          <a:xfrm rot="10800000">
            <a:off x="6047507" y="893398"/>
            <a:ext cx="1517073" cy="2763982"/>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ekstvak 7"/>
          <p:cNvSpPr txBox="1"/>
          <p:nvPr/>
        </p:nvSpPr>
        <p:spPr>
          <a:xfrm>
            <a:off x="7689272" y="1039091"/>
            <a:ext cx="4187537" cy="461665"/>
          </a:xfrm>
          <a:prstGeom prst="rect">
            <a:avLst/>
          </a:prstGeom>
          <a:noFill/>
          <a:ln>
            <a:solidFill>
              <a:schemeClr val="accent1">
                <a:lumMod val="75000"/>
              </a:schemeClr>
            </a:solidFill>
          </a:ln>
        </p:spPr>
        <p:txBody>
          <a:bodyPr wrap="square" rtlCol="0">
            <a:spAutoFit/>
          </a:bodyPr>
          <a:lstStyle/>
          <a:p>
            <a:r>
              <a:rPr lang="nl-NL" sz="2400" dirty="0" smtClean="0"/>
              <a:t>Objectief kun je dat vaststellen</a:t>
            </a:r>
            <a:endParaRPr lang="nl-NL" sz="2400" dirty="0"/>
          </a:p>
        </p:txBody>
      </p:sp>
      <p:sp>
        <p:nvSpPr>
          <p:cNvPr id="9" name="Tekstvak 8"/>
          <p:cNvSpPr txBox="1"/>
          <p:nvPr/>
        </p:nvSpPr>
        <p:spPr>
          <a:xfrm>
            <a:off x="4301834" y="3657381"/>
            <a:ext cx="5226629" cy="1938992"/>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nl-NL" sz="2400" dirty="0"/>
              <a:t>De kwaliteit </a:t>
            </a:r>
            <a:r>
              <a:rPr lang="nl-NL" sz="2400" dirty="0" smtClean="0"/>
              <a:t>van </a:t>
            </a:r>
            <a:r>
              <a:rPr lang="nl-NL" sz="2400" dirty="0"/>
              <a:t>leven zit nu echter niet in het aantal treden of de tijd die hij of zij erover doet om die te nemen, maar in de beleving ervan door de cliënt zelf: hoe ervaart de cliënt deze beperking</a:t>
            </a:r>
            <a:r>
              <a:rPr lang="nl-NL" sz="2400" dirty="0" smtClean="0"/>
              <a:t>?</a:t>
            </a:r>
            <a:endParaRPr lang="nl-NL" sz="2400" dirty="0"/>
          </a:p>
        </p:txBody>
      </p:sp>
    </p:spTree>
    <p:extLst>
      <p:ext uri="{BB962C8B-B14F-4D97-AF65-F5344CB8AC3E}">
        <p14:creationId xmlns:p14="http://schemas.microsoft.com/office/powerpoint/2010/main" val="2093686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89512" y="114300"/>
            <a:ext cx="7297882" cy="1018309"/>
          </a:xfrm>
        </p:spPr>
        <p:txBody>
          <a:bodyPr/>
          <a:lstStyle/>
          <a:p>
            <a:r>
              <a:rPr lang="nl-NL" dirty="0" smtClean="0"/>
              <a:t>Factoren die van invloed zijn</a:t>
            </a:r>
            <a:endParaRPr lang="nl-NL" dirty="0"/>
          </a:p>
        </p:txBody>
      </p:sp>
      <p:sp>
        <p:nvSpPr>
          <p:cNvPr id="3" name="Tijdelijke aanduiding voor inhoud 2"/>
          <p:cNvSpPr>
            <a:spLocks noGrp="1"/>
          </p:cNvSpPr>
          <p:nvPr>
            <p:ph idx="1"/>
          </p:nvPr>
        </p:nvSpPr>
        <p:spPr>
          <a:xfrm>
            <a:off x="838199" y="1825625"/>
            <a:ext cx="5728855" cy="4351338"/>
          </a:xfrm>
        </p:spPr>
        <p:txBody>
          <a:bodyPr>
            <a:normAutofit/>
          </a:bodyPr>
          <a:lstStyle/>
          <a:p>
            <a:pPr marL="0" indent="0">
              <a:lnSpc>
                <a:spcPct val="150000"/>
              </a:lnSpc>
              <a:buNone/>
            </a:pPr>
            <a:r>
              <a:rPr lang="nl-NL" sz="2400" dirty="0" smtClean="0"/>
              <a:t>1 Persoonlijke relaties</a:t>
            </a:r>
          </a:p>
          <a:p>
            <a:pPr marL="0" indent="0">
              <a:lnSpc>
                <a:spcPct val="150000"/>
              </a:lnSpc>
              <a:buNone/>
            </a:pPr>
            <a:r>
              <a:rPr lang="nl-NL" sz="2400" dirty="0" smtClean="0"/>
              <a:t>2 Sociale steun of zorgzame omgeving</a:t>
            </a:r>
          </a:p>
          <a:p>
            <a:pPr marL="0" indent="0">
              <a:lnSpc>
                <a:spcPct val="150000"/>
              </a:lnSpc>
              <a:buNone/>
            </a:pPr>
            <a:r>
              <a:rPr lang="nl-NL" sz="2400" dirty="0" smtClean="0"/>
              <a:t>3 Emotioneel welzijn</a:t>
            </a:r>
          </a:p>
          <a:p>
            <a:pPr marL="0" indent="0">
              <a:lnSpc>
                <a:spcPct val="150000"/>
              </a:lnSpc>
              <a:buNone/>
            </a:pPr>
            <a:r>
              <a:rPr lang="nl-NL" sz="2400" dirty="0" smtClean="0"/>
              <a:t>4 Zelfbeschikking</a:t>
            </a:r>
          </a:p>
          <a:p>
            <a:pPr marL="0" indent="0">
              <a:lnSpc>
                <a:spcPct val="150000"/>
              </a:lnSpc>
              <a:buNone/>
            </a:pPr>
            <a:r>
              <a:rPr lang="nl-NL" sz="2400" dirty="0" smtClean="0"/>
              <a:t>5 Burgerschap</a:t>
            </a:r>
          </a:p>
          <a:p>
            <a:pPr marL="0" indent="0">
              <a:lnSpc>
                <a:spcPct val="150000"/>
              </a:lnSpc>
              <a:buNone/>
            </a:pPr>
            <a:r>
              <a:rPr lang="nl-NL" sz="2400" dirty="0" smtClean="0"/>
              <a:t>6 Persoonlijke ontwikkeling</a:t>
            </a:r>
          </a:p>
          <a:p>
            <a:pPr marL="0" indent="0">
              <a:buNone/>
            </a:pPr>
            <a:endParaRPr lang="nl-NL" sz="2400" dirty="0" smtClean="0"/>
          </a:p>
        </p:txBody>
      </p:sp>
      <p:sp>
        <p:nvSpPr>
          <p:cNvPr id="4" name="Tekstvak 3"/>
          <p:cNvSpPr txBox="1"/>
          <p:nvPr/>
        </p:nvSpPr>
        <p:spPr>
          <a:xfrm>
            <a:off x="6567054" y="1690543"/>
            <a:ext cx="4894118" cy="5262979"/>
          </a:xfrm>
          <a:prstGeom prst="rect">
            <a:avLst/>
          </a:prstGeom>
          <a:noFill/>
        </p:spPr>
        <p:txBody>
          <a:bodyPr wrap="square" rtlCol="0">
            <a:spAutoFit/>
          </a:bodyPr>
          <a:lstStyle/>
          <a:p>
            <a:pPr>
              <a:lnSpc>
                <a:spcPct val="200000"/>
              </a:lnSpc>
            </a:pPr>
            <a:r>
              <a:rPr lang="nl-NL" sz="2400" dirty="0" smtClean="0"/>
              <a:t>7 Fysieke/lichamelijke gezondheid</a:t>
            </a:r>
          </a:p>
          <a:p>
            <a:pPr>
              <a:lnSpc>
                <a:spcPct val="200000"/>
              </a:lnSpc>
            </a:pPr>
            <a:r>
              <a:rPr lang="nl-NL" sz="2400" dirty="0" smtClean="0"/>
              <a:t>8 Zingeving en zelfverzorging</a:t>
            </a:r>
          </a:p>
          <a:p>
            <a:pPr>
              <a:lnSpc>
                <a:spcPct val="200000"/>
              </a:lnSpc>
            </a:pPr>
            <a:r>
              <a:rPr lang="nl-NL" sz="2400" dirty="0" smtClean="0"/>
              <a:t>9 Handelingscontrole of autonomie</a:t>
            </a:r>
          </a:p>
          <a:p>
            <a:pPr>
              <a:lnSpc>
                <a:spcPct val="200000"/>
              </a:lnSpc>
            </a:pPr>
            <a:r>
              <a:rPr lang="nl-NL" sz="2400" dirty="0" smtClean="0"/>
              <a:t>10 Materiele situatie</a:t>
            </a:r>
          </a:p>
          <a:p>
            <a:pPr>
              <a:lnSpc>
                <a:spcPct val="200000"/>
              </a:lnSpc>
            </a:pPr>
            <a:r>
              <a:rPr lang="nl-NL" sz="2400" dirty="0" smtClean="0"/>
              <a:t>11 Professionele hulp</a:t>
            </a:r>
          </a:p>
          <a:p>
            <a:pPr>
              <a:lnSpc>
                <a:spcPct val="200000"/>
              </a:lnSpc>
            </a:pPr>
            <a:r>
              <a:rPr lang="nl-NL" sz="2400" dirty="0" smtClean="0"/>
              <a:t>12 Rechten</a:t>
            </a:r>
          </a:p>
          <a:p>
            <a:pPr>
              <a:lnSpc>
                <a:spcPct val="200000"/>
              </a:lnSpc>
            </a:pPr>
            <a:endParaRPr lang="nl-NL" sz="2400" dirty="0"/>
          </a:p>
        </p:txBody>
      </p:sp>
    </p:spTree>
    <p:extLst>
      <p:ext uri="{BB962C8B-B14F-4D97-AF65-F5344CB8AC3E}">
        <p14:creationId xmlns:p14="http://schemas.microsoft.com/office/powerpoint/2010/main" val="339883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05991" y="0"/>
            <a:ext cx="6570518" cy="819439"/>
          </a:xfrm>
        </p:spPr>
        <p:txBody>
          <a:bodyPr/>
          <a:lstStyle/>
          <a:p>
            <a:r>
              <a:rPr lang="nl-NL" dirty="0" smtClean="0"/>
              <a:t>Welbevinden van de cliënt. </a:t>
            </a:r>
            <a:endParaRPr lang="nl-NL" dirty="0"/>
          </a:p>
        </p:txBody>
      </p:sp>
      <p:sp>
        <p:nvSpPr>
          <p:cNvPr id="4" name="Tekstvak 3"/>
          <p:cNvSpPr txBox="1"/>
          <p:nvPr/>
        </p:nvSpPr>
        <p:spPr>
          <a:xfrm>
            <a:off x="298202" y="924791"/>
            <a:ext cx="5673436" cy="830997"/>
          </a:xfrm>
          <a:prstGeom prst="rect">
            <a:avLst/>
          </a:prstGeom>
          <a:noFill/>
          <a:ln>
            <a:solidFill>
              <a:srgbClr val="0070C0"/>
            </a:solidFill>
          </a:ln>
        </p:spPr>
        <p:txBody>
          <a:bodyPr wrap="square" rtlCol="0">
            <a:spAutoFit/>
          </a:bodyPr>
          <a:lstStyle/>
          <a:p>
            <a:r>
              <a:rPr lang="nl-NL" sz="2400" dirty="0" smtClean="0"/>
              <a:t>Iets wat we belangrijk vinden in het leven en hoe tevreden we daarover zijn.</a:t>
            </a:r>
            <a:endParaRPr lang="nl-NL" sz="2400" dirty="0"/>
          </a:p>
        </p:txBody>
      </p:sp>
      <p:cxnSp>
        <p:nvCxnSpPr>
          <p:cNvPr id="6" name="Rechte verbindingslijn met pijl 5"/>
          <p:cNvCxnSpPr/>
          <p:nvPr/>
        </p:nvCxnSpPr>
        <p:spPr>
          <a:xfrm flipH="1">
            <a:off x="2098964" y="613064"/>
            <a:ext cx="2317172" cy="311727"/>
          </a:xfrm>
          <a:prstGeom prst="straightConnector1">
            <a:avLst/>
          </a:prstGeom>
          <a:ln>
            <a:solidFill>
              <a:srgbClr val="0070C0"/>
            </a:solidFill>
            <a:tailEnd type="triangle"/>
          </a:ln>
        </p:spPr>
        <p:style>
          <a:lnRef idx="1">
            <a:schemeClr val="accent2"/>
          </a:lnRef>
          <a:fillRef idx="0">
            <a:schemeClr val="accent2"/>
          </a:fillRef>
          <a:effectRef idx="0">
            <a:schemeClr val="accent2"/>
          </a:effectRef>
          <a:fontRef idx="minor">
            <a:schemeClr val="tx1"/>
          </a:fontRef>
        </p:style>
      </p:cxnSp>
      <p:sp>
        <p:nvSpPr>
          <p:cNvPr id="7" name="Tekstvak 6"/>
          <p:cNvSpPr txBox="1"/>
          <p:nvPr/>
        </p:nvSpPr>
        <p:spPr>
          <a:xfrm>
            <a:off x="1493225" y="1836682"/>
            <a:ext cx="5808518" cy="461665"/>
          </a:xfrm>
          <a:prstGeom prst="rect">
            <a:avLst/>
          </a:prstGeom>
          <a:solidFill>
            <a:schemeClr val="accent2">
              <a:lumMod val="20000"/>
              <a:lumOff val="80000"/>
            </a:schemeClr>
          </a:solidFill>
          <a:ln>
            <a:solidFill>
              <a:srgbClr val="0070C0"/>
            </a:solidFill>
          </a:ln>
        </p:spPr>
        <p:txBody>
          <a:bodyPr wrap="square" rtlCol="0">
            <a:spAutoFit/>
          </a:bodyPr>
          <a:lstStyle/>
          <a:p>
            <a:r>
              <a:rPr lang="nl-NL" sz="2400" dirty="0" smtClean="0"/>
              <a:t>Welbevinden is voor ieder mens verschillend. </a:t>
            </a:r>
            <a:endParaRPr lang="nl-NL" sz="2400" dirty="0"/>
          </a:p>
        </p:txBody>
      </p:sp>
      <p:sp>
        <p:nvSpPr>
          <p:cNvPr id="8" name="Tekstvak 7"/>
          <p:cNvSpPr txBox="1"/>
          <p:nvPr/>
        </p:nvSpPr>
        <p:spPr>
          <a:xfrm>
            <a:off x="7883634" y="705395"/>
            <a:ext cx="2938896" cy="1569660"/>
          </a:xfrm>
          <a:prstGeom prst="rect">
            <a:avLst/>
          </a:prstGeom>
          <a:noFill/>
          <a:ln>
            <a:solidFill>
              <a:srgbClr val="0070C0"/>
            </a:solidFill>
          </a:ln>
        </p:spPr>
        <p:txBody>
          <a:bodyPr wrap="square" rtlCol="0">
            <a:spAutoFit/>
          </a:bodyPr>
          <a:lstStyle/>
          <a:p>
            <a:r>
              <a:rPr lang="nl-NL" sz="2400" dirty="0" smtClean="0"/>
              <a:t>Luxe en comfort</a:t>
            </a:r>
          </a:p>
          <a:p>
            <a:r>
              <a:rPr lang="nl-NL" sz="2400" dirty="0" smtClean="0"/>
              <a:t>Gezondheid</a:t>
            </a:r>
          </a:p>
          <a:p>
            <a:r>
              <a:rPr lang="nl-NL" sz="2400" dirty="0" smtClean="0"/>
              <a:t>Sociale contacten </a:t>
            </a:r>
          </a:p>
          <a:p>
            <a:r>
              <a:rPr lang="nl-NL" sz="2400" dirty="0" smtClean="0"/>
              <a:t>Vrijetijdbesteding</a:t>
            </a:r>
          </a:p>
        </p:txBody>
      </p:sp>
      <p:cxnSp>
        <p:nvCxnSpPr>
          <p:cNvPr id="10" name="Rechte verbindingslijn met pijl 9"/>
          <p:cNvCxnSpPr/>
          <p:nvPr/>
        </p:nvCxnSpPr>
        <p:spPr>
          <a:xfrm flipV="1">
            <a:off x="6719852" y="1490225"/>
            <a:ext cx="1163782" cy="406411"/>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1" name="Afbeelding 10"/>
          <p:cNvPicPr>
            <a:picLocks noChangeAspect="1"/>
          </p:cNvPicPr>
          <p:nvPr/>
        </p:nvPicPr>
        <p:blipFill>
          <a:blip r:embed="rId2"/>
          <a:stretch>
            <a:fillRect/>
          </a:stretch>
        </p:blipFill>
        <p:spPr>
          <a:xfrm>
            <a:off x="6424532" y="2459957"/>
            <a:ext cx="5767468" cy="1265436"/>
          </a:xfrm>
          <a:prstGeom prst="rect">
            <a:avLst/>
          </a:prstGeom>
        </p:spPr>
      </p:pic>
      <p:pic>
        <p:nvPicPr>
          <p:cNvPr id="12" name="Afbeelding 11"/>
          <p:cNvPicPr>
            <a:picLocks noChangeAspect="1"/>
          </p:cNvPicPr>
          <p:nvPr/>
        </p:nvPicPr>
        <p:blipFill>
          <a:blip r:embed="rId3"/>
          <a:stretch>
            <a:fillRect/>
          </a:stretch>
        </p:blipFill>
        <p:spPr>
          <a:xfrm>
            <a:off x="6719852" y="3848160"/>
            <a:ext cx="5261111" cy="1184055"/>
          </a:xfrm>
          <a:prstGeom prst="rect">
            <a:avLst/>
          </a:prstGeom>
        </p:spPr>
      </p:pic>
      <p:pic>
        <p:nvPicPr>
          <p:cNvPr id="13" name="Afbeelding 12"/>
          <p:cNvPicPr>
            <a:picLocks noChangeAspect="1"/>
          </p:cNvPicPr>
          <p:nvPr/>
        </p:nvPicPr>
        <p:blipFill>
          <a:blip r:embed="rId4"/>
          <a:stretch>
            <a:fillRect/>
          </a:stretch>
        </p:blipFill>
        <p:spPr>
          <a:xfrm>
            <a:off x="7098229" y="4977233"/>
            <a:ext cx="4756555" cy="1502070"/>
          </a:xfrm>
          <a:prstGeom prst="rect">
            <a:avLst/>
          </a:prstGeom>
        </p:spPr>
      </p:pic>
      <p:sp>
        <p:nvSpPr>
          <p:cNvPr id="15" name="Tekstvak 14"/>
          <p:cNvSpPr txBox="1"/>
          <p:nvPr/>
        </p:nvSpPr>
        <p:spPr>
          <a:xfrm>
            <a:off x="502210" y="2571231"/>
            <a:ext cx="5265420" cy="2308324"/>
          </a:xfrm>
          <a:prstGeom prst="rect">
            <a:avLst/>
          </a:prstGeom>
          <a:solidFill>
            <a:srgbClr val="FFFF00"/>
          </a:solidFill>
        </p:spPr>
        <p:txBody>
          <a:bodyPr wrap="square" rtlCol="0">
            <a:spAutoFit/>
          </a:bodyPr>
          <a:lstStyle/>
          <a:p>
            <a:r>
              <a:rPr lang="nl-NL" sz="2400" dirty="0" smtClean="0"/>
              <a:t>Kwetsbaarheid van cliënten, komt het welbevinden in gevaar. </a:t>
            </a:r>
          </a:p>
          <a:p>
            <a:endParaRPr lang="nl-NL" sz="2400" dirty="0"/>
          </a:p>
          <a:p>
            <a:r>
              <a:rPr lang="nl-NL" sz="2400" dirty="0" smtClean="0"/>
              <a:t>Balans tussen wat cliënten graag willen en wat ze </a:t>
            </a:r>
            <a:r>
              <a:rPr lang="nl-NL" sz="2400" dirty="0" smtClean="0"/>
              <a:t>kunnen        </a:t>
            </a:r>
            <a:r>
              <a:rPr lang="nl-NL" sz="2400" dirty="0" smtClean="0"/>
              <a:t>raakt zoekt.</a:t>
            </a:r>
          </a:p>
          <a:p>
            <a:endParaRPr lang="nl-NL" sz="2400" dirty="0" smtClean="0"/>
          </a:p>
        </p:txBody>
      </p:sp>
      <p:sp>
        <p:nvSpPr>
          <p:cNvPr id="16" name="Tekstvak 15"/>
          <p:cNvSpPr txBox="1"/>
          <p:nvPr/>
        </p:nvSpPr>
        <p:spPr>
          <a:xfrm>
            <a:off x="1090943" y="4540836"/>
            <a:ext cx="6007286" cy="1938992"/>
          </a:xfrm>
          <a:prstGeom prst="rect">
            <a:avLst/>
          </a:prstGeom>
          <a:solidFill>
            <a:srgbClr val="FF0000"/>
          </a:solidFill>
          <a:ln>
            <a:solidFill>
              <a:srgbClr val="0070C0"/>
            </a:solidFill>
          </a:ln>
        </p:spPr>
        <p:txBody>
          <a:bodyPr wrap="square" rtlCol="0">
            <a:spAutoFit/>
          </a:bodyPr>
          <a:lstStyle/>
          <a:p>
            <a:r>
              <a:rPr lang="nl-NL" sz="2400" dirty="0" smtClean="0"/>
              <a:t>Jij als begeleider:</a:t>
            </a:r>
          </a:p>
          <a:p>
            <a:endParaRPr lang="nl-NL" sz="2400" dirty="0"/>
          </a:p>
          <a:p>
            <a:r>
              <a:rPr lang="nl-NL" sz="2400" dirty="0" smtClean="0"/>
              <a:t>Zoeken naar wat cliënten belangrijk vinden</a:t>
            </a:r>
          </a:p>
          <a:p>
            <a:r>
              <a:rPr lang="nl-NL" sz="2400" dirty="0" smtClean="0"/>
              <a:t>En mogelijkheden vinden om welbevinden in stand te houden</a:t>
            </a:r>
          </a:p>
        </p:txBody>
      </p:sp>
    </p:spTree>
    <p:extLst>
      <p:ext uri="{BB962C8B-B14F-4D97-AF65-F5344CB8AC3E}">
        <p14:creationId xmlns:p14="http://schemas.microsoft.com/office/powerpoint/2010/main" val="1444204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83205" y="0"/>
            <a:ext cx="6328410" cy="937260"/>
          </a:xfrm>
        </p:spPr>
        <p:txBody>
          <a:bodyPr/>
          <a:lstStyle/>
          <a:p>
            <a:r>
              <a:rPr lang="nl-NL" dirty="0" smtClean="0"/>
              <a:t>Kwetsbaarheid in de zorg</a:t>
            </a:r>
            <a:endParaRPr lang="nl-NL" dirty="0"/>
          </a:p>
        </p:txBody>
      </p:sp>
      <p:pic>
        <p:nvPicPr>
          <p:cNvPr id="4" name="Afbeelding 3">
            <a:hlinkClick r:id="rId3"/>
          </p:cNvPr>
          <p:cNvPicPr>
            <a:picLocks noChangeAspect="1"/>
          </p:cNvPicPr>
          <p:nvPr/>
        </p:nvPicPr>
        <p:blipFill>
          <a:blip r:embed="rId4"/>
          <a:stretch>
            <a:fillRect/>
          </a:stretch>
        </p:blipFill>
        <p:spPr>
          <a:xfrm>
            <a:off x="405766" y="1429229"/>
            <a:ext cx="3449262" cy="4172410"/>
          </a:xfrm>
          <a:prstGeom prst="rect">
            <a:avLst/>
          </a:prstGeom>
        </p:spPr>
      </p:pic>
      <p:pic>
        <p:nvPicPr>
          <p:cNvPr id="3" name="vo9wlAWHE3E"/>
          <p:cNvPicPr>
            <a:picLocks noRot="1" noChangeAspect="1"/>
          </p:cNvPicPr>
          <p:nvPr>
            <a:videoFile r:link="rId1"/>
          </p:nvPr>
        </p:nvPicPr>
        <p:blipFill>
          <a:blip r:embed="rId5"/>
          <a:stretch>
            <a:fillRect/>
          </a:stretch>
        </p:blipFill>
        <p:spPr>
          <a:xfrm>
            <a:off x="5029200" y="937260"/>
            <a:ext cx="7034645" cy="5795932"/>
          </a:xfrm>
          <a:prstGeom prst="rect">
            <a:avLst/>
          </a:prstGeom>
        </p:spPr>
      </p:pic>
    </p:spTree>
    <p:extLst>
      <p:ext uri="{BB962C8B-B14F-4D97-AF65-F5344CB8AC3E}">
        <p14:creationId xmlns:p14="http://schemas.microsoft.com/office/powerpoint/2010/main" val="759221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479</TotalTime>
  <Words>417</Words>
  <Application>Microsoft Office PowerPoint</Application>
  <PresentationFormat>Breedbeeld</PresentationFormat>
  <Paragraphs>82</Paragraphs>
  <Slides>14</Slides>
  <Notes>0</Notes>
  <HiddenSlides>0</HiddenSlides>
  <MMClips>2</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14</vt:i4>
      </vt:variant>
    </vt:vector>
  </HeadingPairs>
  <TitlesOfParts>
    <vt:vector size="19" baseType="lpstr">
      <vt:lpstr>Arial</vt:lpstr>
      <vt:lpstr>Calibri</vt:lpstr>
      <vt:lpstr>Calibri Light</vt:lpstr>
      <vt:lpstr>Wingdings</vt:lpstr>
      <vt:lpstr>Kantoorthema</vt:lpstr>
      <vt:lpstr>BB - Theorie</vt:lpstr>
      <vt:lpstr>Vandaag</vt:lpstr>
      <vt:lpstr>Casus meneer Beekjes</vt:lpstr>
      <vt:lpstr>Kwaliteit van leven   vanaf blz. 30</vt:lpstr>
      <vt:lpstr>Kwaliteit van leven  VS  Welbevinden</vt:lpstr>
      <vt:lpstr>PowerPoint-presentatie</vt:lpstr>
      <vt:lpstr>Factoren die van invloed zijn</vt:lpstr>
      <vt:lpstr>Welbevinden van de cliënt. </vt:lpstr>
      <vt:lpstr>Kwetsbaarheid in de zorg</vt:lpstr>
      <vt:lpstr>Dwang</vt:lpstr>
      <vt:lpstr>Rechten van cliënten</vt:lpstr>
      <vt:lpstr>Verwaarlozing    en    mishandeling</vt:lpstr>
      <vt:lpstr>PowerPoint-presentatie</vt:lpstr>
      <vt:lpstr>Afsluiting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Casus meneer Beekjes</dc:title>
  <dc:creator>trees kerkhoff</dc:creator>
  <cp:lastModifiedBy>trees kerkhoff</cp:lastModifiedBy>
  <cp:revision>31</cp:revision>
  <dcterms:created xsi:type="dcterms:W3CDTF">2016-10-04T11:50:51Z</dcterms:created>
  <dcterms:modified xsi:type="dcterms:W3CDTF">2016-10-06T09:14:25Z</dcterms:modified>
</cp:coreProperties>
</file>