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ees kerkhoff" initials="tk" lastIdx="1" clrIdx="0">
    <p:extLst>
      <p:ext uri="{19B8F6BF-5375-455C-9EA6-DF929625EA0E}">
        <p15:presenceInfo xmlns:p15="http://schemas.microsoft.com/office/powerpoint/2012/main" userId="478918309f6ced2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608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4565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445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090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538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4537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0509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128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540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3024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7E3B1-6671-4B2A-BA25-9A11C2AFD63C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BFF52-9EDF-4792-93F5-72AEC66DE2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339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Gt.kerkhoff@noorderpoort.n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7463" y="571500"/>
            <a:ext cx="9012382" cy="1234354"/>
          </a:xfrm>
        </p:spPr>
        <p:txBody>
          <a:bodyPr/>
          <a:lstStyle/>
          <a:p>
            <a:r>
              <a:rPr lang="nl-NL" dirty="0" smtClean="0"/>
              <a:t>BB - Theorie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61654" y="4454092"/>
            <a:ext cx="9144000" cy="855662"/>
          </a:xfrm>
        </p:spPr>
        <p:txBody>
          <a:bodyPr/>
          <a:lstStyle/>
          <a:p>
            <a:r>
              <a:rPr lang="nl-NL" dirty="0" smtClean="0"/>
              <a:t>Donderdag </a:t>
            </a:r>
            <a:r>
              <a:rPr lang="nl-NL" dirty="0" smtClean="0"/>
              <a:t>22</a:t>
            </a:r>
            <a:r>
              <a:rPr lang="nl-NL" dirty="0"/>
              <a:t> </a:t>
            </a:r>
            <a:r>
              <a:rPr lang="nl-NL" dirty="0" smtClean="0"/>
              <a:t>september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087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194955" y="249383"/>
            <a:ext cx="10276609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400" dirty="0" smtClean="0"/>
              <a:t>Je begeleiding is afgestemd op wat individuele cliënten aangeven aan behoeften</a:t>
            </a:r>
            <a:endParaRPr lang="nl-NL" sz="2400" dirty="0"/>
          </a:p>
        </p:txBody>
      </p:sp>
      <p:cxnSp>
        <p:nvCxnSpPr>
          <p:cNvPr id="6" name="Rechte verbindingslijn met pijl 5"/>
          <p:cNvCxnSpPr/>
          <p:nvPr/>
        </p:nvCxnSpPr>
        <p:spPr>
          <a:xfrm>
            <a:off x="7076208" y="711048"/>
            <a:ext cx="256309" cy="328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7332517" y="1071579"/>
            <a:ext cx="1963882" cy="400110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Wederkerigheid </a:t>
            </a:r>
            <a:endParaRPr lang="nl-NL" sz="2000" dirty="0"/>
          </a:p>
        </p:txBody>
      </p:sp>
      <p:cxnSp>
        <p:nvCxnSpPr>
          <p:cNvPr id="10" name="Rechte verbindingslijn met pijl 9"/>
          <p:cNvCxnSpPr/>
          <p:nvPr/>
        </p:nvCxnSpPr>
        <p:spPr>
          <a:xfrm>
            <a:off x="7685808" y="1471689"/>
            <a:ext cx="408710" cy="388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7813098" y="1891089"/>
            <a:ext cx="1963882" cy="400110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betrokkenheid</a:t>
            </a:r>
            <a:endParaRPr lang="nl-NL" sz="2000" dirty="0"/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8584623" y="2361118"/>
            <a:ext cx="420832" cy="290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6525492" y="2771866"/>
            <a:ext cx="4790208" cy="707886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Mate van afstand en nabijheid</a:t>
            </a:r>
          </a:p>
          <a:p>
            <a:r>
              <a:rPr lang="nl-NL" sz="2000" dirty="0" smtClean="0"/>
              <a:t>Bewust zijn van gevoelens en opvattingen</a:t>
            </a:r>
            <a:endParaRPr lang="nl-NL" sz="2000" dirty="0"/>
          </a:p>
        </p:txBody>
      </p:sp>
      <p:sp>
        <p:nvSpPr>
          <p:cNvPr id="15" name="Tekstvak 14"/>
          <p:cNvSpPr txBox="1"/>
          <p:nvPr/>
        </p:nvSpPr>
        <p:spPr>
          <a:xfrm>
            <a:off x="519546" y="3890500"/>
            <a:ext cx="5143500" cy="1015663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Normalisatie: mensen met een beperking moeten een gewoon leven kunnen leiden, alleen specifieke ondersteuning als dat nodig is.</a:t>
            </a:r>
            <a:endParaRPr lang="nl-NL" sz="2000" dirty="0"/>
          </a:p>
        </p:txBody>
      </p:sp>
      <p:sp>
        <p:nvSpPr>
          <p:cNvPr id="16" name="Tekstvak 15"/>
          <p:cNvSpPr txBox="1"/>
          <p:nvPr/>
        </p:nvSpPr>
        <p:spPr>
          <a:xfrm>
            <a:off x="6024996" y="3890500"/>
            <a:ext cx="5540086" cy="1015663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Integratie: Mensen met een beperking hebben recht op een plaats in de samenleving, te midden van anderen.</a:t>
            </a:r>
            <a:endParaRPr lang="nl-NL" sz="2000" dirty="0"/>
          </a:p>
        </p:txBody>
      </p:sp>
      <p:sp>
        <p:nvSpPr>
          <p:cNvPr id="17" name="Tekstvak 16"/>
          <p:cNvSpPr txBox="1"/>
          <p:nvPr/>
        </p:nvSpPr>
        <p:spPr>
          <a:xfrm>
            <a:off x="3091296" y="5337389"/>
            <a:ext cx="6089072" cy="1015663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Participatie: mensen met een beperking nemen als volwaardige burgers actief deel aan wat er in de samenleving gebeurt.</a:t>
            </a:r>
            <a:endParaRPr lang="nl-NL" sz="2000" dirty="0"/>
          </a:p>
        </p:txBody>
      </p:sp>
      <p:sp>
        <p:nvSpPr>
          <p:cNvPr id="22" name="Tekstvak 21"/>
          <p:cNvSpPr txBox="1"/>
          <p:nvPr/>
        </p:nvSpPr>
        <p:spPr>
          <a:xfrm>
            <a:off x="434687" y="1039091"/>
            <a:ext cx="5507181" cy="1938992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Fysieke : wonen en/of werken tussen `gewone` 				mensen.</a:t>
            </a:r>
          </a:p>
          <a:p>
            <a:r>
              <a:rPr lang="nl-NL" sz="2000" dirty="0" smtClean="0"/>
              <a:t>Functionele: gebruikmaken van voorzieningen in de 				buurt.</a:t>
            </a:r>
          </a:p>
          <a:p>
            <a:r>
              <a:rPr lang="nl-NL" sz="2000" dirty="0" smtClean="0"/>
              <a:t>Sociale: innemen van een gelijkwaardige positie als 				ieder ander.</a:t>
            </a:r>
          </a:p>
        </p:txBody>
      </p:sp>
      <p:sp>
        <p:nvSpPr>
          <p:cNvPr id="23" name="PIJL-OMHOOG 22"/>
          <p:cNvSpPr/>
          <p:nvPr/>
        </p:nvSpPr>
        <p:spPr>
          <a:xfrm flipH="1">
            <a:off x="2431471" y="3065318"/>
            <a:ext cx="405245" cy="825181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500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3346" y="0"/>
            <a:ext cx="11069782" cy="789709"/>
          </a:xfrm>
        </p:spPr>
        <p:txBody>
          <a:bodyPr/>
          <a:lstStyle/>
          <a:p>
            <a:r>
              <a:rPr lang="nl-NL" dirty="0" smtClean="0"/>
              <a:t>Begeleidingsmethoden in de gehandicaptenzorg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437" y="924791"/>
            <a:ext cx="10515600" cy="216130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Opdracht : lees blz. 14 en blz. 15 </a:t>
            </a:r>
          </a:p>
          <a:p>
            <a:pPr marL="0" indent="0">
              <a:buNone/>
            </a:pPr>
            <a:r>
              <a:rPr lang="nl-NL" dirty="0" smtClean="0"/>
              <a:t>Maak verschil in 2 begeleidingsmethoden, </a:t>
            </a:r>
            <a:r>
              <a:rPr lang="nl-NL" dirty="0" err="1" smtClean="0"/>
              <a:t>supported</a:t>
            </a:r>
            <a:r>
              <a:rPr lang="nl-NL" dirty="0" smtClean="0"/>
              <a:t> living en </a:t>
            </a:r>
            <a:r>
              <a:rPr lang="nl-NL" dirty="0" err="1" smtClean="0"/>
              <a:t>Gentle</a:t>
            </a:r>
            <a:r>
              <a:rPr lang="nl-NL" dirty="0" smtClean="0"/>
              <a:t> 										teaching </a:t>
            </a:r>
          </a:p>
          <a:p>
            <a:pPr marL="0" indent="0">
              <a:buNone/>
            </a:pPr>
            <a:r>
              <a:rPr lang="nl-NL" dirty="0" smtClean="0"/>
              <a:t>Zie je verschillen en overeenkomsten?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886692" y="3086100"/>
            <a:ext cx="5091545" cy="3477875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err="1" smtClean="0"/>
              <a:t>Supported</a:t>
            </a:r>
            <a:r>
              <a:rPr lang="nl-NL" sz="2000" dirty="0" smtClean="0"/>
              <a:t> living:</a:t>
            </a:r>
          </a:p>
          <a:p>
            <a:r>
              <a:rPr lang="nl-NL" sz="2000" dirty="0" smtClean="0"/>
              <a:t>Cliënten worden ondersteund bij het (leren) functioneren in de situatie van hun keuze.</a:t>
            </a:r>
          </a:p>
          <a:p>
            <a:r>
              <a:rPr lang="nl-NL" sz="2000" dirty="0" smtClean="0"/>
              <a:t>Als hulpverlener ben jij veel in contact met mensen uit het netwerk van de cliënt. Hier werk je zoveel mogelijk mee samen</a:t>
            </a:r>
          </a:p>
          <a:p>
            <a:endParaRPr lang="nl-NL" sz="2000" dirty="0"/>
          </a:p>
          <a:p>
            <a:r>
              <a:rPr lang="nl-NL" sz="2000" dirty="0" smtClean="0"/>
              <a:t>Doel: kwaliteit van leven van mensen met een beperking te vergroten.</a:t>
            </a:r>
          </a:p>
          <a:p>
            <a:r>
              <a:rPr lang="nl-NL" sz="2000" dirty="0" smtClean="0"/>
              <a:t>Richten op wat mensen wel kunnen en ondersteuning wat cliënten willen leren.</a:t>
            </a:r>
            <a:endParaRPr lang="nl-NL" sz="2000" dirty="0"/>
          </a:p>
        </p:txBody>
      </p:sp>
      <p:sp>
        <p:nvSpPr>
          <p:cNvPr id="5" name="Tekstvak 4"/>
          <p:cNvSpPr txBox="1"/>
          <p:nvPr/>
        </p:nvSpPr>
        <p:spPr>
          <a:xfrm>
            <a:off x="6217228" y="3547764"/>
            <a:ext cx="5091545" cy="2554545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err="1" smtClean="0"/>
              <a:t>Gentle</a:t>
            </a:r>
            <a:r>
              <a:rPr lang="nl-NL" sz="2000" dirty="0" smtClean="0"/>
              <a:t> teaching</a:t>
            </a:r>
          </a:p>
          <a:p>
            <a:r>
              <a:rPr lang="nl-NL" sz="2000" dirty="0" smtClean="0"/>
              <a:t>“vriendelijk aanleren”.</a:t>
            </a:r>
          </a:p>
          <a:p>
            <a:r>
              <a:rPr lang="nl-NL" sz="2000" dirty="0" smtClean="0"/>
              <a:t>Door het ontvangen van menselijke waardering komen cliënten uit hun isolement.</a:t>
            </a:r>
          </a:p>
          <a:p>
            <a:r>
              <a:rPr lang="nl-NL" sz="2000" dirty="0" smtClean="0"/>
              <a:t>Gaat uit van onderlinge afhankelijkheid en gelijkwaardigheid.</a:t>
            </a:r>
          </a:p>
          <a:p>
            <a:r>
              <a:rPr lang="nl-NL" sz="2000" dirty="0" smtClean="0"/>
              <a:t>Gaat uit van onderlinge afhankelijkheid en gelijkwaardigheid tussen cliënt en begeleider.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89200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1327" y="0"/>
            <a:ext cx="10349345" cy="1325563"/>
          </a:xfrm>
        </p:spPr>
        <p:txBody>
          <a:bodyPr/>
          <a:lstStyle/>
          <a:p>
            <a:r>
              <a:rPr lang="nl-NL" dirty="0" smtClean="0"/>
              <a:t>Begeleidingsmethoden in de psychiatrie en verslavingszorg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7982" y="1398300"/>
            <a:ext cx="11461173" cy="486741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/>
              <a:t>Opdracht: In groepjes van 3.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Maak een samenvatting van een subhoofdstuk (blz. 16 t/m23)</a:t>
            </a:r>
          </a:p>
          <a:p>
            <a:pPr marL="0" indent="0">
              <a:buNone/>
            </a:pPr>
            <a:r>
              <a:rPr lang="nl-NL" dirty="0" smtClean="0"/>
              <a:t>Presenteer je samenvatting 29-9.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Vroeger en nu</a:t>
            </a:r>
          </a:p>
          <a:p>
            <a:pPr marL="0" indent="0">
              <a:buNone/>
            </a:pPr>
            <a:r>
              <a:rPr lang="nl-NL" dirty="0" smtClean="0"/>
              <a:t>Beroepsgroepen in de ggz en het </a:t>
            </a:r>
            <a:r>
              <a:rPr lang="nl-NL" dirty="0" err="1" smtClean="0"/>
              <a:t>zorgleefplan</a:t>
            </a:r>
            <a:r>
              <a:rPr lang="nl-NL" dirty="0" smtClean="0"/>
              <a:t> + Verslavingszorg </a:t>
            </a:r>
          </a:p>
          <a:p>
            <a:pPr marL="0" indent="0">
              <a:buNone/>
            </a:pPr>
            <a:r>
              <a:rPr lang="nl-NL" dirty="0" smtClean="0"/>
              <a:t>Hulpvraag van psychiatrische en/of verslaafde cliënten</a:t>
            </a:r>
          </a:p>
          <a:p>
            <a:pPr marL="0" indent="0">
              <a:buNone/>
            </a:pPr>
            <a:r>
              <a:rPr lang="nl-NL" dirty="0" smtClean="0"/>
              <a:t>Begeleidingsmethoden en benaderingswijzen 1</a:t>
            </a:r>
            <a:r>
              <a:rPr lang="nl-NL" baseline="30000" dirty="0" smtClean="0"/>
              <a:t>e</a:t>
            </a:r>
            <a:r>
              <a:rPr lang="nl-NL" dirty="0" smtClean="0"/>
              <a:t> deel tot agressie</a:t>
            </a:r>
          </a:p>
          <a:p>
            <a:pPr marL="0" indent="0">
              <a:buNone/>
            </a:pPr>
            <a:r>
              <a:rPr lang="nl-NL" dirty="0" smtClean="0"/>
              <a:t>Begeleidingsmethoden en benaderingswijzen 2</a:t>
            </a:r>
            <a:r>
              <a:rPr lang="nl-NL" baseline="30000" dirty="0" smtClean="0"/>
              <a:t>e</a:t>
            </a:r>
            <a:r>
              <a:rPr lang="nl-NL" dirty="0" smtClean="0"/>
              <a:t> deel vanaf agressie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Ieder groepje schrijft/typt een samenvatting van zijn hoofdstuk en levert dit in voor 29-9 </a:t>
            </a:r>
            <a:r>
              <a:rPr lang="nl-NL" dirty="0" smtClean="0">
                <a:hlinkClick r:id="rId2"/>
              </a:rPr>
              <a:t>Gt.kerkhoff@noorderpoort.nl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93206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53841" y="74179"/>
            <a:ext cx="2582141" cy="736311"/>
          </a:xfrm>
        </p:spPr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6190" y="1953490"/>
            <a:ext cx="10512137" cy="4655128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 smtClean="0"/>
              <a:t>Vandaag </a:t>
            </a: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Gehandicaptenzorg</a:t>
            </a:r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Volgende week</a:t>
            </a:r>
          </a:p>
          <a:p>
            <a:pPr marL="0" indent="0" algn="ctr">
              <a:buNone/>
            </a:pPr>
            <a:r>
              <a:rPr lang="nl-NL" dirty="0" smtClean="0"/>
              <a:t>Jullie presenteren de samenvatting</a:t>
            </a:r>
          </a:p>
          <a:p>
            <a:pPr marL="0" indent="0" algn="ctr">
              <a:buNone/>
            </a:pPr>
            <a:r>
              <a:rPr lang="nl-NL" dirty="0" smtClean="0"/>
              <a:t>Begeleidingsmethoden in de ouderenzorg</a:t>
            </a:r>
          </a:p>
          <a:p>
            <a:pPr marL="0" indent="0" algn="ctr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64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42367" y="176735"/>
            <a:ext cx="2307265" cy="1482635"/>
          </a:xfrm>
        </p:spPr>
        <p:txBody>
          <a:bodyPr/>
          <a:lstStyle/>
          <a:p>
            <a:r>
              <a:rPr lang="nl-NL" b="1" dirty="0" smtClean="0"/>
              <a:t>Vandaag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dirty="0" smtClean="0"/>
              <a:t>Aanwezigheid</a:t>
            </a:r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Terugblik vorige week</a:t>
            </a:r>
            <a:endParaRPr lang="nl-NL" dirty="0" smtClean="0"/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Theorie </a:t>
            </a:r>
            <a:r>
              <a:rPr lang="nl-NL" dirty="0" smtClean="0"/>
              <a:t>les </a:t>
            </a:r>
          </a:p>
          <a:p>
            <a:pPr marL="0" indent="0" algn="ctr">
              <a:buNone/>
            </a:pPr>
            <a:r>
              <a:rPr lang="nl-NL" dirty="0" smtClean="0"/>
              <a:t>Begeleidingsmethoden in de gehandicaptenzorg</a:t>
            </a: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957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18609" y="0"/>
            <a:ext cx="5354782" cy="757093"/>
          </a:xfrm>
        </p:spPr>
        <p:txBody>
          <a:bodyPr/>
          <a:lstStyle/>
          <a:p>
            <a:r>
              <a:rPr lang="nl-NL" dirty="0" smtClean="0"/>
              <a:t>Terugblik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18609" y="914399"/>
            <a:ext cx="4478482" cy="14755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nl-NL" sz="6000" dirty="0" smtClean="0"/>
              <a:t>					Quiz </a:t>
            </a:r>
          </a:p>
          <a:p>
            <a:pPr marL="0" indent="0" algn="ctr">
              <a:buNone/>
            </a:pPr>
            <a:r>
              <a:rPr lang="nl-NL" sz="6000" dirty="0"/>
              <a:t>	</a:t>
            </a:r>
            <a:r>
              <a:rPr lang="nl-NL" sz="6000" dirty="0" smtClean="0"/>
              <a:t>				Kahoot.it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63851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05100" y="1519237"/>
            <a:ext cx="6619875" cy="1325563"/>
          </a:xfrm>
        </p:spPr>
        <p:txBody>
          <a:bodyPr/>
          <a:lstStyle/>
          <a:p>
            <a:r>
              <a:rPr lang="nl-NL" b="1" dirty="0" smtClean="0"/>
              <a:t>Opdracht Vroeger en nu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23813" y="3930650"/>
            <a:ext cx="12420599" cy="165100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					Tijdlijn</a:t>
            </a:r>
          </a:p>
          <a:p>
            <a:pPr marL="0" indent="0">
              <a:buNone/>
            </a:pPr>
            <a:r>
              <a:rPr lang="nl-NL" dirty="0" smtClean="0"/>
              <a:t>Middeleeuwen-----vanaf 1500-----1780-----1900-----1945-----1955-----1960-----1990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332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86295" y="136526"/>
            <a:ext cx="9819410" cy="580448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Belangrijke verandering in de geschiedenis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3117" y="1441161"/>
            <a:ext cx="4222173" cy="1187739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dirty="0" smtClean="0"/>
              <a:t>Medisch model</a:t>
            </a:r>
          </a:p>
          <a:p>
            <a:pPr marL="0" indent="0">
              <a:buNone/>
            </a:pPr>
            <a:r>
              <a:rPr lang="nl-NL" dirty="0" smtClean="0"/>
              <a:t>Gericht op verpleging</a:t>
            </a:r>
          </a:p>
        </p:txBody>
      </p:sp>
      <p:sp>
        <p:nvSpPr>
          <p:cNvPr id="4" name="PIJL-RECHTS 3"/>
          <p:cNvSpPr/>
          <p:nvPr/>
        </p:nvSpPr>
        <p:spPr>
          <a:xfrm rot="984473">
            <a:off x="955962" y="2722419"/>
            <a:ext cx="2140527" cy="6650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3022137" y="3283700"/>
            <a:ext cx="4509655" cy="95410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Ontwikkel model</a:t>
            </a:r>
          </a:p>
          <a:p>
            <a:r>
              <a:rPr lang="nl-NL" sz="2800" dirty="0" smtClean="0"/>
              <a:t>Stimuleren in ontwikkeling</a:t>
            </a:r>
          </a:p>
        </p:txBody>
      </p:sp>
      <p:sp>
        <p:nvSpPr>
          <p:cNvPr id="6" name="PIJL-RECHTS 5"/>
          <p:cNvSpPr/>
          <p:nvPr/>
        </p:nvSpPr>
        <p:spPr>
          <a:xfrm rot="984473">
            <a:off x="3855026" y="4241828"/>
            <a:ext cx="2140527" cy="6650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5921201" y="4806958"/>
            <a:ext cx="4892503" cy="95410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Ondersteuningsmodel</a:t>
            </a:r>
          </a:p>
          <a:p>
            <a:r>
              <a:rPr lang="nl-NL" sz="2800" dirty="0" smtClean="0"/>
              <a:t>Stimuleren om eigen invulling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93630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stem van cliënten met een beperking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71775" y="2033637"/>
            <a:ext cx="3609975" cy="536575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Ondersteuningsmodel </a:t>
            </a:r>
            <a:endParaRPr lang="nl-NL" dirty="0"/>
          </a:p>
        </p:txBody>
      </p:sp>
      <p:sp>
        <p:nvSpPr>
          <p:cNvPr id="4" name="PIJL-RECHTS 3"/>
          <p:cNvSpPr/>
          <p:nvPr/>
        </p:nvSpPr>
        <p:spPr>
          <a:xfrm>
            <a:off x="6534150" y="2139949"/>
            <a:ext cx="952500" cy="2746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105775" y="1677988"/>
            <a:ext cx="48482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Participeren in de samenleving,</a:t>
            </a:r>
          </a:p>
          <a:p>
            <a:r>
              <a:rPr lang="nl-NL" dirty="0" smtClean="0"/>
              <a:t>Hun leven mogen zij zoveel mogelijk op </a:t>
            </a:r>
          </a:p>
          <a:p>
            <a:r>
              <a:rPr lang="nl-NL" dirty="0"/>
              <a:t>	</a:t>
            </a:r>
            <a:r>
              <a:rPr lang="nl-NL" dirty="0" smtClean="0">
                <a:solidFill>
                  <a:srgbClr val="00B050"/>
                </a:solidFill>
              </a:rPr>
              <a:t>eigen inzicht</a:t>
            </a:r>
          </a:p>
          <a:p>
            <a:r>
              <a:rPr lang="nl-NL" dirty="0">
                <a:solidFill>
                  <a:srgbClr val="00B050"/>
                </a:solidFill>
              </a:rPr>
              <a:t>	</a:t>
            </a:r>
            <a:r>
              <a:rPr lang="nl-NL" dirty="0" smtClean="0">
                <a:solidFill>
                  <a:srgbClr val="00B050"/>
                </a:solidFill>
              </a:rPr>
              <a:t>eigen mogelijkheden</a:t>
            </a:r>
          </a:p>
          <a:p>
            <a:r>
              <a:rPr lang="nl-NL" dirty="0">
                <a:solidFill>
                  <a:srgbClr val="00B050"/>
                </a:solidFill>
              </a:rPr>
              <a:t>	</a:t>
            </a:r>
            <a:r>
              <a:rPr lang="nl-NL" dirty="0" smtClean="0">
                <a:solidFill>
                  <a:srgbClr val="00B050"/>
                </a:solidFill>
              </a:rPr>
              <a:t>eigen kracht</a:t>
            </a:r>
          </a:p>
          <a:p>
            <a:r>
              <a:rPr lang="nl-NL" dirty="0" smtClean="0"/>
              <a:t>Inrichten.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6" name="PIJL-OMLAAG 5"/>
          <p:cNvSpPr/>
          <p:nvPr/>
        </p:nvSpPr>
        <p:spPr>
          <a:xfrm>
            <a:off x="1425131" y="1304923"/>
            <a:ext cx="484632" cy="2219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88157" y="3645593"/>
            <a:ext cx="6131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Iedere cliënt heeft een persoonlijk ondersteuningsplan.</a:t>
            </a:r>
          </a:p>
          <a:p>
            <a:r>
              <a:rPr lang="nl-NL" dirty="0" smtClean="0"/>
              <a:t>De zorg/hulpverlener is een gesprekspartner van de cliënt die goed moet luisteren naar de hulpvraag en de wensen van de cliënt.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024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  <p:bldP spid="6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4962" y="0"/>
            <a:ext cx="8982075" cy="69215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Hulpvraag van cliënten met een beperking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8124" y="1068452"/>
            <a:ext cx="5857875" cy="1089025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Hulpvraag van de cliënt staat centraal</a:t>
            </a:r>
            <a:endParaRPr lang="nl-NL" dirty="0"/>
          </a:p>
        </p:txBody>
      </p:sp>
      <p:sp>
        <p:nvSpPr>
          <p:cNvPr id="6" name="Min 5"/>
          <p:cNvSpPr/>
          <p:nvPr/>
        </p:nvSpPr>
        <p:spPr>
          <a:xfrm>
            <a:off x="238124" y="1513345"/>
            <a:ext cx="1676400" cy="131762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" name="Rechte verbindingslijn met pijl 7"/>
          <p:cNvCxnSpPr>
            <a:stCxn id="6" idx="1"/>
          </p:cNvCxnSpPr>
          <p:nvPr/>
        </p:nvCxnSpPr>
        <p:spPr>
          <a:xfrm>
            <a:off x="1076324" y="1594721"/>
            <a:ext cx="0" cy="385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238124" y="1915888"/>
            <a:ext cx="3676650" cy="36933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Wensen en behoeften omschrijven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04812" y="2746552"/>
            <a:ext cx="1585913" cy="175432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Lichamelijk </a:t>
            </a:r>
          </a:p>
          <a:p>
            <a:r>
              <a:rPr lang="nl-NL" dirty="0" smtClean="0"/>
              <a:t>Verstandelijk</a:t>
            </a:r>
          </a:p>
          <a:p>
            <a:r>
              <a:rPr lang="nl-NL" dirty="0" smtClean="0"/>
              <a:t>Sociaal</a:t>
            </a:r>
          </a:p>
          <a:p>
            <a:r>
              <a:rPr lang="nl-NL" dirty="0" smtClean="0"/>
              <a:t>Scholing</a:t>
            </a:r>
          </a:p>
          <a:p>
            <a:r>
              <a:rPr lang="nl-NL" dirty="0" smtClean="0"/>
              <a:t>Werk</a:t>
            </a:r>
          </a:p>
          <a:p>
            <a:r>
              <a:rPr lang="nl-NL" dirty="0" smtClean="0"/>
              <a:t>Vrijetijd</a:t>
            </a:r>
          </a:p>
        </p:txBody>
      </p:sp>
      <p:cxnSp>
        <p:nvCxnSpPr>
          <p:cNvPr id="12" name="Rechte verbindingslijn met pijl 11"/>
          <p:cNvCxnSpPr/>
          <p:nvPr/>
        </p:nvCxnSpPr>
        <p:spPr>
          <a:xfrm flipH="1">
            <a:off x="1197769" y="2370267"/>
            <a:ext cx="33338" cy="29834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Gekromde PIJL-OMLAAG 13"/>
          <p:cNvSpPr/>
          <p:nvPr/>
        </p:nvSpPr>
        <p:spPr>
          <a:xfrm>
            <a:off x="1758258" y="2350202"/>
            <a:ext cx="1168003" cy="844652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5" name="Gekromde PIJL-OMHOOG 14"/>
          <p:cNvSpPr/>
          <p:nvPr/>
        </p:nvSpPr>
        <p:spPr>
          <a:xfrm>
            <a:off x="1739354" y="3474383"/>
            <a:ext cx="1168003" cy="783193"/>
          </a:xfrm>
          <a:prstGeom prst="curved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2098475" y="3129101"/>
            <a:ext cx="1847850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Combinatie van</a:t>
            </a:r>
            <a:endParaRPr lang="nl-NL" dirty="0"/>
          </a:p>
        </p:txBody>
      </p:sp>
      <p:cxnSp>
        <p:nvCxnSpPr>
          <p:cNvPr id="21" name="Rechte verbindingslijn met pijl 20"/>
          <p:cNvCxnSpPr/>
          <p:nvPr/>
        </p:nvCxnSpPr>
        <p:spPr>
          <a:xfrm flipV="1">
            <a:off x="3841106" y="1513345"/>
            <a:ext cx="4264965" cy="1917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8257578" y="1183327"/>
            <a:ext cx="3324225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Inventariseren van de hulpvraag</a:t>
            </a:r>
            <a:endParaRPr lang="nl-NL" dirty="0"/>
          </a:p>
        </p:txBody>
      </p:sp>
      <p:sp>
        <p:nvSpPr>
          <p:cNvPr id="23" name="PIJL-OMLAAG 22"/>
          <p:cNvSpPr/>
          <p:nvPr/>
        </p:nvSpPr>
        <p:spPr>
          <a:xfrm>
            <a:off x="9673681" y="1699139"/>
            <a:ext cx="175021" cy="74776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8376044" y="2519441"/>
            <a:ext cx="3762971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Het verduidelijken van de hulpvraag, om de betekenis te achterhalen.</a:t>
            </a:r>
            <a:endParaRPr lang="nl-NL" dirty="0"/>
          </a:p>
        </p:txBody>
      </p:sp>
      <p:cxnSp>
        <p:nvCxnSpPr>
          <p:cNvPr id="26" name="Gebogen verbindingslijn 25"/>
          <p:cNvCxnSpPr/>
          <p:nvPr/>
        </p:nvCxnSpPr>
        <p:spPr>
          <a:xfrm rot="10800000" flipV="1">
            <a:off x="7772401" y="3194854"/>
            <a:ext cx="1625499" cy="140437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/>
          <p:cNvSpPr txBox="1"/>
          <p:nvPr/>
        </p:nvSpPr>
        <p:spPr>
          <a:xfrm>
            <a:off x="3946325" y="4362257"/>
            <a:ext cx="3852861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altijd makkelijk: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geen hulpvraag hebben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Hulpvraag is niet realistisch.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Tegenstrijdig</a:t>
            </a:r>
          </a:p>
          <a:p>
            <a:r>
              <a:rPr lang="nl-NL" dirty="0" smtClean="0"/>
              <a:t>Doorvragen kan boosheid of teleurstelling bij cliënten oproepen</a:t>
            </a:r>
          </a:p>
        </p:txBody>
      </p:sp>
    </p:spTree>
    <p:extLst>
      <p:ext uri="{BB962C8B-B14F-4D97-AF65-F5344CB8AC3E}">
        <p14:creationId xmlns:p14="http://schemas.microsoft.com/office/powerpoint/2010/main" val="275662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5" grpId="0" animBg="1"/>
      <p:bldP spid="18" grpId="0" animBg="1"/>
      <p:bldP spid="22" grpId="0" animBg="1"/>
      <p:bldP spid="23" grpId="0" animBg="1"/>
      <p:bldP spid="24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69227" y="0"/>
            <a:ext cx="5853545" cy="850611"/>
          </a:xfrm>
        </p:spPr>
        <p:txBody>
          <a:bodyPr/>
          <a:lstStyle/>
          <a:p>
            <a:r>
              <a:rPr lang="nl-NL" dirty="0" smtClean="0"/>
              <a:t>Hulpvragen veranderen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5564" y="2365952"/>
            <a:ext cx="10072254" cy="2943802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 smtClean="0"/>
              <a:t>Veranderende leeftijd en ontwikkelingsfase van cliënten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Cli</a:t>
            </a:r>
            <a:r>
              <a:rPr lang="nl-NL" dirty="0" smtClean="0"/>
              <a:t>ë</a:t>
            </a:r>
            <a:r>
              <a:rPr lang="nl-NL" dirty="0" smtClean="0"/>
              <a:t>nt leert met zijn beperking om te gaan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Regelmatig evaluatie tijdens cliënten besprekingen.</a:t>
            </a:r>
          </a:p>
          <a:p>
            <a:pPr marL="0" indent="0" algn="ctr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044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602673" y="1032193"/>
            <a:ext cx="6774872" cy="4616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De relatie tussen cliënten en begeleiders veranderd.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826077" y="2972613"/>
            <a:ext cx="6993082" cy="4616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Van verzorger/beschermer naar een contactpartner</a:t>
            </a:r>
            <a:endParaRPr lang="nl-NL" sz="2400" dirty="0"/>
          </a:p>
        </p:txBody>
      </p:sp>
      <p:cxnSp>
        <p:nvCxnSpPr>
          <p:cNvPr id="10" name="Rechte verbindingslijn met pijl 9"/>
          <p:cNvCxnSpPr/>
          <p:nvPr/>
        </p:nvCxnSpPr>
        <p:spPr>
          <a:xfrm>
            <a:off x="5611091" y="1733660"/>
            <a:ext cx="571500" cy="999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5808518" y="4289985"/>
            <a:ext cx="5382492" cy="193899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Goed kunnen luisteren naar de wensen</a:t>
            </a:r>
          </a:p>
          <a:p>
            <a:r>
              <a:rPr lang="nl-NL" sz="2400" dirty="0" smtClean="0"/>
              <a:t>Kunnen inspelen op situaties</a:t>
            </a:r>
          </a:p>
          <a:p>
            <a:r>
              <a:rPr lang="nl-NL" sz="2400" dirty="0" smtClean="0"/>
              <a:t>Daadkrachtig en creatief zijn</a:t>
            </a:r>
          </a:p>
          <a:p>
            <a:r>
              <a:rPr lang="nl-NL" sz="2400" dirty="0" smtClean="0"/>
              <a:t>Kennis </a:t>
            </a:r>
          </a:p>
          <a:p>
            <a:r>
              <a:rPr lang="nl-NL" sz="2400" dirty="0" smtClean="0"/>
              <a:t>Verbonden voelen met de cliënt</a:t>
            </a:r>
          </a:p>
        </p:txBody>
      </p:sp>
      <p:cxnSp>
        <p:nvCxnSpPr>
          <p:cNvPr id="13" name="Rechte verbindingslijn met pijl 12"/>
          <p:cNvCxnSpPr/>
          <p:nvPr/>
        </p:nvCxnSpPr>
        <p:spPr>
          <a:xfrm>
            <a:off x="6504710" y="3532788"/>
            <a:ext cx="280554" cy="658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11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524</Words>
  <Application>Microsoft Office PowerPoint</Application>
  <PresentationFormat>Breedbeeld</PresentationFormat>
  <Paragraphs>111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BB - Theorie</vt:lpstr>
      <vt:lpstr>Vandaag</vt:lpstr>
      <vt:lpstr>Terugblik vorige week</vt:lpstr>
      <vt:lpstr>Opdracht Vroeger en nu</vt:lpstr>
      <vt:lpstr>Belangrijke verandering in de geschiedenis</vt:lpstr>
      <vt:lpstr>De stem van cliënten met een beperking</vt:lpstr>
      <vt:lpstr>Hulpvraag van cliënten met een beperking</vt:lpstr>
      <vt:lpstr>Hulpvragen veranderen</vt:lpstr>
      <vt:lpstr>PowerPoint-presentatie</vt:lpstr>
      <vt:lpstr>PowerPoint-presentatie</vt:lpstr>
      <vt:lpstr>Begeleidingsmethoden in de gehandicaptenzorg</vt:lpstr>
      <vt:lpstr>Begeleidingsmethoden in de psychiatrie en verslavingszorg</vt:lpstr>
      <vt:lpstr>Afsluiting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BB - Theorie</dc:title>
  <dc:creator>trees kerkhoff</dc:creator>
  <cp:lastModifiedBy>trees kerkhoff</cp:lastModifiedBy>
  <cp:revision>15</cp:revision>
  <dcterms:created xsi:type="dcterms:W3CDTF">2016-09-20T16:56:11Z</dcterms:created>
  <dcterms:modified xsi:type="dcterms:W3CDTF">2016-09-20T20:28:31Z</dcterms:modified>
</cp:coreProperties>
</file>