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90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61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864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833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16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48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19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103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81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13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22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DF19E-2C00-4008-B7AA-367706CBBCD8}" type="datetimeFigureOut">
              <a:rPr lang="nl-NL" smtClean="0"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F1D7-A7D2-4FAF-9066-A63B2CFD79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49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7463" y="571500"/>
            <a:ext cx="9012382" cy="1234354"/>
          </a:xfrm>
        </p:spPr>
        <p:txBody>
          <a:bodyPr/>
          <a:lstStyle/>
          <a:p>
            <a:r>
              <a:rPr lang="nl-NL" dirty="0" smtClean="0"/>
              <a:t>BB - Theorie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61654" y="4454092"/>
            <a:ext cx="9144000" cy="855662"/>
          </a:xfrm>
        </p:spPr>
        <p:txBody>
          <a:bodyPr/>
          <a:lstStyle/>
          <a:p>
            <a:r>
              <a:rPr lang="nl-NL" dirty="0" smtClean="0"/>
              <a:t>Donderdag 10 november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143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4004" y="0"/>
            <a:ext cx="2143991" cy="798656"/>
          </a:xfrm>
        </p:spPr>
        <p:txBody>
          <a:bodyPr>
            <a:normAutofit/>
          </a:bodyPr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83973" y="1347644"/>
            <a:ext cx="651856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 en A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Terugblik vorige week:</a:t>
            </a:r>
          </a:p>
          <a:p>
            <a:pPr marL="0" indent="0">
              <a:buNone/>
            </a:pPr>
            <a:r>
              <a:rPr lang="nl-NL" dirty="0"/>
              <a:t>		</a:t>
            </a:r>
            <a:r>
              <a:rPr lang="nl-NL" dirty="0" smtClean="0"/>
              <a:t>cijfers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Omgaan met agressie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Beinvloeden door begeleiden</a:t>
            </a:r>
          </a:p>
          <a:p>
            <a:pPr marL="0" indent="0">
              <a:buNone/>
            </a:pPr>
            <a:r>
              <a:rPr lang="nl-NL" dirty="0" smtClean="0"/>
              <a:t>Bespreking oefenvragen</a:t>
            </a:r>
          </a:p>
          <a:p>
            <a:pPr marL="0" indent="0">
              <a:buNone/>
            </a:pPr>
            <a:r>
              <a:rPr lang="nl-NL" dirty="0" smtClean="0"/>
              <a:t>Verjaardag spel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Afsluiting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0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259773" y="1023503"/>
            <a:ext cx="11679382" cy="40472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Het is belangrijk je bewust te zijn van je eigen gedrag in de begeleiding.</a:t>
            </a:r>
          </a:p>
          <a:p>
            <a:pPr algn="ctr"/>
            <a:r>
              <a:rPr lang="nl-NL" sz="2400" dirty="0" smtClean="0"/>
              <a:t>Door bewust te kiezen voor een bepaalde vorm van begeleiden, kun je bepaald gedrag uitlokken.</a:t>
            </a:r>
          </a:p>
          <a:p>
            <a:pPr algn="ctr"/>
            <a:r>
              <a:rPr lang="nl-NL" sz="2400" dirty="0" smtClean="0"/>
              <a:t>Door onbewust een bepaalde vorm van begeleiden aan te nemen, kun je reacties uitlokken die je niet bedoeld had.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9795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5944" y="1249"/>
            <a:ext cx="11087100" cy="851687"/>
          </a:xfrm>
        </p:spPr>
        <p:txBody>
          <a:bodyPr>
            <a:normAutofit/>
          </a:bodyPr>
          <a:lstStyle/>
          <a:p>
            <a:r>
              <a:rPr lang="nl-NL" dirty="0" smtClean="0"/>
              <a:t>7 manieren om mensen bewust te beïnvloeden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0549" y="1520824"/>
            <a:ext cx="3898323" cy="4412385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sz="3200" dirty="0" smtClean="0">
                <a:solidFill>
                  <a:srgbClr val="FF0000"/>
                </a:solidFill>
              </a:rPr>
              <a:t>Informeren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Overtuigen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solidFill>
                  <a:srgbClr val="FFC000"/>
                </a:solidFill>
              </a:rPr>
              <a:t>Afdwingen</a:t>
            </a:r>
          </a:p>
          <a:p>
            <a:pPr marL="514350" indent="-514350">
              <a:buAutoNum type="arabicPeriod"/>
            </a:pPr>
            <a:r>
              <a:rPr lang="nl-NL" sz="3200" dirty="0" smtClean="0"/>
              <a:t>Ondersteunen</a:t>
            </a:r>
          </a:p>
          <a:p>
            <a:pPr marL="514350" indent="-514350">
              <a:buAutoNum type="arabicPeriod"/>
            </a:pPr>
            <a:r>
              <a:rPr lang="nl-NL" sz="3200" dirty="0" smtClean="0"/>
              <a:t>Onderhandelen</a:t>
            </a:r>
          </a:p>
          <a:p>
            <a:pPr marL="514350" indent="-514350">
              <a:buAutoNum type="arabicPeriod"/>
            </a:pPr>
            <a:r>
              <a:rPr lang="nl-NL" sz="3200" dirty="0" smtClean="0"/>
              <a:t>Voorbeeldgedrag</a:t>
            </a:r>
          </a:p>
          <a:p>
            <a:pPr marL="514350" indent="-514350">
              <a:buAutoNum type="arabicPeriod"/>
            </a:pPr>
            <a:r>
              <a:rPr lang="nl-NL" sz="3200" dirty="0" smtClean="0"/>
              <a:t>Coachen</a:t>
            </a:r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3106882" y="1808018"/>
            <a:ext cx="2753591" cy="398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5989494" y="905467"/>
            <a:ext cx="5029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Je vertelt een ander iets, je geeft antwoord op vragen en je legt uit. </a:t>
            </a:r>
          </a:p>
          <a:p>
            <a:r>
              <a:rPr lang="nl-NL" sz="2000" dirty="0" smtClean="0"/>
              <a:t>Vorm: instrueren, je geeft dan instructies (de anderen volgen jouw aanwijzingen op).</a:t>
            </a:r>
          </a:p>
        </p:txBody>
      </p:sp>
      <p:cxnSp>
        <p:nvCxnSpPr>
          <p:cNvPr id="9" name="Gebogen verbindingslijn 8"/>
          <p:cNvCxnSpPr/>
          <p:nvPr/>
        </p:nvCxnSpPr>
        <p:spPr>
          <a:xfrm>
            <a:off x="3479437" y="2333231"/>
            <a:ext cx="2449226" cy="79624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065262" y="2879856"/>
            <a:ext cx="5039589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Met argumenten en bewijzen om aan te tonen dat het echt zo is zoals jij zegt. Motiveren en enthousiasmeren. </a:t>
            </a:r>
            <a:endParaRPr lang="nl-NL" sz="2000" dirty="0"/>
          </a:p>
        </p:txBody>
      </p:sp>
      <p:cxnSp>
        <p:nvCxnSpPr>
          <p:cNvPr id="14" name="Gebogen verbindingslijn 13"/>
          <p:cNvCxnSpPr/>
          <p:nvPr/>
        </p:nvCxnSpPr>
        <p:spPr>
          <a:xfrm>
            <a:off x="2940627" y="2879856"/>
            <a:ext cx="3048867" cy="23916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6161809" y="4609770"/>
            <a:ext cx="5039589" cy="132343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Als informeren en overtuigen niet lukken, dan ga je druk uitoefenen. Je plaatst je boven die ander. Je eist dat het gebeurt. (macht en gezag)</a:t>
            </a:r>
          </a:p>
        </p:txBody>
      </p:sp>
    </p:spTree>
    <p:extLst>
      <p:ext uri="{BB962C8B-B14F-4D97-AF65-F5344CB8AC3E}">
        <p14:creationId xmlns:p14="http://schemas.microsoft.com/office/powerpoint/2010/main" val="90859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528204" y="1209097"/>
            <a:ext cx="3898323" cy="4142221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sz="3200" dirty="0" smtClean="0"/>
              <a:t>Informeren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Overtuigen</a:t>
            </a:r>
          </a:p>
          <a:p>
            <a:pPr marL="514350" indent="-514350">
              <a:buAutoNum type="arabicPeriod"/>
            </a:pPr>
            <a:r>
              <a:rPr lang="nl-NL" sz="3200" dirty="0" smtClean="0"/>
              <a:t>Afdwingen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solidFill>
                  <a:schemeClr val="accent2">
                    <a:lumMod val="75000"/>
                  </a:schemeClr>
                </a:solidFill>
              </a:rPr>
              <a:t>Ondersteunen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solidFill>
                  <a:schemeClr val="accent5">
                    <a:lumMod val="75000"/>
                  </a:schemeClr>
                </a:solidFill>
              </a:rPr>
              <a:t>Onderhandelen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solidFill>
                  <a:srgbClr val="FFFF00"/>
                </a:solidFill>
              </a:rPr>
              <a:t>Voorbeeldgedrag</a:t>
            </a:r>
          </a:p>
          <a:p>
            <a:pPr marL="514350" indent="-514350">
              <a:buAutoNum type="arabicPeriod"/>
            </a:pPr>
            <a:r>
              <a:rPr lang="nl-NL" sz="3200" dirty="0" smtClean="0">
                <a:solidFill>
                  <a:schemeClr val="accent6">
                    <a:lumMod val="75000"/>
                  </a:schemeClr>
                </a:solidFill>
              </a:rPr>
              <a:t>Coachen</a:t>
            </a:r>
          </a:p>
        </p:txBody>
      </p:sp>
      <p:cxnSp>
        <p:nvCxnSpPr>
          <p:cNvPr id="8" name="Gebogen verbindingslijn 7"/>
          <p:cNvCxnSpPr/>
          <p:nvPr/>
        </p:nvCxnSpPr>
        <p:spPr>
          <a:xfrm flipV="1">
            <a:off x="3553691" y="800100"/>
            <a:ext cx="2899064" cy="2369127"/>
          </a:xfrm>
          <a:prstGeom prst="bentConnector3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6452755" y="292268"/>
            <a:ext cx="5268190" cy="101566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Begrip tonen en een luisterend oor bieden.</a:t>
            </a:r>
          </a:p>
          <a:p>
            <a:r>
              <a:rPr lang="nl-NL" sz="2000" dirty="0" smtClean="0"/>
              <a:t>Laten zien dat je er voor diegene bent en schept vertrouwen, zodat de ander zich zekerder voelt.</a:t>
            </a:r>
            <a:endParaRPr lang="nl-NL" sz="2000" dirty="0"/>
          </a:p>
        </p:txBody>
      </p:sp>
      <p:cxnSp>
        <p:nvCxnSpPr>
          <p:cNvPr id="13" name="Gebogen verbindingslijn 12"/>
          <p:cNvCxnSpPr/>
          <p:nvPr/>
        </p:nvCxnSpPr>
        <p:spPr>
          <a:xfrm flipV="1">
            <a:off x="3834245" y="2389909"/>
            <a:ext cx="2618510" cy="14027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452755" y="1984663"/>
            <a:ext cx="5268190" cy="101566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Water bij de wijn doen, om samen ergens uit te komen. Je komt elkaar tegemoet, “als ik dit.. Dan kan jij…..”</a:t>
            </a:r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4187536" y="4301836"/>
            <a:ext cx="22652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6452755" y="3752441"/>
            <a:ext cx="5392881" cy="101566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Door je eigen gedrag als voorbeeld te stellen een ander beïnvloeden. Da ander neemt bewust of ook onbewust het gedrag over.</a:t>
            </a:r>
          </a:p>
        </p:txBody>
      </p:sp>
      <p:cxnSp>
        <p:nvCxnSpPr>
          <p:cNvPr id="21" name="Gebogen verbindingslijn 20"/>
          <p:cNvCxnSpPr/>
          <p:nvPr/>
        </p:nvCxnSpPr>
        <p:spPr>
          <a:xfrm>
            <a:off x="3054062" y="4904509"/>
            <a:ext cx="3398693" cy="6026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6556664" y="5134432"/>
            <a:ext cx="5288972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Je moet er zorg voor dragen dat de medewerker </a:t>
            </a:r>
            <a:r>
              <a:rPr lang="nl-NL" dirty="0" err="1" smtClean="0"/>
              <a:t>zih</a:t>
            </a:r>
            <a:r>
              <a:rPr lang="nl-NL" dirty="0" smtClean="0"/>
              <a:t> betrokken voelt bij het werk, dat de taken goed uitgevoerd kunnen worden en dat diegene zich kan ontwikkelen.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98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9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44882" y="2753591"/>
            <a:ext cx="8181109" cy="881784"/>
          </a:xfrm>
        </p:spPr>
        <p:txBody>
          <a:bodyPr>
            <a:noAutofit/>
          </a:bodyPr>
          <a:lstStyle/>
          <a:p>
            <a:r>
              <a:rPr lang="nl-NL" sz="6000" dirty="0" smtClean="0"/>
              <a:t>Oefenvragen bespreken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54469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019" y="1517897"/>
            <a:ext cx="6180859" cy="461187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208318" y="114300"/>
            <a:ext cx="4530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/>
              <a:t>Verjaardag spel 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340234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2277" y="0"/>
            <a:ext cx="2767445" cy="840220"/>
          </a:xfrm>
        </p:spPr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7191" y="160741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Volgende week 17-11-2016:</a:t>
            </a:r>
          </a:p>
          <a:p>
            <a:pPr marL="0" indent="0">
              <a:buNone/>
            </a:pPr>
            <a:r>
              <a:rPr lang="nl-NL" dirty="0" smtClean="0"/>
              <a:t>Theorie toets</a:t>
            </a:r>
          </a:p>
          <a:p>
            <a:pPr marL="0" indent="0">
              <a:buNone/>
            </a:pPr>
            <a:r>
              <a:rPr lang="nl-NL" dirty="0" smtClean="0"/>
              <a:t>Bestuderen uit het boek bieden van ondersteunende begeleiding.</a:t>
            </a:r>
          </a:p>
          <a:p>
            <a:pPr lvl="0"/>
            <a:r>
              <a:rPr lang="nl-NL" dirty="0" smtClean="0"/>
              <a:t>Thema </a:t>
            </a:r>
            <a:r>
              <a:rPr lang="nl-NL" dirty="0"/>
              <a:t>1: bladzijde 3t/m43 </a:t>
            </a:r>
          </a:p>
          <a:p>
            <a:pPr lvl="0"/>
            <a:r>
              <a:rPr lang="nl-NL" dirty="0"/>
              <a:t>Thema 3 bladzijde 108t/m122.</a:t>
            </a:r>
          </a:p>
          <a:p>
            <a:pPr lvl="0"/>
            <a:r>
              <a:rPr lang="nl-NL" dirty="0"/>
              <a:t>Power </a:t>
            </a:r>
            <a:r>
              <a:rPr lang="nl-NL" dirty="0" smtClean="0"/>
              <a:t>Points Wiki.</a:t>
            </a:r>
            <a:endParaRPr lang="nl-NL" dirty="0"/>
          </a:p>
          <a:p>
            <a:pPr lvl="0"/>
            <a:r>
              <a:rPr lang="nl-NL" dirty="0" smtClean="0"/>
              <a:t>Oefenvragen.</a:t>
            </a:r>
          </a:p>
        </p:txBody>
      </p:sp>
    </p:spTree>
    <p:extLst>
      <p:ext uri="{BB962C8B-B14F-4D97-AF65-F5344CB8AC3E}">
        <p14:creationId xmlns:p14="http://schemas.microsoft.com/office/powerpoint/2010/main" val="4973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315</Words>
  <Application>Microsoft Office PowerPoint</Application>
  <PresentationFormat>Breedbeeld</PresentationFormat>
  <Paragraphs>49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BB - Theorie</vt:lpstr>
      <vt:lpstr>Vandaag</vt:lpstr>
      <vt:lpstr>PowerPoint-presentatie</vt:lpstr>
      <vt:lpstr>7 manieren om mensen bewust te beïnvloeden</vt:lpstr>
      <vt:lpstr>PowerPoint-presentatie</vt:lpstr>
      <vt:lpstr>Oefenvragen bespreken</vt:lpstr>
      <vt:lpstr>PowerPoint-presentatie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 - Theorie</dc:title>
  <dc:creator>trees kerkhoff</dc:creator>
  <cp:lastModifiedBy>trees kerkhoff</cp:lastModifiedBy>
  <cp:revision>12</cp:revision>
  <dcterms:created xsi:type="dcterms:W3CDTF">2016-11-07T09:01:23Z</dcterms:created>
  <dcterms:modified xsi:type="dcterms:W3CDTF">2016-11-08T12:52:02Z</dcterms:modified>
</cp:coreProperties>
</file>