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 id="260" r:id="rId5"/>
    <p:sldId id="262" r:id="rId6"/>
    <p:sldId id="263" r:id="rId7"/>
    <p:sldId id="264" r:id="rId8"/>
    <p:sldId id="265" r:id="rId9"/>
    <p:sldId id="266" r:id="rId10"/>
    <p:sldId id="267" r:id="rId11"/>
    <p:sldId id="268" r:id="rId12"/>
    <p:sldId id="269" r:id="rId13"/>
    <p:sldId id="270" r:id="rId14"/>
    <p:sldId id="271" r:id="rId15"/>
    <p:sldId id="272" r:id="rId16"/>
    <p:sldId id="273" r:id="rId17"/>
    <p:sldId id="274" r:id="rId18"/>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4" autoAdjust="0"/>
    <p:restoredTop sz="94660"/>
  </p:normalViewPr>
  <p:slideViewPr>
    <p:cSldViewPr snapToGrid="0">
      <p:cViewPr>
        <p:scale>
          <a:sx n="100" d="100"/>
          <a:sy n="100" d="100"/>
        </p:scale>
        <p:origin x="174" y="-1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4184551F-8556-4958-9426-056AB3CF65F6}" type="datetimeFigureOut">
              <a:rPr lang="nl-NL" smtClean="0"/>
              <a:t>31-10-2016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DC0616E-21FC-4492-B51A-144CA636FA88}" type="slidenum">
              <a:rPr lang="nl-NL" smtClean="0"/>
              <a:t>‹nr.›</a:t>
            </a:fld>
            <a:endParaRPr lang="nl-NL"/>
          </a:p>
        </p:txBody>
      </p:sp>
    </p:spTree>
    <p:extLst>
      <p:ext uri="{BB962C8B-B14F-4D97-AF65-F5344CB8AC3E}">
        <p14:creationId xmlns:p14="http://schemas.microsoft.com/office/powerpoint/2010/main" val="25679535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4184551F-8556-4958-9426-056AB3CF65F6}" type="datetimeFigureOut">
              <a:rPr lang="nl-NL" smtClean="0"/>
              <a:t>31-10-2016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DC0616E-21FC-4492-B51A-144CA636FA88}" type="slidenum">
              <a:rPr lang="nl-NL" smtClean="0"/>
              <a:t>‹nr.›</a:t>
            </a:fld>
            <a:endParaRPr lang="nl-NL"/>
          </a:p>
        </p:txBody>
      </p:sp>
    </p:spTree>
    <p:extLst>
      <p:ext uri="{BB962C8B-B14F-4D97-AF65-F5344CB8AC3E}">
        <p14:creationId xmlns:p14="http://schemas.microsoft.com/office/powerpoint/2010/main" val="121999818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4184551F-8556-4958-9426-056AB3CF65F6}" type="datetimeFigureOut">
              <a:rPr lang="nl-NL" smtClean="0"/>
              <a:t>31-10-2016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DC0616E-21FC-4492-B51A-144CA636FA88}" type="slidenum">
              <a:rPr lang="nl-NL" smtClean="0"/>
              <a:t>‹nr.›</a:t>
            </a:fld>
            <a:endParaRPr lang="nl-NL"/>
          </a:p>
        </p:txBody>
      </p:sp>
    </p:spTree>
    <p:extLst>
      <p:ext uri="{BB962C8B-B14F-4D97-AF65-F5344CB8AC3E}">
        <p14:creationId xmlns:p14="http://schemas.microsoft.com/office/powerpoint/2010/main" val="41345065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4184551F-8556-4958-9426-056AB3CF65F6}" type="datetimeFigureOut">
              <a:rPr lang="nl-NL" smtClean="0"/>
              <a:t>31-10-2016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DC0616E-21FC-4492-B51A-144CA636FA88}" type="slidenum">
              <a:rPr lang="nl-NL" smtClean="0"/>
              <a:t>‹nr.›</a:t>
            </a:fld>
            <a:endParaRPr lang="nl-NL"/>
          </a:p>
        </p:txBody>
      </p:sp>
    </p:spTree>
    <p:extLst>
      <p:ext uri="{BB962C8B-B14F-4D97-AF65-F5344CB8AC3E}">
        <p14:creationId xmlns:p14="http://schemas.microsoft.com/office/powerpoint/2010/main" val="276991376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4184551F-8556-4958-9426-056AB3CF65F6}" type="datetimeFigureOut">
              <a:rPr lang="nl-NL" smtClean="0"/>
              <a:t>31-10-2016</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DC0616E-21FC-4492-B51A-144CA636FA88}" type="slidenum">
              <a:rPr lang="nl-NL" smtClean="0"/>
              <a:t>‹nr.›</a:t>
            </a:fld>
            <a:endParaRPr lang="nl-NL"/>
          </a:p>
        </p:txBody>
      </p:sp>
    </p:spTree>
    <p:extLst>
      <p:ext uri="{BB962C8B-B14F-4D97-AF65-F5344CB8AC3E}">
        <p14:creationId xmlns:p14="http://schemas.microsoft.com/office/powerpoint/2010/main" val="244723525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4184551F-8556-4958-9426-056AB3CF65F6}" type="datetimeFigureOut">
              <a:rPr lang="nl-NL" smtClean="0"/>
              <a:t>31-10-2016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DC0616E-21FC-4492-B51A-144CA636FA88}" type="slidenum">
              <a:rPr lang="nl-NL" smtClean="0"/>
              <a:t>‹nr.›</a:t>
            </a:fld>
            <a:endParaRPr lang="nl-NL"/>
          </a:p>
        </p:txBody>
      </p:sp>
    </p:spTree>
    <p:extLst>
      <p:ext uri="{BB962C8B-B14F-4D97-AF65-F5344CB8AC3E}">
        <p14:creationId xmlns:p14="http://schemas.microsoft.com/office/powerpoint/2010/main" val="253742628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4184551F-8556-4958-9426-056AB3CF65F6}" type="datetimeFigureOut">
              <a:rPr lang="nl-NL" smtClean="0"/>
              <a:t>31-10-2016</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FDC0616E-21FC-4492-B51A-144CA636FA88}" type="slidenum">
              <a:rPr lang="nl-NL" smtClean="0"/>
              <a:t>‹nr.›</a:t>
            </a:fld>
            <a:endParaRPr lang="nl-NL"/>
          </a:p>
        </p:txBody>
      </p:sp>
    </p:spTree>
    <p:extLst>
      <p:ext uri="{BB962C8B-B14F-4D97-AF65-F5344CB8AC3E}">
        <p14:creationId xmlns:p14="http://schemas.microsoft.com/office/powerpoint/2010/main" val="101138515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4184551F-8556-4958-9426-056AB3CF65F6}" type="datetimeFigureOut">
              <a:rPr lang="nl-NL" smtClean="0"/>
              <a:t>31-10-2016</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FDC0616E-21FC-4492-B51A-144CA636FA88}" type="slidenum">
              <a:rPr lang="nl-NL" smtClean="0"/>
              <a:t>‹nr.›</a:t>
            </a:fld>
            <a:endParaRPr lang="nl-NL"/>
          </a:p>
        </p:txBody>
      </p:sp>
    </p:spTree>
    <p:extLst>
      <p:ext uri="{BB962C8B-B14F-4D97-AF65-F5344CB8AC3E}">
        <p14:creationId xmlns:p14="http://schemas.microsoft.com/office/powerpoint/2010/main" val="295543572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4184551F-8556-4958-9426-056AB3CF65F6}" type="datetimeFigureOut">
              <a:rPr lang="nl-NL" smtClean="0"/>
              <a:t>31-10-2016</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FDC0616E-21FC-4492-B51A-144CA636FA88}" type="slidenum">
              <a:rPr lang="nl-NL" smtClean="0"/>
              <a:t>‹nr.›</a:t>
            </a:fld>
            <a:endParaRPr lang="nl-NL"/>
          </a:p>
        </p:txBody>
      </p:sp>
    </p:spTree>
    <p:extLst>
      <p:ext uri="{BB962C8B-B14F-4D97-AF65-F5344CB8AC3E}">
        <p14:creationId xmlns:p14="http://schemas.microsoft.com/office/powerpoint/2010/main" val="38469483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4184551F-8556-4958-9426-056AB3CF65F6}" type="datetimeFigureOut">
              <a:rPr lang="nl-NL" smtClean="0"/>
              <a:t>31-10-2016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DC0616E-21FC-4492-B51A-144CA636FA88}" type="slidenum">
              <a:rPr lang="nl-NL" smtClean="0"/>
              <a:t>‹nr.›</a:t>
            </a:fld>
            <a:endParaRPr lang="nl-NL"/>
          </a:p>
        </p:txBody>
      </p:sp>
    </p:spTree>
    <p:extLst>
      <p:ext uri="{BB962C8B-B14F-4D97-AF65-F5344CB8AC3E}">
        <p14:creationId xmlns:p14="http://schemas.microsoft.com/office/powerpoint/2010/main" val="25909246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4184551F-8556-4958-9426-056AB3CF65F6}" type="datetimeFigureOut">
              <a:rPr lang="nl-NL" smtClean="0"/>
              <a:t>31-10-2016</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DC0616E-21FC-4492-B51A-144CA636FA88}" type="slidenum">
              <a:rPr lang="nl-NL" smtClean="0"/>
              <a:t>‹nr.›</a:t>
            </a:fld>
            <a:endParaRPr lang="nl-NL"/>
          </a:p>
        </p:txBody>
      </p:sp>
    </p:spTree>
    <p:extLst>
      <p:ext uri="{BB962C8B-B14F-4D97-AF65-F5344CB8AC3E}">
        <p14:creationId xmlns:p14="http://schemas.microsoft.com/office/powerpoint/2010/main" val="332805756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184551F-8556-4958-9426-056AB3CF65F6}" type="datetimeFigureOut">
              <a:rPr lang="nl-NL" smtClean="0"/>
              <a:t>31-10-2016</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DC0616E-21FC-4492-B51A-144CA636FA88}" type="slidenum">
              <a:rPr lang="nl-NL" smtClean="0"/>
              <a:t>‹nr.›</a:t>
            </a:fld>
            <a:endParaRPr lang="nl-NL"/>
          </a:p>
        </p:txBody>
      </p:sp>
    </p:spTree>
    <p:extLst>
      <p:ext uri="{BB962C8B-B14F-4D97-AF65-F5344CB8AC3E}">
        <p14:creationId xmlns:p14="http://schemas.microsoft.com/office/powerpoint/2010/main" val="247880361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hyperlink" Target="mailto:Gt.kerkhoff@noorderpoort.n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a:xfrm>
            <a:off x="1527463" y="571500"/>
            <a:ext cx="9012382" cy="1234354"/>
          </a:xfrm>
        </p:spPr>
        <p:txBody>
          <a:bodyPr/>
          <a:lstStyle/>
          <a:p>
            <a:r>
              <a:rPr lang="nl-NL" dirty="0" smtClean="0"/>
              <a:t>BB - Theorie</a:t>
            </a:r>
            <a:endParaRPr lang="nl-NL" dirty="0"/>
          </a:p>
        </p:txBody>
      </p:sp>
      <p:sp>
        <p:nvSpPr>
          <p:cNvPr id="3" name="Ondertitel 2"/>
          <p:cNvSpPr>
            <a:spLocks noGrp="1"/>
          </p:cNvSpPr>
          <p:nvPr>
            <p:ph type="subTitle" idx="1"/>
          </p:nvPr>
        </p:nvSpPr>
        <p:spPr>
          <a:xfrm>
            <a:off x="1461654" y="4454092"/>
            <a:ext cx="9144000" cy="855662"/>
          </a:xfrm>
        </p:spPr>
        <p:txBody>
          <a:bodyPr/>
          <a:lstStyle/>
          <a:p>
            <a:r>
              <a:rPr lang="nl-NL" dirty="0" smtClean="0"/>
              <a:t>Donderdag </a:t>
            </a:r>
            <a:r>
              <a:rPr lang="nl-NL" dirty="0" smtClean="0"/>
              <a:t>3 november</a:t>
            </a:r>
            <a:endParaRPr lang="nl-NL" dirty="0"/>
          </a:p>
        </p:txBody>
      </p:sp>
    </p:spTree>
    <p:extLst>
      <p:ext uri="{BB962C8B-B14F-4D97-AF65-F5344CB8AC3E}">
        <p14:creationId xmlns:p14="http://schemas.microsoft.com/office/powerpoint/2010/main" val="248163919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883477" y="72738"/>
            <a:ext cx="6425045" cy="1018308"/>
          </a:xfrm>
        </p:spPr>
        <p:txBody>
          <a:bodyPr>
            <a:normAutofit/>
          </a:bodyPr>
          <a:lstStyle/>
          <a:p>
            <a:r>
              <a:rPr lang="nl-NL" dirty="0" smtClean="0"/>
              <a:t>Verbale en fysieke agressie.</a:t>
            </a:r>
            <a:endParaRPr lang="nl-NL" dirty="0"/>
          </a:p>
        </p:txBody>
      </p:sp>
      <p:sp>
        <p:nvSpPr>
          <p:cNvPr id="3" name="Tijdelijke aanduiding voor inhoud 2"/>
          <p:cNvSpPr>
            <a:spLocks noGrp="1"/>
          </p:cNvSpPr>
          <p:nvPr>
            <p:ph idx="1"/>
          </p:nvPr>
        </p:nvSpPr>
        <p:spPr>
          <a:xfrm>
            <a:off x="838200" y="1825625"/>
            <a:ext cx="10515600" cy="1011093"/>
          </a:xfrm>
        </p:spPr>
        <p:txBody>
          <a:bodyPr/>
          <a:lstStyle/>
          <a:p>
            <a:pPr marL="0" indent="0">
              <a:buNone/>
            </a:pPr>
            <a:r>
              <a:rPr lang="nl-NL" dirty="0" smtClean="0"/>
              <a:t>Agressie: gewelddadig handelen met het doel schade toe te brengen, aan de materiele omgeving, aan zich zelf of aan anderen.</a:t>
            </a:r>
          </a:p>
          <a:p>
            <a:pPr marL="0" indent="0">
              <a:buNone/>
            </a:pPr>
            <a:endParaRPr lang="nl-NL" dirty="0"/>
          </a:p>
          <a:p>
            <a:pPr marL="0" indent="0">
              <a:buNone/>
            </a:pPr>
            <a:endParaRPr lang="nl-NL" dirty="0" smtClean="0"/>
          </a:p>
          <a:p>
            <a:pPr marL="0" indent="0">
              <a:buNone/>
            </a:pPr>
            <a:endParaRPr lang="nl-NL" dirty="0"/>
          </a:p>
        </p:txBody>
      </p:sp>
      <p:sp>
        <p:nvSpPr>
          <p:cNvPr id="4" name="Tekstvak 3"/>
          <p:cNvSpPr txBox="1"/>
          <p:nvPr/>
        </p:nvSpPr>
        <p:spPr>
          <a:xfrm>
            <a:off x="838200" y="2919845"/>
            <a:ext cx="10515599" cy="1200329"/>
          </a:xfrm>
          <a:prstGeom prst="rect">
            <a:avLst/>
          </a:prstGeom>
          <a:noFill/>
          <a:ln>
            <a:solidFill>
              <a:schemeClr val="accent1"/>
            </a:solidFill>
          </a:ln>
        </p:spPr>
        <p:txBody>
          <a:bodyPr wrap="square" rtlCol="0">
            <a:spAutoFit/>
          </a:bodyPr>
          <a:lstStyle/>
          <a:p>
            <a:r>
              <a:rPr lang="nl-NL" dirty="0" smtClean="0"/>
              <a:t>Hulpverlening wordt vaak door cliënten gezien als iets waar je recht op hebt.</a:t>
            </a:r>
          </a:p>
          <a:p>
            <a:r>
              <a:rPr lang="nl-NL" dirty="0" smtClean="0"/>
              <a:t>Hulpverleners die dus beschikbaar moeten zijn, cliënten voelen zich benadeeld als er niet meteen op eisen ingegaan kan worden. </a:t>
            </a:r>
          </a:p>
          <a:p>
            <a:endParaRPr lang="nl-NL" dirty="0"/>
          </a:p>
        </p:txBody>
      </p:sp>
      <p:sp>
        <p:nvSpPr>
          <p:cNvPr id="5" name="Gekromde PIJL-RECHTS 4"/>
          <p:cNvSpPr/>
          <p:nvPr/>
        </p:nvSpPr>
        <p:spPr>
          <a:xfrm>
            <a:off x="391391" y="3579846"/>
            <a:ext cx="523009" cy="1246909"/>
          </a:xfrm>
          <a:prstGeom prst="curved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solidFill>
                <a:schemeClr val="tx1"/>
              </a:solidFill>
            </a:endParaRPr>
          </a:p>
        </p:txBody>
      </p:sp>
      <p:sp>
        <p:nvSpPr>
          <p:cNvPr id="6" name="Tekstvak 5"/>
          <p:cNvSpPr txBox="1"/>
          <p:nvPr/>
        </p:nvSpPr>
        <p:spPr>
          <a:xfrm>
            <a:off x="975013" y="4457423"/>
            <a:ext cx="3439391" cy="369332"/>
          </a:xfrm>
          <a:prstGeom prst="rect">
            <a:avLst/>
          </a:prstGeom>
          <a:noFill/>
          <a:ln>
            <a:solidFill>
              <a:schemeClr val="accent1"/>
            </a:solidFill>
          </a:ln>
        </p:spPr>
        <p:txBody>
          <a:bodyPr wrap="square" rtlCol="0">
            <a:spAutoFit/>
          </a:bodyPr>
          <a:lstStyle/>
          <a:p>
            <a:r>
              <a:rPr lang="nl-NL" dirty="0" smtClean="0"/>
              <a:t>Dat vergroot de kans op geweld</a:t>
            </a:r>
            <a:endParaRPr lang="nl-NL" dirty="0"/>
          </a:p>
        </p:txBody>
      </p:sp>
    </p:spTree>
    <p:extLst>
      <p:ext uri="{BB962C8B-B14F-4D97-AF65-F5344CB8AC3E}">
        <p14:creationId xmlns:p14="http://schemas.microsoft.com/office/powerpoint/2010/main" val="366846443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345873" y="-20142"/>
            <a:ext cx="5334000" cy="900113"/>
          </a:xfrm>
        </p:spPr>
        <p:txBody>
          <a:bodyPr/>
          <a:lstStyle/>
          <a:p>
            <a:r>
              <a:rPr lang="nl-NL" dirty="0" smtClean="0"/>
              <a:t>territoriumgevechten</a:t>
            </a:r>
            <a:endParaRPr lang="nl-NL" dirty="0"/>
          </a:p>
        </p:txBody>
      </p:sp>
      <p:sp>
        <p:nvSpPr>
          <p:cNvPr id="4" name="PIJL-OMLAAG 3"/>
          <p:cNvSpPr/>
          <p:nvPr/>
        </p:nvSpPr>
        <p:spPr>
          <a:xfrm>
            <a:off x="4416135" y="786050"/>
            <a:ext cx="218209" cy="737755"/>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5" name="Tekstvak 4"/>
          <p:cNvSpPr txBox="1"/>
          <p:nvPr/>
        </p:nvSpPr>
        <p:spPr>
          <a:xfrm>
            <a:off x="3195205" y="1499270"/>
            <a:ext cx="4857750" cy="707886"/>
          </a:xfrm>
          <a:prstGeom prst="rect">
            <a:avLst/>
          </a:prstGeom>
          <a:noFill/>
          <a:ln>
            <a:solidFill>
              <a:schemeClr val="accent1"/>
            </a:solidFill>
          </a:ln>
        </p:spPr>
        <p:txBody>
          <a:bodyPr wrap="square" rtlCol="0">
            <a:spAutoFit/>
          </a:bodyPr>
          <a:lstStyle/>
          <a:p>
            <a:r>
              <a:rPr lang="nl-NL" sz="2000" dirty="0" smtClean="0"/>
              <a:t>Begrensd leefgebied.</a:t>
            </a:r>
          </a:p>
          <a:p>
            <a:r>
              <a:rPr lang="nl-NL" sz="2000" dirty="0" smtClean="0"/>
              <a:t>Zo`n gebied geeft een gevoel van privacy.</a:t>
            </a:r>
            <a:endParaRPr lang="nl-NL" sz="2000" dirty="0"/>
          </a:p>
        </p:txBody>
      </p:sp>
      <p:sp>
        <p:nvSpPr>
          <p:cNvPr id="6" name="Tekstvak 5"/>
          <p:cNvSpPr txBox="1"/>
          <p:nvPr/>
        </p:nvSpPr>
        <p:spPr>
          <a:xfrm>
            <a:off x="301337" y="2351282"/>
            <a:ext cx="9050482" cy="707886"/>
          </a:xfrm>
          <a:prstGeom prst="rect">
            <a:avLst/>
          </a:prstGeom>
          <a:noFill/>
          <a:ln>
            <a:solidFill>
              <a:schemeClr val="accent1"/>
            </a:solidFill>
          </a:ln>
        </p:spPr>
        <p:txBody>
          <a:bodyPr wrap="square" rtlCol="0">
            <a:spAutoFit/>
          </a:bodyPr>
          <a:lstStyle/>
          <a:p>
            <a:r>
              <a:rPr lang="nl-NL" sz="2000" dirty="0" smtClean="0"/>
              <a:t>Als begeleider treedt je gemakkelijk iemands eigen terrein binnen, waardoor je de cliënt gemakkelijk te dicht op de huid zit (meestal om cliënten te beschermen).</a:t>
            </a:r>
            <a:endParaRPr lang="nl-NL" sz="2000" dirty="0"/>
          </a:p>
        </p:txBody>
      </p:sp>
      <p:sp>
        <p:nvSpPr>
          <p:cNvPr id="7" name="Tekstvak 6"/>
          <p:cNvSpPr txBox="1"/>
          <p:nvPr/>
        </p:nvSpPr>
        <p:spPr>
          <a:xfrm>
            <a:off x="6096000" y="3047915"/>
            <a:ext cx="6037119" cy="2246769"/>
          </a:xfrm>
          <a:prstGeom prst="rect">
            <a:avLst/>
          </a:prstGeom>
          <a:noFill/>
          <a:ln>
            <a:solidFill>
              <a:schemeClr val="accent1"/>
            </a:solidFill>
          </a:ln>
        </p:spPr>
        <p:txBody>
          <a:bodyPr wrap="square" rtlCol="0">
            <a:spAutoFit/>
          </a:bodyPr>
          <a:lstStyle/>
          <a:p>
            <a:r>
              <a:rPr lang="nl-NL" sz="2000" dirty="0" smtClean="0"/>
              <a:t>In een groep speelt de aantasting van het territorium ook tussen cliënten onderling. </a:t>
            </a:r>
          </a:p>
          <a:p>
            <a:endParaRPr lang="nl-NL" sz="2000" dirty="0"/>
          </a:p>
          <a:p>
            <a:r>
              <a:rPr lang="nl-NL" sz="2000" dirty="0" smtClean="0"/>
              <a:t>Wanneer cliënten niet kunnen praten, geven ze de ander een schop of elle boog.</a:t>
            </a:r>
          </a:p>
          <a:p>
            <a:r>
              <a:rPr lang="nl-NL" sz="2000" dirty="0" smtClean="0"/>
              <a:t>Dit pikken cliënten vaak van elkaar.</a:t>
            </a:r>
          </a:p>
          <a:p>
            <a:endParaRPr lang="nl-NL" sz="2000" dirty="0"/>
          </a:p>
        </p:txBody>
      </p:sp>
      <p:sp>
        <p:nvSpPr>
          <p:cNvPr id="8" name="Tekstvak 7"/>
          <p:cNvSpPr txBox="1"/>
          <p:nvPr/>
        </p:nvSpPr>
        <p:spPr>
          <a:xfrm>
            <a:off x="493568" y="3678467"/>
            <a:ext cx="5309755" cy="1323439"/>
          </a:xfrm>
          <a:prstGeom prst="rect">
            <a:avLst/>
          </a:prstGeom>
          <a:noFill/>
          <a:ln>
            <a:solidFill>
              <a:schemeClr val="accent1"/>
            </a:solidFill>
          </a:ln>
        </p:spPr>
        <p:txBody>
          <a:bodyPr wrap="square" rtlCol="0">
            <a:spAutoFit/>
          </a:bodyPr>
          <a:lstStyle/>
          <a:p>
            <a:r>
              <a:rPr lang="nl-NL" sz="2000" dirty="0" smtClean="0"/>
              <a:t>Voor begeleiders is het vaak moeilijker. Fysiek geweld mag niet, toch is er begrip voor.</a:t>
            </a:r>
          </a:p>
          <a:p>
            <a:r>
              <a:rPr lang="nl-NL" sz="2000" dirty="0" smtClean="0"/>
              <a:t>Omdat het vaak de enige manier is om een terrein af te bakenen.</a:t>
            </a:r>
            <a:endParaRPr lang="nl-NL" sz="2000" dirty="0"/>
          </a:p>
        </p:txBody>
      </p:sp>
      <p:sp>
        <p:nvSpPr>
          <p:cNvPr id="9" name="Tekstvak 8"/>
          <p:cNvSpPr txBox="1"/>
          <p:nvPr/>
        </p:nvSpPr>
        <p:spPr>
          <a:xfrm>
            <a:off x="1839192" y="5403273"/>
            <a:ext cx="7512627" cy="1015663"/>
          </a:xfrm>
          <a:prstGeom prst="rect">
            <a:avLst/>
          </a:prstGeom>
          <a:solidFill>
            <a:schemeClr val="accent4"/>
          </a:solidFill>
          <a:ln>
            <a:solidFill>
              <a:srgbClr val="FF0000"/>
            </a:solidFill>
          </a:ln>
        </p:spPr>
        <p:txBody>
          <a:bodyPr wrap="square" rtlCol="0">
            <a:spAutoFit/>
          </a:bodyPr>
          <a:lstStyle/>
          <a:p>
            <a:r>
              <a:rPr lang="nl-NL" sz="2000" dirty="0" smtClean="0"/>
              <a:t>Jij kunt je met woorden weren, maar cliënten met een verstandelijke beperking, met een psychiatrisch ziektebeeld of ouderen met dementie kunnen dat niet. (voorbeeld blz. 116)</a:t>
            </a:r>
            <a:endParaRPr lang="nl-NL" sz="2000" dirty="0"/>
          </a:p>
        </p:txBody>
      </p:sp>
    </p:spTree>
    <p:extLst>
      <p:ext uri="{BB962C8B-B14F-4D97-AF65-F5344CB8AC3E}">
        <p14:creationId xmlns:p14="http://schemas.microsoft.com/office/powerpoint/2010/main" val="19391492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7"/>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8"/>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9"/>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animBg="1"/>
      <p:bldP spid="6" grpId="0" animBg="1"/>
      <p:bldP spid="7" grpId="0" animBg="1"/>
      <p:bldP spid="8" grpId="0" animBg="1"/>
      <p:bldP spid="9" grpId="0" animBg="1"/>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189759" y="0"/>
            <a:ext cx="9812482" cy="725920"/>
          </a:xfrm>
        </p:spPr>
        <p:txBody>
          <a:bodyPr/>
          <a:lstStyle/>
          <a:p>
            <a:r>
              <a:rPr lang="nl-NL" dirty="0" smtClean="0"/>
              <a:t>Bang zijn voor of boos zijn op een cliënt. </a:t>
            </a:r>
            <a:endParaRPr lang="nl-NL" dirty="0"/>
          </a:p>
        </p:txBody>
      </p:sp>
      <p:sp>
        <p:nvSpPr>
          <p:cNvPr id="4" name="Tekstvak 3"/>
          <p:cNvSpPr txBox="1"/>
          <p:nvPr/>
        </p:nvSpPr>
        <p:spPr>
          <a:xfrm>
            <a:off x="2221921" y="1553853"/>
            <a:ext cx="6598227" cy="1323439"/>
          </a:xfrm>
          <a:prstGeom prst="rect">
            <a:avLst/>
          </a:prstGeom>
          <a:noFill/>
          <a:ln>
            <a:solidFill>
              <a:srgbClr val="FF0000"/>
            </a:solidFill>
          </a:ln>
        </p:spPr>
        <p:txBody>
          <a:bodyPr wrap="square" rtlCol="0">
            <a:spAutoFit/>
          </a:bodyPr>
          <a:lstStyle/>
          <a:p>
            <a:r>
              <a:rPr lang="nl-NL" sz="2000" dirty="0" smtClean="0"/>
              <a:t>De neiging voorbegeleiders is al snel om bepaald gedrag op zijn beloop te laten of te negeren om escalatie te voorkomen.</a:t>
            </a:r>
          </a:p>
          <a:p>
            <a:r>
              <a:rPr lang="nl-NL" sz="2000" dirty="0" smtClean="0"/>
              <a:t>Deze angst bij hulpverleners/begeleiders is begrijpelijk. Wel op aanspreken wanneer een cliënt verbaal bereikbaar zijn.</a:t>
            </a:r>
          </a:p>
        </p:txBody>
      </p:sp>
      <p:sp>
        <p:nvSpPr>
          <p:cNvPr id="5" name="Tekstvak 4"/>
          <p:cNvSpPr txBox="1"/>
          <p:nvPr/>
        </p:nvSpPr>
        <p:spPr>
          <a:xfrm>
            <a:off x="1364671" y="4133850"/>
            <a:ext cx="9131879" cy="707886"/>
          </a:xfrm>
          <a:prstGeom prst="rect">
            <a:avLst/>
          </a:prstGeom>
          <a:noFill/>
          <a:ln>
            <a:solidFill>
              <a:srgbClr val="FF0000"/>
            </a:solidFill>
          </a:ln>
        </p:spPr>
        <p:txBody>
          <a:bodyPr wrap="square" rtlCol="0">
            <a:spAutoFit/>
          </a:bodyPr>
          <a:lstStyle/>
          <a:p>
            <a:r>
              <a:rPr lang="nl-NL" sz="2000" dirty="0" smtClean="0"/>
              <a:t>Opdracht:</a:t>
            </a:r>
            <a:endParaRPr lang="nl-NL" sz="2000" dirty="0"/>
          </a:p>
          <a:p>
            <a:r>
              <a:rPr lang="nl-NL" sz="2000" dirty="0" smtClean="0"/>
              <a:t>Welke kwaliteiten heb je nodig als je in aanraking komt met agressie? Blz. 116-117</a:t>
            </a:r>
          </a:p>
        </p:txBody>
      </p:sp>
    </p:spTree>
    <p:extLst>
      <p:ext uri="{BB962C8B-B14F-4D97-AF65-F5344CB8AC3E}">
        <p14:creationId xmlns:p14="http://schemas.microsoft.com/office/powerpoint/2010/main" val="280394236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5"/>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P spid="5" grpId="0" animBg="1"/>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848100" y="0"/>
            <a:ext cx="3990975" cy="1130299"/>
          </a:xfrm>
        </p:spPr>
        <p:txBody>
          <a:bodyPr/>
          <a:lstStyle/>
          <a:p>
            <a:r>
              <a:rPr lang="nl-NL" dirty="0" smtClean="0"/>
              <a:t>Grenzen stellen</a:t>
            </a:r>
            <a:endParaRPr lang="nl-NL" dirty="0"/>
          </a:p>
        </p:txBody>
      </p:sp>
      <p:sp>
        <p:nvSpPr>
          <p:cNvPr id="4" name="Tekstvak 3"/>
          <p:cNvSpPr txBox="1"/>
          <p:nvPr/>
        </p:nvSpPr>
        <p:spPr>
          <a:xfrm>
            <a:off x="1457325" y="1447800"/>
            <a:ext cx="9324975" cy="4247317"/>
          </a:xfrm>
          <a:prstGeom prst="rect">
            <a:avLst/>
          </a:prstGeom>
          <a:noFill/>
        </p:spPr>
        <p:txBody>
          <a:bodyPr wrap="square" rtlCol="0">
            <a:spAutoFit/>
          </a:bodyPr>
          <a:lstStyle/>
          <a:p>
            <a:r>
              <a:rPr lang="nl-NL" dirty="0" smtClean="0"/>
              <a:t>Je cliënten duidelijk maken wat van hun verwacht wordt en veilige grenzen stellen.</a:t>
            </a:r>
          </a:p>
          <a:p>
            <a:r>
              <a:rPr lang="nl-NL" dirty="0" smtClean="0"/>
              <a:t>Zowel individueel als groep.</a:t>
            </a:r>
          </a:p>
          <a:p>
            <a:endParaRPr lang="nl-NL" dirty="0"/>
          </a:p>
          <a:p>
            <a:r>
              <a:rPr lang="nl-NL" dirty="0" smtClean="0"/>
              <a:t>Grenzen hebben te maken met bedoelingen. Je hebt met het stellen van grenzen bedoelingen voor ogen, je wilt daarmee iets bereiken: veiligheid, rust, overzicht en bescherming.</a:t>
            </a:r>
          </a:p>
          <a:p>
            <a:endParaRPr lang="nl-NL" dirty="0"/>
          </a:p>
          <a:p>
            <a:endParaRPr lang="nl-NL" dirty="0" smtClean="0"/>
          </a:p>
          <a:p>
            <a:r>
              <a:rPr lang="nl-NL" dirty="0" smtClean="0"/>
              <a:t>In de groep kan een regelen dan voor de ene helpend zijn, maar voor een ander kan storend of beperkend. </a:t>
            </a:r>
          </a:p>
          <a:p>
            <a:endParaRPr lang="nl-NL" dirty="0"/>
          </a:p>
          <a:p>
            <a:r>
              <a:rPr lang="nl-NL" dirty="0" smtClean="0"/>
              <a:t>Het biedt structuur in een groep. Cliënten moeten wel weten wat die grenzen zijn en waarvoor die er zijn. Emotie daarop moeten cliënten kunnen/mogen uiten.</a:t>
            </a:r>
          </a:p>
          <a:p>
            <a:endParaRPr lang="nl-NL" dirty="0"/>
          </a:p>
          <a:p>
            <a:endParaRPr lang="nl-NL" dirty="0" smtClean="0"/>
          </a:p>
          <a:p>
            <a:endParaRPr lang="nl-NL" dirty="0"/>
          </a:p>
        </p:txBody>
      </p:sp>
    </p:spTree>
    <p:extLst>
      <p:ext uri="{BB962C8B-B14F-4D97-AF65-F5344CB8AC3E}">
        <p14:creationId xmlns:p14="http://schemas.microsoft.com/office/powerpoint/2010/main" val="1102188694"/>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614737" y="222250"/>
            <a:ext cx="4962525" cy="844549"/>
          </a:xfrm>
        </p:spPr>
        <p:txBody>
          <a:bodyPr>
            <a:normAutofit/>
          </a:bodyPr>
          <a:lstStyle/>
          <a:p>
            <a:r>
              <a:rPr lang="nl-NL" dirty="0" smtClean="0"/>
              <a:t>Wat (niet) te doen?</a:t>
            </a:r>
            <a:endParaRPr lang="nl-NL" dirty="0"/>
          </a:p>
        </p:txBody>
      </p:sp>
      <p:sp>
        <p:nvSpPr>
          <p:cNvPr id="3" name="Tijdelijke aanduiding voor inhoud 2"/>
          <p:cNvSpPr>
            <a:spLocks noGrp="1"/>
          </p:cNvSpPr>
          <p:nvPr>
            <p:ph idx="1"/>
          </p:nvPr>
        </p:nvSpPr>
        <p:spPr/>
        <p:txBody>
          <a:bodyPr/>
          <a:lstStyle/>
          <a:p>
            <a:pPr marL="0" indent="0">
              <a:buNone/>
            </a:pPr>
            <a:r>
              <a:rPr lang="nl-NL" dirty="0" smtClean="0"/>
              <a:t>Er bestaat geen methode om alle agressie te voorzien en te voorkomen. Wel zijn er richtlijnen afhankelijk van de cliënt en situatie.</a:t>
            </a:r>
          </a:p>
          <a:p>
            <a:pPr marL="0" indent="0">
              <a:buNone/>
            </a:pPr>
            <a:endParaRPr lang="nl-NL" dirty="0"/>
          </a:p>
          <a:p>
            <a:pPr marL="0" indent="0">
              <a:buNone/>
            </a:pPr>
            <a:r>
              <a:rPr lang="nl-NL" dirty="0" smtClean="0"/>
              <a:t>Opdracht: </a:t>
            </a:r>
          </a:p>
          <a:p>
            <a:pPr marL="0" indent="0">
              <a:buNone/>
            </a:pPr>
            <a:r>
              <a:rPr lang="nl-NL" dirty="0" smtClean="0"/>
              <a:t>Lees dit kopje door, blz. 117-118.</a:t>
            </a:r>
          </a:p>
          <a:p>
            <a:pPr marL="0" indent="0">
              <a:buNone/>
            </a:pPr>
            <a:endParaRPr lang="nl-NL" dirty="0" smtClean="0"/>
          </a:p>
        </p:txBody>
      </p:sp>
    </p:spTree>
    <p:extLst>
      <p:ext uri="{BB962C8B-B14F-4D97-AF65-F5344CB8AC3E}">
        <p14:creationId xmlns:p14="http://schemas.microsoft.com/office/powerpoint/2010/main" val="240326923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552699" y="269875"/>
            <a:ext cx="8296275" cy="739775"/>
          </a:xfrm>
        </p:spPr>
        <p:txBody>
          <a:bodyPr>
            <a:normAutofit fontScale="90000"/>
          </a:bodyPr>
          <a:lstStyle/>
          <a:p>
            <a:r>
              <a:rPr lang="nl-NL" dirty="0" smtClean="0"/>
              <a:t>Beinvloeden door begeleiden blz. 119</a:t>
            </a:r>
            <a:endParaRPr lang="nl-NL" dirty="0"/>
          </a:p>
        </p:txBody>
      </p:sp>
      <p:sp>
        <p:nvSpPr>
          <p:cNvPr id="3" name="Tijdelijke aanduiding voor inhoud 2"/>
          <p:cNvSpPr>
            <a:spLocks noGrp="1"/>
          </p:cNvSpPr>
          <p:nvPr>
            <p:ph idx="1"/>
          </p:nvPr>
        </p:nvSpPr>
        <p:spPr>
          <a:xfrm>
            <a:off x="847725" y="1368425"/>
            <a:ext cx="10515600" cy="3089275"/>
          </a:xfrm>
          <a:ln>
            <a:solidFill>
              <a:srgbClr val="FF0000"/>
            </a:solidFill>
          </a:ln>
        </p:spPr>
        <p:txBody>
          <a:bodyPr/>
          <a:lstStyle/>
          <a:p>
            <a:pPr marL="0" indent="0">
              <a:buNone/>
            </a:pPr>
            <a:r>
              <a:rPr lang="nl-NL" dirty="0" smtClean="0"/>
              <a:t>Een teveel aan zorg en sturing kan belemmerend werken voor:</a:t>
            </a:r>
          </a:p>
          <a:p>
            <a:pPr>
              <a:buFontTx/>
              <a:buChar char="-"/>
            </a:pPr>
            <a:r>
              <a:rPr lang="nl-NL" dirty="0" smtClean="0"/>
              <a:t>Het vergroten van een verantwoordelijkheidsgevoel</a:t>
            </a:r>
          </a:p>
          <a:p>
            <a:pPr>
              <a:buFontTx/>
              <a:buChar char="-"/>
            </a:pPr>
            <a:r>
              <a:rPr lang="nl-NL" dirty="0" smtClean="0"/>
              <a:t>Het leren nemen van initiatief</a:t>
            </a:r>
          </a:p>
          <a:p>
            <a:pPr>
              <a:buFontTx/>
              <a:buChar char="-"/>
            </a:pPr>
            <a:r>
              <a:rPr lang="nl-NL" dirty="0" smtClean="0"/>
              <a:t>Het ontwikkelen van zelfstandigheid </a:t>
            </a:r>
          </a:p>
          <a:p>
            <a:pPr>
              <a:buFontTx/>
              <a:buChar char="-"/>
            </a:pPr>
            <a:r>
              <a:rPr lang="nl-NL" dirty="0" smtClean="0"/>
              <a:t>Het leren zelf problemen op te lossen</a:t>
            </a:r>
          </a:p>
          <a:p>
            <a:pPr>
              <a:buFontTx/>
              <a:buChar char="-"/>
            </a:pPr>
            <a:r>
              <a:rPr lang="nl-NL" dirty="0" smtClean="0"/>
              <a:t>Het ontwikkelen van een gevoel van eigenwaarde en zelfrespect.</a:t>
            </a:r>
          </a:p>
        </p:txBody>
      </p:sp>
      <p:sp>
        <p:nvSpPr>
          <p:cNvPr id="4" name="Rechthoek 3"/>
          <p:cNvSpPr/>
          <p:nvPr/>
        </p:nvSpPr>
        <p:spPr>
          <a:xfrm>
            <a:off x="847725" y="4629150"/>
            <a:ext cx="10287000" cy="1943100"/>
          </a:xfrm>
          <a:prstGeom prst="rect">
            <a:avLst/>
          </a:prstGeom>
        </p:spPr>
        <p:style>
          <a:lnRef idx="2">
            <a:schemeClr val="dk1">
              <a:shade val="50000"/>
            </a:schemeClr>
          </a:lnRef>
          <a:fillRef idx="1">
            <a:schemeClr val="dk1"/>
          </a:fillRef>
          <a:effectRef idx="0">
            <a:schemeClr val="dk1"/>
          </a:effectRef>
          <a:fontRef idx="minor">
            <a:schemeClr val="lt1"/>
          </a:fontRef>
        </p:style>
        <p:txBody>
          <a:bodyPr rtlCol="0" anchor="ctr"/>
          <a:lstStyle/>
          <a:p>
            <a:pPr algn="ctr"/>
            <a:r>
              <a:rPr lang="nl-NL" dirty="0" smtClean="0"/>
              <a:t>Het is belangrijk je bewust te zijn van je eigen gedrag in de begeleiding.</a:t>
            </a:r>
          </a:p>
          <a:p>
            <a:pPr algn="ctr"/>
            <a:r>
              <a:rPr lang="nl-NL" dirty="0" smtClean="0"/>
              <a:t>Door bewust te kiezen voor een bepaalde vorm van begeleiden, kun je bepaald gedrag uitlokken.</a:t>
            </a:r>
          </a:p>
          <a:p>
            <a:pPr algn="ctr"/>
            <a:r>
              <a:rPr lang="nl-NL" dirty="0" smtClean="0"/>
              <a:t>Door onbewust een bepaalde vorm van begeleiden aan te nemen, kun je reacties uitlokken die je niet bedoeld had.</a:t>
            </a:r>
            <a:endParaRPr lang="nl-NL" dirty="0"/>
          </a:p>
        </p:txBody>
      </p:sp>
    </p:spTree>
    <p:extLst>
      <p:ext uri="{BB962C8B-B14F-4D97-AF65-F5344CB8AC3E}">
        <p14:creationId xmlns:p14="http://schemas.microsoft.com/office/powerpoint/2010/main" val="185206526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66725" y="298450"/>
            <a:ext cx="11087100" cy="1325563"/>
          </a:xfrm>
        </p:spPr>
        <p:txBody>
          <a:bodyPr>
            <a:normAutofit/>
          </a:bodyPr>
          <a:lstStyle/>
          <a:p>
            <a:r>
              <a:rPr lang="nl-NL" dirty="0" smtClean="0"/>
              <a:t>7 manieren om mensen bewust te beïnvloeden</a:t>
            </a:r>
            <a:endParaRPr lang="nl-NL" dirty="0"/>
          </a:p>
        </p:txBody>
      </p:sp>
      <p:sp>
        <p:nvSpPr>
          <p:cNvPr id="3" name="Tijdelijke aanduiding voor inhoud 2"/>
          <p:cNvSpPr>
            <a:spLocks noGrp="1"/>
          </p:cNvSpPr>
          <p:nvPr>
            <p:ph idx="1"/>
          </p:nvPr>
        </p:nvSpPr>
        <p:spPr>
          <a:xfrm>
            <a:off x="590550" y="1520825"/>
            <a:ext cx="3409950" cy="3765550"/>
          </a:xfrm>
          <a:ln>
            <a:solidFill>
              <a:srgbClr val="FF0000"/>
            </a:solidFill>
          </a:ln>
        </p:spPr>
        <p:txBody>
          <a:bodyPr/>
          <a:lstStyle/>
          <a:p>
            <a:pPr marL="514350" indent="-514350">
              <a:buAutoNum type="arabicPeriod"/>
            </a:pPr>
            <a:r>
              <a:rPr lang="nl-NL" dirty="0" smtClean="0"/>
              <a:t>Informeren</a:t>
            </a:r>
          </a:p>
          <a:p>
            <a:pPr marL="514350" indent="-514350">
              <a:buAutoNum type="arabicPeriod"/>
            </a:pPr>
            <a:r>
              <a:rPr lang="nl-NL" dirty="0" smtClean="0"/>
              <a:t>Overtuigen</a:t>
            </a:r>
          </a:p>
          <a:p>
            <a:pPr marL="514350" indent="-514350">
              <a:buAutoNum type="arabicPeriod"/>
            </a:pPr>
            <a:r>
              <a:rPr lang="nl-NL" dirty="0" smtClean="0"/>
              <a:t>Afdwingen</a:t>
            </a:r>
          </a:p>
          <a:p>
            <a:pPr marL="514350" indent="-514350">
              <a:buAutoNum type="arabicPeriod"/>
            </a:pPr>
            <a:r>
              <a:rPr lang="nl-NL" dirty="0" smtClean="0"/>
              <a:t>Ondersteunen</a:t>
            </a:r>
          </a:p>
          <a:p>
            <a:pPr marL="514350" indent="-514350">
              <a:buAutoNum type="arabicPeriod"/>
            </a:pPr>
            <a:r>
              <a:rPr lang="nl-NL" dirty="0" smtClean="0"/>
              <a:t>Onderhandelen</a:t>
            </a:r>
          </a:p>
          <a:p>
            <a:pPr marL="514350" indent="-514350">
              <a:buAutoNum type="arabicPeriod"/>
            </a:pPr>
            <a:r>
              <a:rPr lang="nl-NL" dirty="0" smtClean="0"/>
              <a:t>Voorbeeldgedrag</a:t>
            </a:r>
          </a:p>
          <a:p>
            <a:pPr marL="514350" indent="-514350">
              <a:buAutoNum type="arabicPeriod"/>
            </a:pPr>
            <a:r>
              <a:rPr lang="nl-NL" dirty="0" smtClean="0"/>
              <a:t>Coachen</a:t>
            </a:r>
          </a:p>
        </p:txBody>
      </p:sp>
      <p:sp>
        <p:nvSpPr>
          <p:cNvPr id="4" name="Tekstvak 3"/>
          <p:cNvSpPr txBox="1"/>
          <p:nvPr/>
        </p:nvSpPr>
        <p:spPr>
          <a:xfrm>
            <a:off x="4648200" y="2514600"/>
            <a:ext cx="7219950" cy="400110"/>
          </a:xfrm>
          <a:prstGeom prst="rect">
            <a:avLst/>
          </a:prstGeom>
          <a:solidFill>
            <a:schemeClr val="accent4"/>
          </a:solidFill>
          <a:ln>
            <a:solidFill>
              <a:srgbClr val="FF0000"/>
            </a:solidFill>
          </a:ln>
        </p:spPr>
        <p:txBody>
          <a:bodyPr wrap="square" rtlCol="0">
            <a:spAutoFit/>
          </a:bodyPr>
          <a:lstStyle/>
          <a:p>
            <a:r>
              <a:rPr lang="nl-NL" sz="2000" dirty="0" smtClean="0"/>
              <a:t>Jouw behoeften zijn niet automatisch de behoeften van de ander.</a:t>
            </a:r>
            <a:endParaRPr lang="nl-NL" sz="2000" dirty="0"/>
          </a:p>
        </p:txBody>
      </p:sp>
    </p:spTree>
    <p:extLst>
      <p:ext uri="{BB962C8B-B14F-4D97-AF65-F5344CB8AC3E}">
        <p14:creationId xmlns:p14="http://schemas.microsoft.com/office/powerpoint/2010/main" val="3886636877"/>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633912" y="269875"/>
            <a:ext cx="2924175" cy="1325563"/>
          </a:xfrm>
        </p:spPr>
        <p:txBody>
          <a:bodyPr/>
          <a:lstStyle/>
          <a:p>
            <a:r>
              <a:rPr lang="nl-NL" dirty="0" smtClean="0"/>
              <a:t>Opdracht</a:t>
            </a:r>
            <a:endParaRPr lang="nl-NL" dirty="0"/>
          </a:p>
        </p:txBody>
      </p:sp>
      <p:sp>
        <p:nvSpPr>
          <p:cNvPr id="3" name="Tijdelijke aanduiding voor inhoud 2"/>
          <p:cNvSpPr>
            <a:spLocks noGrp="1"/>
          </p:cNvSpPr>
          <p:nvPr>
            <p:ph idx="1"/>
          </p:nvPr>
        </p:nvSpPr>
        <p:spPr/>
        <p:txBody>
          <a:bodyPr>
            <a:normAutofit/>
          </a:bodyPr>
          <a:lstStyle/>
          <a:p>
            <a:pPr marL="0" indent="0">
              <a:buNone/>
            </a:pPr>
            <a:r>
              <a:rPr lang="nl-NL" dirty="0" smtClean="0"/>
              <a:t>Blz. 3 t/m 38</a:t>
            </a:r>
          </a:p>
          <a:p>
            <a:pPr marL="0" indent="0">
              <a:buNone/>
            </a:pPr>
            <a:r>
              <a:rPr lang="nl-NL" dirty="0" smtClean="0"/>
              <a:t>Blz. 108 t/m 122</a:t>
            </a:r>
          </a:p>
          <a:p>
            <a:pPr marL="0" indent="0">
              <a:buNone/>
            </a:pPr>
            <a:r>
              <a:rPr lang="nl-NL" dirty="0" smtClean="0"/>
              <a:t>+ </a:t>
            </a:r>
            <a:r>
              <a:rPr lang="nl-NL" dirty="0" err="1" smtClean="0"/>
              <a:t>PowerPoints</a:t>
            </a:r>
            <a:endParaRPr lang="nl-NL" dirty="0" smtClean="0"/>
          </a:p>
          <a:p>
            <a:pPr marL="0" indent="0">
              <a:buNone/>
            </a:pPr>
            <a:endParaRPr lang="nl-NL" dirty="0"/>
          </a:p>
          <a:p>
            <a:pPr marL="0" indent="0">
              <a:buNone/>
            </a:pPr>
            <a:r>
              <a:rPr lang="nl-NL" dirty="0" smtClean="0"/>
              <a:t>Maak vraag/ antwoorden over de lesstof en stuur die naar mij.</a:t>
            </a:r>
          </a:p>
          <a:p>
            <a:pPr marL="0" indent="0">
              <a:buNone/>
            </a:pPr>
            <a:r>
              <a:rPr lang="nl-NL" dirty="0" smtClean="0">
                <a:hlinkClick r:id="rId2"/>
              </a:rPr>
              <a:t>Gt.kerkhoff@noorderpoort.nl</a:t>
            </a:r>
            <a:endParaRPr lang="nl-NL" dirty="0" smtClean="0"/>
          </a:p>
          <a:p>
            <a:pPr marL="0" indent="0">
              <a:buNone/>
            </a:pPr>
            <a:endParaRPr lang="nl-NL" dirty="0" smtClean="0"/>
          </a:p>
          <a:p>
            <a:pPr marL="0" indent="0">
              <a:buNone/>
            </a:pPr>
            <a:r>
              <a:rPr lang="nl-NL" dirty="0" smtClean="0"/>
              <a:t>Bekijk de onderwerpen en schrijf vragen en onduidelijkheden op</a:t>
            </a:r>
          </a:p>
          <a:p>
            <a:pPr marL="0" indent="0">
              <a:buNone/>
            </a:pPr>
            <a:endParaRPr lang="nl-NL" dirty="0" smtClean="0"/>
          </a:p>
          <a:p>
            <a:pPr marL="0" indent="0">
              <a:buNone/>
            </a:pPr>
            <a:endParaRPr lang="nl-NL" dirty="0"/>
          </a:p>
          <a:p>
            <a:pPr marL="0" indent="0">
              <a:buNone/>
            </a:pPr>
            <a:endParaRPr lang="nl-NL" dirty="0"/>
          </a:p>
        </p:txBody>
      </p:sp>
    </p:spTree>
    <p:extLst>
      <p:ext uri="{BB962C8B-B14F-4D97-AF65-F5344CB8AC3E}">
        <p14:creationId xmlns:p14="http://schemas.microsoft.com/office/powerpoint/2010/main" val="290703024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5024004" y="0"/>
            <a:ext cx="2143991" cy="798656"/>
          </a:xfrm>
        </p:spPr>
        <p:txBody>
          <a:bodyPr>
            <a:normAutofit/>
          </a:bodyPr>
          <a:lstStyle/>
          <a:p>
            <a:r>
              <a:rPr lang="nl-NL" dirty="0" smtClean="0"/>
              <a:t>Vandaag</a:t>
            </a:r>
            <a:endParaRPr lang="nl-NL" dirty="0"/>
          </a:p>
        </p:txBody>
      </p:sp>
      <p:sp>
        <p:nvSpPr>
          <p:cNvPr id="3" name="Tijdelijke aanduiding voor inhoud 2"/>
          <p:cNvSpPr>
            <a:spLocks noGrp="1"/>
          </p:cNvSpPr>
          <p:nvPr>
            <p:ph idx="1"/>
          </p:nvPr>
        </p:nvSpPr>
        <p:spPr>
          <a:xfrm>
            <a:off x="3383973" y="1347644"/>
            <a:ext cx="6518564" cy="4351338"/>
          </a:xfrm>
        </p:spPr>
        <p:txBody>
          <a:bodyPr>
            <a:normAutofit lnSpcReduction="10000"/>
          </a:bodyPr>
          <a:lstStyle/>
          <a:p>
            <a:pPr marL="0" indent="0">
              <a:buNone/>
            </a:pPr>
            <a:r>
              <a:rPr lang="nl-NL" dirty="0" smtClean="0"/>
              <a:t>A en A</a:t>
            </a:r>
            <a:endParaRPr lang="nl-NL" dirty="0"/>
          </a:p>
          <a:p>
            <a:pPr marL="0" indent="0">
              <a:buNone/>
            </a:pPr>
            <a:r>
              <a:rPr lang="nl-NL" dirty="0" smtClean="0"/>
              <a:t>Terugblik vorige week</a:t>
            </a:r>
            <a:r>
              <a:rPr lang="nl-NL" dirty="0" smtClean="0"/>
              <a:t>:</a:t>
            </a:r>
          </a:p>
          <a:p>
            <a:pPr marL="0" indent="0">
              <a:buNone/>
            </a:pPr>
            <a:r>
              <a:rPr lang="nl-NL" dirty="0"/>
              <a:t>		</a:t>
            </a:r>
            <a:r>
              <a:rPr lang="nl-NL" dirty="0" smtClean="0"/>
              <a:t>cijfer terug?</a:t>
            </a:r>
            <a:endParaRPr lang="nl-NL" dirty="0" smtClean="0"/>
          </a:p>
          <a:p>
            <a:pPr marL="0" indent="0">
              <a:buNone/>
            </a:pPr>
            <a:r>
              <a:rPr lang="nl-NL" dirty="0" smtClean="0"/>
              <a:t>		Sturen versus </a:t>
            </a:r>
            <a:r>
              <a:rPr lang="nl-NL" dirty="0" smtClean="0"/>
              <a:t>loslaten</a:t>
            </a:r>
          </a:p>
          <a:p>
            <a:pPr marL="0" indent="0">
              <a:buNone/>
            </a:pPr>
            <a:r>
              <a:rPr lang="nl-NL" dirty="0" smtClean="0"/>
              <a:t>Nieuwe hoofdstukken </a:t>
            </a:r>
          </a:p>
          <a:p>
            <a:pPr marL="0" indent="0">
              <a:buNone/>
            </a:pPr>
            <a:r>
              <a:rPr lang="nl-NL" dirty="0"/>
              <a:t>	</a:t>
            </a:r>
            <a:r>
              <a:rPr lang="nl-NL" dirty="0" smtClean="0"/>
              <a:t>	Omgaan met agressie</a:t>
            </a:r>
          </a:p>
          <a:p>
            <a:pPr marL="0" indent="0">
              <a:buNone/>
            </a:pPr>
            <a:r>
              <a:rPr lang="nl-NL" dirty="0"/>
              <a:t>	</a:t>
            </a:r>
            <a:r>
              <a:rPr lang="nl-NL" dirty="0" smtClean="0"/>
              <a:t>	Beinvloeden door begeleiden</a:t>
            </a:r>
            <a:endParaRPr lang="nl-NL" dirty="0" smtClean="0"/>
          </a:p>
          <a:p>
            <a:pPr marL="0" indent="0">
              <a:buNone/>
            </a:pPr>
            <a:endParaRPr lang="nl-NL" dirty="0" smtClean="0"/>
          </a:p>
          <a:p>
            <a:pPr marL="0" indent="0">
              <a:buNone/>
            </a:pPr>
            <a:r>
              <a:rPr lang="nl-NL" dirty="0" smtClean="0"/>
              <a:t>Afsluiting</a:t>
            </a:r>
          </a:p>
          <a:p>
            <a:pPr marL="0" indent="0" algn="ctr">
              <a:buNone/>
            </a:pPr>
            <a:endParaRPr lang="nl-NL" dirty="0"/>
          </a:p>
        </p:txBody>
      </p:sp>
    </p:spTree>
    <p:extLst>
      <p:ext uri="{BB962C8B-B14F-4D97-AF65-F5344CB8AC3E}">
        <p14:creationId xmlns:p14="http://schemas.microsoft.com/office/powerpoint/2010/main" val="386508484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509154" y="0"/>
            <a:ext cx="11173691" cy="1325563"/>
          </a:xfrm>
        </p:spPr>
        <p:txBody>
          <a:bodyPr/>
          <a:lstStyle/>
          <a:p>
            <a:r>
              <a:rPr lang="nl-NL" dirty="0" smtClean="0"/>
              <a:t>Sturen versus loslaten			vanaf blz. 108</a:t>
            </a:r>
            <a:endParaRPr lang="nl-NL" dirty="0"/>
          </a:p>
        </p:txBody>
      </p:sp>
      <p:sp>
        <p:nvSpPr>
          <p:cNvPr id="3" name="Tijdelijke aanduiding voor inhoud 2"/>
          <p:cNvSpPr>
            <a:spLocks noGrp="1"/>
          </p:cNvSpPr>
          <p:nvPr>
            <p:ph idx="1"/>
          </p:nvPr>
        </p:nvSpPr>
        <p:spPr>
          <a:xfrm>
            <a:off x="509153" y="1325563"/>
            <a:ext cx="11430001" cy="2061874"/>
          </a:xfrm>
        </p:spPr>
        <p:txBody>
          <a:bodyPr/>
          <a:lstStyle/>
          <a:p>
            <a:pPr marL="0" indent="0">
              <a:buNone/>
            </a:pPr>
            <a:r>
              <a:rPr lang="nl-NL" dirty="0" smtClean="0"/>
              <a:t>Bewust worden van je 	keuzes in beïnvloeden.</a:t>
            </a:r>
          </a:p>
          <a:p>
            <a:pPr marL="0" indent="0">
              <a:buNone/>
            </a:pPr>
            <a:endParaRPr lang="nl-NL" dirty="0"/>
          </a:p>
          <a:p>
            <a:pPr marL="0" indent="0">
              <a:buNone/>
            </a:pPr>
            <a:r>
              <a:rPr lang="nl-NL" dirty="0" smtClean="0"/>
              <a:t>				</a:t>
            </a:r>
          </a:p>
          <a:p>
            <a:pPr marL="0" indent="0">
              <a:buNone/>
            </a:pPr>
            <a:r>
              <a:rPr lang="nl-NL" dirty="0"/>
              <a:t>	</a:t>
            </a:r>
            <a:r>
              <a:rPr lang="nl-NL" dirty="0" smtClean="0"/>
              <a:t>			keuzes in begeleiden.</a:t>
            </a:r>
          </a:p>
          <a:p>
            <a:pPr marL="0" indent="0">
              <a:buNone/>
            </a:pPr>
            <a:endParaRPr lang="nl-NL" dirty="0" smtClean="0"/>
          </a:p>
          <a:p>
            <a:pPr marL="0" indent="0">
              <a:buNone/>
            </a:pPr>
            <a:endParaRPr lang="nl-NL" dirty="0"/>
          </a:p>
        </p:txBody>
      </p:sp>
      <p:sp>
        <p:nvSpPr>
          <p:cNvPr id="4" name="Afgeronde rechthoek 3"/>
          <p:cNvSpPr/>
          <p:nvPr/>
        </p:nvSpPr>
        <p:spPr>
          <a:xfrm>
            <a:off x="4094018" y="2795155"/>
            <a:ext cx="3584864" cy="748145"/>
          </a:xfrm>
          <a:prstGeom prst="roundRect">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5" name="Gekromde PIJL-RECHTS 4"/>
          <p:cNvSpPr/>
          <p:nvPr/>
        </p:nvSpPr>
        <p:spPr>
          <a:xfrm>
            <a:off x="2805545" y="3039340"/>
            <a:ext cx="1194955" cy="2239242"/>
          </a:xfrm>
          <a:prstGeom prst="curved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solidFill>
                <a:schemeClr val="tx1"/>
              </a:solidFill>
            </a:endParaRPr>
          </a:p>
        </p:txBody>
      </p:sp>
      <p:sp>
        <p:nvSpPr>
          <p:cNvPr id="6" name="Tekstvak 5"/>
          <p:cNvSpPr txBox="1"/>
          <p:nvPr/>
        </p:nvSpPr>
        <p:spPr>
          <a:xfrm>
            <a:off x="4000499" y="3720230"/>
            <a:ext cx="7595755" cy="2862322"/>
          </a:xfrm>
          <a:prstGeom prst="rect">
            <a:avLst/>
          </a:prstGeom>
          <a:noFill/>
          <a:ln>
            <a:solidFill>
              <a:schemeClr val="accent1"/>
            </a:solidFill>
          </a:ln>
        </p:spPr>
        <p:txBody>
          <a:bodyPr wrap="square" rtlCol="0">
            <a:spAutoFit/>
          </a:bodyPr>
          <a:lstStyle/>
          <a:p>
            <a:r>
              <a:rPr lang="nl-NL" sz="2000" dirty="0" smtClean="0"/>
              <a:t>Factoren die een rol spelen bij je keuzen van begeleidingsvorm:</a:t>
            </a:r>
          </a:p>
          <a:p>
            <a:endParaRPr lang="nl-NL" sz="2000" dirty="0"/>
          </a:p>
          <a:p>
            <a:pPr marL="285750" indent="-285750">
              <a:buFontTx/>
              <a:buChar char="-"/>
            </a:pPr>
            <a:r>
              <a:rPr lang="nl-NL" sz="2000" dirty="0" smtClean="0"/>
              <a:t>Je eigenmogelijkheden en vaardigheden</a:t>
            </a:r>
          </a:p>
          <a:p>
            <a:pPr marL="285750" indent="-285750">
              <a:buFontTx/>
              <a:buChar char="-"/>
            </a:pPr>
            <a:r>
              <a:rPr lang="nl-NL" sz="2000" dirty="0" smtClean="0"/>
              <a:t>De persoon of personen de je begeleid</a:t>
            </a:r>
          </a:p>
          <a:p>
            <a:pPr marL="285750" indent="-285750">
              <a:buFontTx/>
              <a:buChar char="-"/>
            </a:pPr>
            <a:r>
              <a:rPr lang="nl-NL" sz="2000" dirty="0" smtClean="0"/>
              <a:t>Omstandigheden waarin jij en de cliënt zich bevinden</a:t>
            </a:r>
          </a:p>
          <a:p>
            <a:pPr marL="285750" indent="-285750">
              <a:buFontTx/>
              <a:buChar char="-"/>
            </a:pPr>
            <a:r>
              <a:rPr lang="nl-NL" sz="2000" dirty="0" smtClean="0"/>
              <a:t>Soort van activiteit</a:t>
            </a:r>
          </a:p>
          <a:p>
            <a:pPr marL="285750" indent="-285750">
              <a:buFontTx/>
              <a:buChar char="-"/>
            </a:pPr>
            <a:r>
              <a:rPr lang="nl-NL" sz="2000" dirty="0" smtClean="0"/>
              <a:t>De sfeer</a:t>
            </a:r>
          </a:p>
          <a:p>
            <a:pPr marL="285750" indent="-285750">
              <a:buFontTx/>
              <a:buChar char="-"/>
            </a:pPr>
            <a:r>
              <a:rPr lang="nl-NL" sz="2000" dirty="0" smtClean="0"/>
              <a:t>Het doel</a:t>
            </a:r>
          </a:p>
          <a:p>
            <a:pPr marL="285750" indent="-285750">
              <a:buFontTx/>
              <a:buChar char="-"/>
            </a:pPr>
            <a:endParaRPr lang="nl-NL" sz="2000" dirty="0"/>
          </a:p>
        </p:txBody>
      </p:sp>
    </p:spTree>
    <p:extLst>
      <p:ext uri="{BB962C8B-B14F-4D97-AF65-F5344CB8AC3E}">
        <p14:creationId xmlns:p14="http://schemas.microsoft.com/office/powerpoint/2010/main" val="163686789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5"/>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6"/>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4" grpId="0" animBg="1"/>
      <p:bldP spid="5" grpId="0" animBg="1"/>
      <p:bldP spid="6" grpId="0" animBg="1"/>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737755" y="166256"/>
            <a:ext cx="11014364" cy="2545771"/>
          </a:xfrm>
        </p:spPr>
        <p:txBody>
          <a:bodyPr>
            <a:normAutofit/>
          </a:bodyPr>
          <a:lstStyle/>
          <a:p>
            <a:pPr marL="0" indent="0">
              <a:buNone/>
            </a:pPr>
            <a:r>
              <a:rPr lang="nl-NL" dirty="0">
                <a:solidFill>
                  <a:srgbClr val="FF0000"/>
                </a:solidFill>
              </a:rPr>
              <a:t>Autoritaire vorm:</a:t>
            </a:r>
          </a:p>
          <a:p>
            <a:pPr marL="0" indent="0">
              <a:buNone/>
            </a:pPr>
            <a:r>
              <a:rPr lang="nl-NL" dirty="0" smtClean="0"/>
              <a:t>bijvoorbeeld </a:t>
            </a:r>
            <a:r>
              <a:rPr lang="nl-NL" dirty="0"/>
              <a:t>“zo doe je het niet goed, het moet zo!” </a:t>
            </a:r>
          </a:p>
          <a:p>
            <a:pPr marL="0" indent="0">
              <a:buNone/>
            </a:pPr>
            <a:r>
              <a:rPr lang="nl-NL" dirty="0" smtClean="0"/>
              <a:t>roept </a:t>
            </a:r>
            <a:r>
              <a:rPr lang="nl-NL" dirty="0"/>
              <a:t>een gevoel van veiligheid en bescherming op. Begeleidingsstijl kan als bazig worden ervaren en als te controlerend. Cliënten kunnen het gevoel krijgen dat zij geen ruimte hebben voor eigen inbreng.</a:t>
            </a:r>
          </a:p>
          <a:p>
            <a:pPr marL="0" indent="0">
              <a:buNone/>
            </a:pPr>
            <a:endParaRPr lang="nl-NL" dirty="0"/>
          </a:p>
        </p:txBody>
      </p:sp>
      <p:sp>
        <p:nvSpPr>
          <p:cNvPr id="4" name="Tijdelijke aanduiding voor inhoud 2"/>
          <p:cNvSpPr txBox="1">
            <a:spLocks/>
          </p:cNvSpPr>
          <p:nvPr/>
        </p:nvSpPr>
        <p:spPr>
          <a:xfrm>
            <a:off x="737755" y="3134592"/>
            <a:ext cx="11014364" cy="2545771"/>
          </a:xfrm>
          <a:prstGeom prst="rect">
            <a:avLst/>
          </a:prstGeom>
        </p:spPr>
        <p:txBody>
          <a:bodyPr vert="horz" lIns="91440" tIns="45720" rIns="91440" bIns="45720" rtlCol="0">
            <a:normAutofit fontScale="92500" lnSpcReduction="20000"/>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None/>
            </a:pPr>
            <a:r>
              <a:rPr lang="nl-NL" dirty="0" smtClean="0">
                <a:solidFill>
                  <a:srgbClr val="FF0000"/>
                </a:solidFill>
              </a:rPr>
              <a:t>Democratische vorm:</a:t>
            </a:r>
          </a:p>
          <a:p>
            <a:pPr marL="0" indent="0">
              <a:buNone/>
            </a:pPr>
            <a:r>
              <a:rPr lang="nl-NL" dirty="0" smtClean="0"/>
              <a:t>“</a:t>
            </a:r>
            <a:r>
              <a:rPr lang="nl-NL" dirty="0"/>
              <a:t>het lijkt me eter de hamer zo vast te pakken, je hebt dan meer kracht om te slaan”.</a:t>
            </a:r>
          </a:p>
          <a:p>
            <a:pPr marL="0" indent="0">
              <a:buNone/>
            </a:pPr>
            <a:r>
              <a:rPr lang="nl-NL" dirty="0" smtClean="0"/>
              <a:t>voor </a:t>
            </a:r>
            <a:r>
              <a:rPr lang="nl-NL" dirty="0"/>
              <a:t>de cliënt is deze vorm van begeleiden ondersteunend en motiverend. Omdat je ook je waardering uitspreekt, voelen cliënten zich gewaardeerd en serieus genomen. Hun eigen kwaliteiten komen uit de verf en daardoor bevordert deze vorm van begeleiden het gevoel van eigenwaarde. </a:t>
            </a:r>
          </a:p>
          <a:p>
            <a:pPr marL="0" indent="0">
              <a:buFont typeface="Arial" panose="020B0604020202020204" pitchFamily="34" charset="0"/>
              <a:buNone/>
            </a:pPr>
            <a:endParaRPr lang="nl-NL" dirty="0"/>
          </a:p>
        </p:txBody>
      </p:sp>
    </p:spTree>
    <p:extLst>
      <p:ext uri="{BB962C8B-B14F-4D97-AF65-F5344CB8AC3E}">
        <p14:creationId xmlns:p14="http://schemas.microsoft.com/office/powerpoint/2010/main" val="27533595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858981" y="1202171"/>
            <a:ext cx="10515600" cy="4351338"/>
          </a:xfrm>
        </p:spPr>
        <p:txBody>
          <a:bodyPr/>
          <a:lstStyle/>
          <a:p>
            <a:pPr marL="0" indent="0">
              <a:buNone/>
            </a:pPr>
            <a:r>
              <a:rPr lang="nl-NL" dirty="0" smtClean="0">
                <a:solidFill>
                  <a:srgbClr val="FF0000"/>
                </a:solidFill>
              </a:rPr>
              <a:t>Laisser faire vorm:</a:t>
            </a:r>
          </a:p>
          <a:p>
            <a:pPr marL="0" indent="0">
              <a:buNone/>
            </a:pPr>
            <a:r>
              <a:rPr lang="nl-NL" dirty="0"/>
              <a:t>Je spreekt geen oordeel uit over de prestatie en je geeft je mening niet. Tenzij erom gevraagd </a:t>
            </a:r>
            <a:r>
              <a:rPr lang="nl-NL" dirty="0" smtClean="0"/>
              <a:t>wordt.</a:t>
            </a:r>
          </a:p>
          <a:p>
            <a:pPr marL="0" indent="0">
              <a:buNone/>
            </a:pPr>
            <a:r>
              <a:rPr lang="nl-NL" dirty="0" smtClean="0"/>
              <a:t>Een </a:t>
            </a:r>
            <a:r>
              <a:rPr lang="nl-NL" dirty="0"/>
              <a:t>gevoel van vrijheid. Er wordt een beroep gedaan op hun zelfstandigheid/verantwoordelijkheid. </a:t>
            </a:r>
            <a:r>
              <a:rPr lang="nl-NL" dirty="0" smtClean="0"/>
              <a:t>Cliënten </a:t>
            </a:r>
            <a:r>
              <a:rPr lang="nl-NL" dirty="0"/>
              <a:t>kunnen zichzelf zijn. </a:t>
            </a:r>
            <a:endParaRPr lang="nl-NL" dirty="0" smtClean="0"/>
          </a:p>
          <a:p>
            <a:pPr marL="0" indent="0">
              <a:buNone/>
            </a:pPr>
            <a:r>
              <a:rPr lang="nl-NL" dirty="0" smtClean="0"/>
              <a:t>Als cliënten </a:t>
            </a:r>
            <a:r>
              <a:rPr lang="nl-NL" dirty="0"/>
              <a:t>dit niet aan </a:t>
            </a:r>
            <a:r>
              <a:rPr lang="nl-NL" dirty="0" smtClean="0"/>
              <a:t>kunnen, </a:t>
            </a:r>
            <a:r>
              <a:rPr lang="nl-NL" dirty="0"/>
              <a:t>kunnen ze het gevoel hebben dat ze </a:t>
            </a:r>
            <a:r>
              <a:rPr lang="nl-NL" dirty="0" smtClean="0"/>
              <a:t>zwemmen (stuurloos). </a:t>
            </a:r>
          </a:p>
          <a:p>
            <a:pPr marL="0" indent="0">
              <a:buNone/>
            </a:pPr>
            <a:r>
              <a:rPr lang="nl-NL" dirty="0" smtClean="0"/>
              <a:t> </a:t>
            </a:r>
            <a:endParaRPr lang="nl-NL" dirty="0"/>
          </a:p>
          <a:p>
            <a:pPr marL="0" indent="0">
              <a:buNone/>
            </a:pPr>
            <a:endParaRPr lang="nl-NL" dirty="0" smtClean="0"/>
          </a:p>
        </p:txBody>
      </p:sp>
    </p:spTree>
    <p:extLst>
      <p:ext uri="{BB962C8B-B14F-4D97-AF65-F5344CB8AC3E}">
        <p14:creationId xmlns:p14="http://schemas.microsoft.com/office/powerpoint/2010/main" val="168321926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28600" y="0"/>
            <a:ext cx="11772900" cy="933883"/>
          </a:xfrm>
        </p:spPr>
        <p:txBody>
          <a:bodyPr/>
          <a:lstStyle/>
          <a:p>
            <a:r>
              <a:rPr lang="nl-NL" dirty="0" smtClean="0"/>
              <a:t>Groepsregels 	en 		vraaggericht werken</a:t>
            </a:r>
            <a:endParaRPr lang="nl-NL" dirty="0"/>
          </a:p>
        </p:txBody>
      </p:sp>
      <p:sp>
        <p:nvSpPr>
          <p:cNvPr id="3" name="Tijdelijke aanduiding voor inhoud 2"/>
          <p:cNvSpPr>
            <a:spLocks noGrp="1"/>
          </p:cNvSpPr>
          <p:nvPr>
            <p:ph idx="1"/>
          </p:nvPr>
        </p:nvSpPr>
        <p:spPr>
          <a:xfrm>
            <a:off x="6603423" y="1664135"/>
            <a:ext cx="3713018" cy="1528763"/>
          </a:xfrm>
        </p:spPr>
        <p:style>
          <a:lnRef idx="2">
            <a:schemeClr val="accent5"/>
          </a:lnRef>
          <a:fillRef idx="1">
            <a:schemeClr val="lt1"/>
          </a:fillRef>
          <a:effectRef idx="0">
            <a:schemeClr val="accent5"/>
          </a:effectRef>
          <a:fontRef idx="minor">
            <a:schemeClr val="dk1"/>
          </a:fontRef>
        </p:style>
        <p:txBody>
          <a:bodyPr>
            <a:normAutofit lnSpcReduction="10000"/>
          </a:bodyPr>
          <a:lstStyle/>
          <a:p>
            <a:pPr marL="0" indent="0">
              <a:buNone/>
            </a:pPr>
            <a:r>
              <a:rPr lang="nl-NL" sz="2400" dirty="0" smtClean="0">
                <a:ln w="0"/>
              </a:rPr>
              <a:t>Inspelen op de behoeften van cliënten. (ook kleinere dingen en speciale wensen).</a:t>
            </a:r>
          </a:p>
          <a:p>
            <a:pPr marL="0" indent="0">
              <a:buNone/>
            </a:pPr>
            <a:r>
              <a:rPr lang="nl-NL" sz="2400" dirty="0" smtClean="0">
                <a:ln w="0"/>
              </a:rPr>
              <a:t>Individueel</a:t>
            </a:r>
          </a:p>
          <a:p>
            <a:pPr marL="0" indent="0">
              <a:buNone/>
            </a:pPr>
            <a:endParaRPr lang="nl-NL" dirty="0" smtClean="0">
              <a:ln w="0"/>
              <a:effectLst>
                <a:outerShdw blurRad="38100" dist="19050" dir="2700000" algn="tl" rotWithShape="0">
                  <a:schemeClr val="dk1">
                    <a:alpha val="40000"/>
                  </a:schemeClr>
                </a:outerShdw>
              </a:effectLst>
            </a:endParaRPr>
          </a:p>
        </p:txBody>
      </p:sp>
      <p:sp>
        <p:nvSpPr>
          <p:cNvPr id="4" name="PIJL-OMLAAG 3"/>
          <p:cNvSpPr/>
          <p:nvPr/>
        </p:nvSpPr>
        <p:spPr>
          <a:xfrm>
            <a:off x="6722918" y="779608"/>
            <a:ext cx="374073" cy="103880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5" name="PIJL-OMLAAG 4"/>
          <p:cNvSpPr/>
          <p:nvPr/>
        </p:nvSpPr>
        <p:spPr>
          <a:xfrm>
            <a:off x="1640101" y="779608"/>
            <a:ext cx="356616" cy="884527"/>
          </a:xfrm>
          <a:prstGeom prst="downArrow">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nl-NL"/>
          </a:p>
        </p:txBody>
      </p:sp>
      <p:sp>
        <p:nvSpPr>
          <p:cNvPr id="6" name="Tekstvak 5"/>
          <p:cNvSpPr txBox="1"/>
          <p:nvPr/>
        </p:nvSpPr>
        <p:spPr>
          <a:xfrm>
            <a:off x="881563" y="1664135"/>
            <a:ext cx="4490535" cy="1477328"/>
          </a:xfrm>
          <a:prstGeom prst="rect">
            <a:avLst/>
          </a:prstGeom>
          <a:solidFill>
            <a:schemeClr val="bg1"/>
          </a:solidFill>
          <a:ln>
            <a:solidFill>
              <a:srgbClr val="FF0000"/>
            </a:solidFill>
          </a:ln>
        </p:spPr>
        <p:txBody>
          <a:bodyPr wrap="square" rtlCol="0">
            <a:spAutoFit/>
          </a:bodyPr>
          <a:lstStyle/>
          <a:p>
            <a:r>
              <a:rPr lang="nl-NL" dirty="0" smtClean="0"/>
              <a:t>Het groepsleven wordt beheerst door groepsregels</a:t>
            </a:r>
          </a:p>
          <a:p>
            <a:r>
              <a:rPr lang="nl-NL" dirty="0" smtClean="0"/>
              <a:t>Afspraken tussen cliënten in een groep of tussen bewoners in een wooneenheid.</a:t>
            </a:r>
          </a:p>
          <a:p>
            <a:r>
              <a:rPr lang="nl-NL" dirty="0" smtClean="0"/>
              <a:t>Voorbeeld: hoe laat avondeten is.</a:t>
            </a:r>
          </a:p>
        </p:txBody>
      </p:sp>
      <p:sp>
        <p:nvSpPr>
          <p:cNvPr id="11" name="PIJL-LINKS, -RECHTS EN -OMHOOG 10"/>
          <p:cNvSpPr/>
          <p:nvPr/>
        </p:nvSpPr>
        <p:spPr>
          <a:xfrm rot="10800000">
            <a:off x="5405869" y="2213263"/>
            <a:ext cx="1163782" cy="2784764"/>
          </a:xfrm>
          <a:prstGeom prst="leftRightUpArrow">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endParaRPr lang="nl-NL"/>
          </a:p>
        </p:txBody>
      </p:sp>
      <p:sp>
        <p:nvSpPr>
          <p:cNvPr id="12" name="Tekstvak 11"/>
          <p:cNvSpPr txBox="1"/>
          <p:nvPr/>
        </p:nvSpPr>
        <p:spPr>
          <a:xfrm>
            <a:off x="3932959" y="4998027"/>
            <a:ext cx="5044788" cy="1631216"/>
          </a:xfrm>
          <a:prstGeom prst="rect">
            <a:avLst/>
          </a:prstGeom>
          <a:noFill/>
          <a:ln>
            <a:solidFill>
              <a:srgbClr val="00B050"/>
            </a:solidFill>
          </a:ln>
        </p:spPr>
        <p:txBody>
          <a:bodyPr wrap="square" rtlCol="0">
            <a:spAutoFit/>
          </a:bodyPr>
          <a:lstStyle/>
          <a:p>
            <a:r>
              <a:rPr lang="nl-NL" sz="2000" dirty="0" smtClean="0"/>
              <a:t>Kunnen het elkaar lastig maken.</a:t>
            </a:r>
          </a:p>
          <a:p>
            <a:endParaRPr lang="nl-NL" sz="2000" dirty="0"/>
          </a:p>
          <a:p>
            <a:r>
              <a:rPr lang="nl-NL" sz="2000" dirty="0" smtClean="0"/>
              <a:t>Regels zijn belangrijk, maar er kan best eens afgeweken worden.</a:t>
            </a:r>
          </a:p>
          <a:p>
            <a:endParaRPr lang="nl-NL" sz="2000" dirty="0"/>
          </a:p>
        </p:txBody>
      </p:sp>
    </p:spTree>
    <p:extLst>
      <p:ext uri="{BB962C8B-B14F-4D97-AF65-F5344CB8AC3E}">
        <p14:creationId xmlns:p14="http://schemas.microsoft.com/office/powerpoint/2010/main" val="306779133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6"/>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bg/>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12"/>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animBg="1"/>
      <p:bldP spid="4" grpId="0" animBg="1"/>
      <p:bldP spid="5" grpId="0" animBg="1"/>
      <p:bldP spid="6" grpId="0" animBg="1"/>
      <p:bldP spid="12" grpId="0" animBg="1"/>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3886200" y="301336"/>
            <a:ext cx="4211782" cy="976745"/>
          </a:xfrm>
        </p:spPr>
        <p:txBody>
          <a:bodyPr/>
          <a:lstStyle/>
          <a:p>
            <a:r>
              <a:rPr lang="nl-NL" dirty="0" smtClean="0"/>
              <a:t>Macht en gezag</a:t>
            </a:r>
            <a:endParaRPr lang="nl-NL" dirty="0"/>
          </a:p>
        </p:txBody>
      </p:sp>
      <p:sp>
        <p:nvSpPr>
          <p:cNvPr id="3" name="Tijdelijke aanduiding voor inhoud 2"/>
          <p:cNvSpPr>
            <a:spLocks noGrp="1"/>
          </p:cNvSpPr>
          <p:nvPr>
            <p:ph idx="1"/>
          </p:nvPr>
        </p:nvSpPr>
        <p:spPr>
          <a:xfrm>
            <a:off x="744680" y="2597727"/>
            <a:ext cx="11017827" cy="1922319"/>
          </a:xfrm>
          <a:ln>
            <a:solidFill>
              <a:srgbClr val="C00000"/>
            </a:solidFill>
          </a:ln>
        </p:spPr>
        <p:txBody>
          <a:bodyPr>
            <a:normAutofit/>
          </a:bodyPr>
          <a:lstStyle/>
          <a:p>
            <a:pPr marL="0" indent="0">
              <a:buNone/>
            </a:pPr>
            <a:r>
              <a:rPr lang="nl-NL" dirty="0" smtClean="0"/>
              <a:t>Deze twee begrippen staan met elkaar in verband, maar zijn toch verschillend. </a:t>
            </a:r>
            <a:endParaRPr lang="nl-NL" dirty="0"/>
          </a:p>
          <a:p>
            <a:pPr marL="0" indent="0">
              <a:buNone/>
            </a:pPr>
            <a:r>
              <a:rPr lang="nl-NL" dirty="0" smtClean="0"/>
              <a:t>Het verschil zit in de druk die je als begeleider uitoefent om de ander te beïnvloeden.</a:t>
            </a:r>
          </a:p>
          <a:p>
            <a:pPr marL="0" indent="0">
              <a:buNone/>
            </a:pPr>
            <a:endParaRPr lang="nl-NL" dirty="0"/>
          </a:p>
        </p:txBody>
      </p:sp>
    </p:spTree>
    <p:extLst>
      <p:ext uri="{BB962C8B-B14F-4D97-AF65-F5344CB8AC3E}">
        <p14:creationId xmlns:p14="http://schemas.microsoft.com/office/powerpoint/2010/main" val="277435274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2725881" y="83127"/>
            <a:ext cx="5153890" cy="923347"/>
          </a:xfrm>
        </p:spPr>
        <p:txBody>
          <a:bodyPr>
            <a:normAutofit fontScale="90000"/>
          </a:bodyPr>
          <a:lstStyle/>
          <a:p>
            <a:r>
              <a:rPr lang="nl-NL" dirty="0" smtClean="0"/>
              <a:t>Opdracht nabespreken</a:t>
            </a:r>
            <a:endParaRPr lang="nl-NL" dirty="0"/>
          </a:p>
        </p:txBody>
      </p:sp>
      <p:sp>
        <p:nvSpPr>
          <p:cNvPr id="5" name="Tekstvak 4"/>
          <p:cNvSpPr txBox="1"/>
          <p:nvPr/>
        </p:nvSpPr>
        <p:spPr>
          <a:xfrm>
            <a:off x="630378" y="1161091"/>
            <a:ext cx="9344896" cy="2308324"/>
          </a:xfrm>
          <a:prstGeom prst="rect">
            <a:avLst/>
          </a:prstGeom>
          <a:solidFill>
            <a:schemeClr val="accent1">
              <a:lumMod val="40000"/>
              <a:lumOff val="60000"/>
            </a:schemeClr>
          </a:solidFill>
          <a:ln>
            <a:solidFill>
              <a:srgbClr val="C00000"/>
            </a:solidFill>
          </a:ln>
        </p:spPr>
        <p:txBody>
          <a:bodyPr wrap="square" rtlCol="0">
            <a:spAutoFit/>
          </a:bodyPr>
          <a:lstStyle/>
          <a:p>
            <a:r>
              <a:rPr lang="nl-NL" sz="2400" dirty="0" smtClean="0"/>
              <a:t>		Gezag: </a:t>
            </a:r>
          </a:p>
          <a:p>
            <a:r>
              <a:rPr lang="nl-NL" sz="2400" dirty="0" smtClean="0"/>
              <a:t>Wanneer spreek je van gezag?</a:t>
            </a:r>
          </a:p>
          <a:p>
            <a:r>
              <a:rPr lang="nl-NL" sz="2400" dirty="0" smtClean="0"/>
              <a:t>Welke verwachtingen hebben cliënten van jou op het gebied van gezag?</a:t>
            </a:r>
          </a:p>
          <a:p>
            <a:r>
              <a:rPr lang="nl-NL" sz="2400" dirty="0" smtClean="0"/>
              <a:t>Kenmerken van gezag</a:t>
            </a:r>
          </a:p>
          <a:p>
            <a:r>
              <a:rPr lang="nl-NL" sz="2400" dirty="0" smtClean="0"/>
              <a:t>Hoe ontstaat gezag</a:t>
            </a:r>
          </a:p>
          <a:p>
            <a:r>
              <a:rPr lang="nl-NL" sz="2400" dirty="0" smtClean="0"/>
              <a:t>Op welke manier voer je druk uit?</a:t>
            </a:r>
          </a:p>
        </p:txBody>
      </p:sp>
      <p:sp>
        <p:nvSpPr>
          <p:cNvPr id="6" name="Tekstvak 5"/>
          <p:cNvSpPr txBox="1"/>
          <p:nvPr/>
        </p:nvSpPr>
        <p:spPr>
          <a:xfrm>
            <a:off x="3564082" y="4317440"/>
            <a:ext cx="7772399" cy="1938992"/>
          </a:xfrm>
          <a:prstGeom prst="rect">
            <a:avLst/>
          </a:prstGeom>
          <a:solidFill>
            <a:schemeClr val="accent6">
              <a:lumMod val="40000"/>
              <a:lumOff val="60000"/>
            </a:schemeClr>
          </a:solidFill>
          <a:ln>
            <a:solidFill>
              <a:srgbClr val="00B050"/>
            </a:solidFill>
          </a:ln>
        </p:spPr>
        <p:txBody>
          <a:bodyPr wrap="square" rtlCol="0">
            <a:spAutoFit/>
          </a:bodyPr>
          <a:lstStyle/>
          <a:p>
            <a:r>
              <a:rPr lang="nl-NL" sz="2400" dirty="0" smtClean="0"/>
              <a:t>		Macht:</a:t>
            </a:r>
          </a:p>
          <a:p>
            <a:r>
              <a:rPr lang="nl-NL" sz="2400" dirty="0" smtClean="0"/>
              <a:t>Waarom klinkt “macht” negatief?</a:t>
            </a:r>
          </a:p>
          <a:p>
            <a:r>
              <a:rPr lang="nl-NL" sz="2400" dirty="0" smtClean="0"/>
              <a:t>Wanneer speelt macht een rol?</a:t>
            </a:r>
          </a:p>
          <a:p>
            <a:r>
              <a:rPr lang="nl-NL" sz="2400" dirty="0" smtClean="0"/>
              <a:t>Welke verschillende vormen? En wat houden die in?</a:t>
            </a:r>
          </a:p>
          <a:p>
            <a:r>
              <a:rPr lang="nl-NL" sz="2400" dirty="0" smtClean="0"/>
              <a:t>Wat is het gevaar wanneer je vanuit machtspositie werkt?</a:t>
            </a:r>
          </a:p>
        </p:txBody>
      </p:sp>
    </p:spTree>
    <p:extLst>
      <p:ext uri="{BB962C8B-B14F-4D97-AF65-F5344CB8AC3E}">
        <p14:creationId xmlns:p14="http://schemas.microsoft.com/office/powerpoint/2010/main" val="225037696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52054" y="531380"/>
            <a:ext cx="10484428" cy="798657"/>
          </a:xfrm>
        </p:spPr>
        <p:txBody>
          <a:bodyPr/>
          <a:lstStyle/>
          <a:p>
            <a:r>
              <a:rPr lang="nl-NL" dirty="0" smtClean="0"/>
              <a:t>Omgaan met agressie 				blz. 115</a:t>
            </a:r>
            <a:endParaRPr lang="nl-NL" dirty="0"/>
          </a:p>
        </p:txBody>
      </p:sp>
      <p:sp>
        <p:nvSpPr>
          <p:cNvPr id="3" name="Tijdelijke aanduiding voor inhoud 2"/>
          <p:cNvSpPr>
            <a:spLocks noGrp="1"/>
          </p:cNvSpPr>
          <p:nvPr>
            <p:ph idx="1"/>
          </p:nvPr>
        </p:nvSpPr>
        <p:spPr>
          <a:xfrm>
            <a:off x="1565564" y="2376343"/>
            <a:ext cx="9625445" cy="2174875"/>
          </a:xfrm>
        </p:spPr>
        <p:txBody>
          <a:bodyPr>
            <a:normAutofit/>
          </a:bodyPr>
          <a:lstStyle/>
          <a:p>
            <a:pPr marL="0" indent="0">
              <a:buNone/>
            </a:pPr>
            <a:r>
              <a:rPr lang="nl-NL" dirty="0" smtClean="0"/>
              <a:t>Waarom is dit juist nu van toepassing om te bespreken?</a:t>
            </a:r>
          </a:p>
          <a:p>
            <a:r>
              <a:rPr lang="nl-NL" dirty="0" smtClean="0"/>
              <a:t>Cliënten worden mondiger en kritischer.</a:t>
            </a:r>
          </a:p>
          <a:p>
            <a:r>
              <a:rPr lang="nl-NL" dirty="0" smtClean="0"/>
              <a:t>Vraaggericht zorg</a:t>
            </a:r>
          </a:p>
          <a:p>
            <a:pPr marL="0" indent="0">
              <a:buNone/>
            </a:pPr>
            <a:r>
              <a:rPr lang="nl-NL" dirty="0" smtClean="0"/>
              <a:t>Daardoor lijkt de kans op eisend agressie gedrag den toenemen.</a:t>
            </a:r>
          </a:p>
        </p:txBody>
      </p:sp>
    </p:spTree>
    <p:extLst>
      <p:ext uri="{BB962C8B-B14F-4D97-AF65-F5344CB8AC3E}">
        <p14:creationId xmlns:p14="http://schemas.microsoft.com/office/powerpoint/2010/main" val="3837454416"/>
      </p:ext>
    </p:extLst>
  </p:cSld>
  <p:clrMapOvr>
    <a:masterClrMapping/>
  </p:clrMapOvr>
  <p:timing>
    <p:tnLst>
      <p:par>
        <p:cTn id="1" dur="indefinite" restart="never" nodeType="tmRoot"/>
      </p:par>
    </p:tnLst>
  </p:timing>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357</TotalTime>
  <Words>955</Words>
  <Application>Microsoft Office PowerPoint</Application>
  <PresentationFormat>Breedbeeld</PresentationFormat>
  <Paragraphs>132</Paragraphs>
  <Slides>17</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17</vt:i4>
      </vt:variant>
    </vt:vector>
  </HeadingPairs>
  <TitlesOfParts>
    <vt:vector size="21" baseType="lpstr">
      <vt:lpstr>Arial</vt:lpstr>
      <vt:lpstr>Calibri</vt:lpstr>
      <vt:lpstr>Calibri Light</vt:lpstr>
      <vt:lpstr>Kantoorthema</vt:lpstr>
      <vt:lpstr>BB - Theorie</vt:lpstr>
      <vt:lpstr>Vandaag</vt:lpstr>
      <vt:lpstr>Sturen versus loslaten   vanaf blz. 108</vt:lpstr>
      <vt:lpstr>PowerPoint-presentatie</vt:lpstr>
      <vt:lpstr>PowerPoint-presentatie</vt:lpstr>
      <vt:lpstr>Groepsregels  en   vraaggericht werken</vt:lpstr>
      <vt:lpstr>Macht en gezag</vt:lpstr>
      <vt:lpstr>Opdracht nabespreken</vt:lpstr>
      <vt:lpstr>Omgaan met agressie     blz. 115</vt:lpstr>
      <vt:lpstr>Verbale en fysieke agressie.</vt:lpstr>
      <vt:lpstr>territoriumgevechten</vt:lpstr>
      <vt:lpstr>Bang zijn voor of boos zijn op een cliënt. </vt:lpstr>
      <vt:lpstr>Grenzen stellen</vt:lpstr>
      <vt:lpstr>Wat (niet) te doen?</vt:lpstr>
      <vt:lpstr>Beinvloeden door begeleiden blz. 119</vt:lpstr>
      <vt:lpstr>7 manieren om mensen bewust te beïnvloeden</vt:lpstr>
      <vt:lpstr>Opdracht</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BB - Theorie</dc:title>
  <dc:creator>trees kerkhoff</dc:creator>
  <cp:lastModifiedBy>trees kerkhoff</cp:lastModifiedBy>
  <cp:revision>16</cp:revision>
  <dcterms:created xsi:type="dcterms:W3CDTF">2016-10-31T09:05:24Z</dcterms:created>
  <dcterms:modified xsi:type="dcterms:W3CDTF">2016-10-31T15:03:04Z</dcterms:modified>
</cp:coreProperties>
</file>

<file path=docProps/thumbnail.jpeg>
</file>