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68" r:id="rId1"/>
  </p:sldMasterIdLst>
  <p:notesMasterIdLst>
    <p:notesMasterId r:id="rId14"/>
  </p:notesMasterIdLst>
  <p:sldIdLst>
    <p:sldId id="256" r:id="rId2"/>
    <p:sldId id="257" r:id="rId3"/>
    <p:sldId id="258" r:id="rId4"/>
    <p:sldId id="261" r:id="rId5"/>
    <p:sldId id="262" r:id="rId6"/>
    <p:sldId id="259" r:id="rId7"/>
    <p:sldId id="267" r:id="rId8"/>
    <p:sldId id="264" r:id="rId9"/>
    <p:sldId id="265" r:id="rId10"/>
    <p:sldId id="268" r:id="rId11"/>
    <p:sldId id="269" r:id="rId12"/>
    <p:sldId id="270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0" d="100"/>
          <a:sy n="70" d="100"/>
        </p:scale>
        <p:origin x="660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0341D2-916C-483C-B5A2-B647F7B562CE}" type="datetimeFigureOut">
              <a:rPr lang="nl-NL" smtClean="0"/>
              <a:t>18-12-2018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3C7EF8-B047-42A6-81D5-806CD900EDB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986704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796F01-7154-41E0-B48B-A6921757531A}" type="slidenum">
              <a:rPr lang="nl-NL" smtClean="0"/>
              <a:pPr/>
              <a:t>7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586113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blipFill dpi="0" rotWithShape="1">
            <a:blip r:embed="rId2">
              <a:alphaModFix amt="40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133350" ty="330200" sx="85000" sy="85000" flip="xy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2">
                    <a:lumMod val="75000"/>
                  </a:schemeClr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A76EB9D5-7E1A-4433-8B21-2237CC26FA2C}" type="datetimeFigureOut">
              <a:rPr lang="en-US" dirty="0"/>
              <a:t>12/18/2018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5500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98A19-B9D6-4696-A74D-9FEF900C8B6A}" type="datetimeFigureOut">
              <a:rPr lang="en-US" dirty="0"/>
              <a:t>12/18/2018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05100-39B0-4914-BBD6-34F267582565}" type="datetimeFigureOut">
              <a:rPr lang="en-US" dirty="0"/>
              <a:t>12/18/2018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EF837-FEDB-44F2-8FB5-4F56FC548A33}" type="datetimeFigureOut">
              <a:rPr lang="en-US" dirty="0"/>
              <a:t>12/18/2018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1784" y="0"/>
            <a:ext cx="12192000" cy="6858000"/>
          </a:xfrm>
          <a:prstGeom prst="rect">
            <a:avLst/>
          </a:prstGeom>
          <a:blipFill dpi="0" rotWithShape="1">
            <a:blip r:embed="rId2">
              <a:alphaModFix amt="40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133350" ty="330200" sx="85000" sy="85000" flip="xy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accent2">
                  <a:lumMod val="5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accent2">
                  <a:lumMod val="5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accent2">
                  <a:lumMod val="5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tabLst>
                <a:tab pos="2633663" algn="l"/>
              </a:tabLst>
              <a:defRPr sz="1600">
                <a:solidFill>
                  <a:schemeClr val="tx2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fld id="{4EC2AB55-62C0-407E-B706-C907B44B0BFC}" type="datetimeFigureOut">
              <a:rPr lang="en-US" dirty="0"/>
              <a:t>12/18/2018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7024" cy="228600"/>
          </a:xfr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2080"/>
            <a:ext cx="2112264" cy="228600"/>
          </a:xfrm>
        </p:spPr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BB33F-FEF5-4E73-A5F9-307689FE77C6}" type="datetimeFigureOut">
              <a:rPr lang="en-US" dirty="0"/>
              <a:t>12/18/2018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B5FA4-F0B8-4D71-BC92-932E3A1502F8}" type="datetimeFigureOut">
              <a:rPr lang="en-US" dirty="0"/>
              <a:t>12/18/2018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89F80-C2CE-4D6A-80E4-D3515AD92BC6}" type="datetimeFigureOut">
              <a:rPr lang="en-US" dirty="0"/>
              <a:t>12/18/2018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4220E-EF40-477E-B84C-637FC7CE78DB}" type="datetimeFigureOut">
              <a:rPr lang="en-US" dirty="0"/>
              <a:t>12/18/2018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chemeClr val="tx1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7772400" cy="5334000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B8D63-E026-4E54-B301-C824E1BD14F3}" type="datetimeFigureOut">
              <a:rPr lang="en-US" dirty="0"/>
              <a:t>12/18/2018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56032"/>
          </a:xfrm>
        </p:spPr>
        <p:txBody>
          <a:bodyPr/>
          <a:lstStyle/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531352" cy="6382512"/>
          </a:xfr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6C423185-9573-406A-8068-0AB4F2335019}" type="datetimeFigureOut">
              <a:rPr lang="en-US" dirty="0"/>
              <a:t>12/18/2018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56032"/>
          </a:xfrm>
        </p:spPr>
        <p:txBody>
          <a:bodyPr/>
          <a:lstStyle/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9464" y="6214535"/>
            <a:ext cx="274320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6C5516DA-9D86-4E1E-A623-C11F9F74EB59}" type="datetimeFigureOut">
              <a:rPr lang="en-US" dirty="0"/>
              <a:t>12/18/2018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214535"/>
            <a:ext cx="521208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48535" y="6214535"/>
            <a:ext cx="146304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371856" y="374904"/>
            <a:ext cx="11448288" cy="6108192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padlet.com/n_otten/lpujjtx41iuh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cijferberekenen.nl/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Onderwijskunde en vakdidactiek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Dinsdag </a:t>
            </a:r>
            <a:r>
              <a:rPr lang="nl-NL" dirty="0" smtClean="0"/>
              <a:t>18 </a:t>
            </a:r>
            <a:r>
              <a:rPr lang="nl-NL" dirty="0" smtClean="0"/>
              <a:t>december 2018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69318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Didactisch practicum: </a:t>
            </a:r>
            <a:r>
              <a:rPr lang="nl-NL" dirty="0" smtClean="0"/>
              <a:t>08</a:t>
            </a:r>
            <a:r>
              <a:rPr lang="nl-NL" dirty="0" smtClean="0"/>
              <a:t> januari</a:t>
            </a:r>
            <a:r>
              <a:rPr lang="nl-NL" dirty="0" smtClean="0"/>
              <a:t/>
            </a:r>
            <a:br>
              <a:rPr lang="nl-NL" dirty="0" smtClean="0"/>
            </a:b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idx="1"/>
          </p:nvPr>
        </p:nvSpPr>
        <p:spPr>
          <a:xfrm>
            <a:off x="1066800" y="1434254"/>
            <a:ext cx="4754880" cy="640080"/>
          </a:xfrm>
        </p:spPr>
        <p:txBody>
          <a:bodyPr>
            <a:normAutofit/>
          </a:bodyPr>
          <a:lstStyle/>
          <a:p>
            <a:pPr algn="l"/>
            <a:r>
              <a:rPr lang="nl-NL" sz="2400" b="1" dirty="0" smtClean="0"/>
              <a:t>Groep 1:. Lokaal C1074</a:t>
            </a:r>
            <a:endParaRPr lang="nl-NL" sz="2400" b="1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sz="half" idx="2"/>
          </p:nvPr>
        </p:nvSpPr>
        <p:spPr>
          <a:xfrm>
            <a:off x="1066800" y="1981855"/>
            <a:ext cx="4754880" cy="3200400"/>
          </a:xfrm>
        </p:spPr>
        <p:txBody>
          <a:bodyPr>
            <a:noAutofit/>
          </a:bodyPr>
          <a:lstStyle/>
          <a:p>
            <a:pPr marL="0" lvl="0" indent="0">
              <a:buNone/>
            </a:pPr>
            <a:r>
              <a:rPr lang="nl-NL" sz="2400" b="1" dirty="0" smtClean="0"/>
              <a:t>Docenten</a:t>
            </a:r>
          </a:p>
          <a:p>
            <a:pPr lvl="0"/>
            <a:r>
              <a:rPr lang="nl-NL" dirty="0" err="1"/>
              <a:t>Lizelijn</a:t>
            </a:r>
            <a:endParaRPr lang="nl-NL" dirty="0"/>
          </a:p>
          <a:p>
            <a:pPr lvl="0"/>
            <a:r>
              <a:rPr lang="nl-NL" dirty="0"/>
              <a:t>Mike Hake</a:t>
            </a:r>
          </a:p>
          <a:p>
            <a:r>
              <a:rPr lang="nl-NL" dirty="0"/>
              <a:t>Maurice</a:t>
            </a:r>
          </a:p>
          <a:p>
            <a:pPr marL="0" indent="0">
              <a:buNone/>
            </a:pPr>
            <a:endParaRPr lang="nl-NL" sz="2400" dirty="0" smtClean="0"/>
          </a:p>
          <a:p>
            <a:pPr marL="0" indent="0">
              <a:buNone/>
            </a:pPr>
            <a:r>
              <a:rPr lang="nl-NL" sz="2400" dirty="0" smtClean="0"/>
              <a:t>Leerlingen</a:t>
            </a:r>
            <a:r>
              <a:rPr lang="nl-NL" sz="2400" dirty="0" smtClean="0"/>
              <a:t>:</a:t>
            </a:r>
          </a:p>
          <a:p>
            <a:pPr marL="0" indent="0">
              <a:buNone/>
            </a:pPr>
            <a:r>
              <a:rPr lang="nl-NL" sz="2400" dirty="0" smtClean="0"/>
              <a:t>Studenten uit de </a:t>
            </a:r>
            <a:r>
              <a:rPr lang="nl-NL" sz="2400" dirty="0" err="1" smtClean="0"/>
              <a:t>slb</a:t>
            </a:r>
            <a:r>
              <a:rPr lang="nl-NL" sz="2400" dirty="0" smtClean="0"/>
              <a:t>-groep van Gerard Steenhagen</a:t>
            </a:r>
          </a:p>
        </p:txBody>
      </p:sp>
      <p:sp>
        <p:nvSpPr>
          <p:cNvPr id="6" name="Tijdelijke aanduiding voor tekst 5"/>
          <p:cNvSpPr>
            <a:spLocks noGrp="1"/>
          </p:cNvSpPr>
          <p:nvPr>
            <p:ph type="body" sz="quarter" idx="3"/>
          </p:nvPr>
        </p:nvSpPr>
        <p:spPr>
          <a:xfrm>
            <a:off x="6370320" y="1437701"/>
            <a:ext cx="4754880" cy="640080"/>
          </a:xfrm>
        </p:spPr>
        <p:txBody>
          <a:bodyPr>
            <a:normAutofit/>
          </a:bodyPr>
          <a:lstStyle/>
          <a:p>
            <a:pPr algn="l"/>
            <a:r>
              <a:rPr lang="nl-NL" sz="2400" b="1" dirty="0" smtClean="0"/>
              <a:t>Groep 2: Lokaal </a:t>
            </a:r>
            <a:r>
              <a:rPr lang="nl-NL" sz="2400" b="1" dirty="0" smtClean="0"/>
              <a:t>C1109</a:t>
            </a:r>
            <a:endParaRPr lang="nl-NL" sz="2400" b="1" dirty="0" smtClean="0"/>
          </a:p>
        </p:txBody>
      </p:sp>
      <p:sp>
        <p:nvSpPr>
          <p:cNvPr id="7" name="Tijdelijke aanduiding voor inhoud 6"/>
          <p:cNvSpPr>
            <a:spLocks noGrp="1"/>
          </p:cNvSpPr>
          <p:nvPr>
            <p:ph sz="quarter" idx="4"/>
          </p:nvPr>
        </p:nvSpPr>
        <p:spPr>
          <a:xfrm>
            <a:off x="6370320" y="1943929"/>
            <a:ext cx="4754880" cy="3200400"/>
          </a:xfrm>
        </p:spPr>
        <p:txBody>
          <a:bodyPr>
            <a:noAutofit/>
          </a:bodyPr>
          <a:lstStyle/>
          <a:p>
            <a:pPr marL="0" lvl="0" indent="0">
              <a:buNone/>
            </a:pPr>
            <a:r>
              <a:rPr lang="nl-NL" sz="2400" b="1" dirty="0" smtClean="0"/>
              <a:t>Docenten</a:t>
            </a:r>
          </a:p>
          <a:p>
            <a:pPr lvl="0"/>
            <a:r>
              <a:rPr lang="nl-NL" dirty="0"/>
              <a:t>Wilco</a:t>
            </a:r>
          </a:p>
          <a:p>
            <a:pPr lvl="0"/>
            <a:r>
              <a:rPr lang="nl-NL" dirty="0" smtClean="0"/>
              <a:t>Henry</a:t>
            </a:r>
          </a:p>
          <a:p>
            <a:pPr lvl="0"/>
            <a:r>
              <a:rPr lang="nl-NL" sz="2400" dirty="0" smtClean="0"/>
              <a:t>Hannah</a:t>
            </a:r>
            <a:endParaRPr lang="nl-NL" sz="3200" dirty="0"/>
          </a:p>
          <a:p>
            <a:pPr marL="0" indent="0">
              <a:buNone/>
            </a:pPr>
            <a:endParaRPr lang="nl-NL" sz="2400" dirty="0"/>
          </a:p>
          <a:p>
            <a:pPr marL="0" indent="0">
              <a:buNone/>
            </a:pPr>
            <a:r>
              <a:rPr lang="nl-NL" sz="2400" dirty="0" smtClean="0"/>
              <a:t>Leerlingen:</a:t>
            </a:r>
          </a:p>
          <a:p>
            <a:pPr marL="0" indent="0">
              <a:buNone/>
            </a:pPr>
            <a:r>
              <a:rPr lang="nl-NL" sz="2400" dirty="0" smtClean="0"/>
              <a:t>Studenten uit de </a:t>
            </a:r>
            <a:r>
              <a:rPr lang="nl-NL" sz="2400" dirty="0" err="1" smtClean="0"/>
              <a:t>slb</a:t>
            </a:r>
            <a:r>
              <a:rPr lang="nl-NL" sz="2400" dirty="0" smtClean="0"/>
              <a:t> groep van Nienke Otten</a:t>
            </a: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2869862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13658" y="0"/>
            <a:ext cx="10058400" cy="1371600"/>
          </a:xfrm>
        </p:spPr>
        <p:txBody>
          <a:bodyPr>
            <a:normAutofit/>
          </a:bodyPr>
          <a:lstStyle/>
          <a:p>
            <a:r>
              <a:rPr lang="nl-NL" sz="4000" b="1" dirty="0" smtClean="0"/>
              <a:t>Voorbereiden </a:t>
            </a:r>
            <a:r>
              <a:rPr lang="nl-NL" sz="4000" b="1" dirty="0" smtClean="0"/>
              <a:t>maandag</a:t>
            </a:r>
            <a:r>
              <a:rPr lang="nl-NL" sz="4000" b="1" dirty="0" smtClean="0"/>
              <a:t> 07 januari</a:t>
            </a:r>
            <a:endParaRPr lang="nl-NL" sz="4000" b="1" dirty="0"/>
          </a:p>
        </p:txBody>
      </p:sp>
      <p:sp>
        <p:nvSpPr>
          <p:cNvPr id="7" name="Tijdelijke aanduiding voor inhoud 6"/>
          <p:cNvSpPr>
            <a:spLocks noGrp="1"/>
          </p:cNvSpPr>
          <p:nvPr>
            <p:ph idx="1"/>
          </p:nvPr>
        </p:nvSpPr>
        <p:spPr>
          <a:xfrm>
            <a:off x="560050" y="1678291"/>
            <a:ext cx="7426954" cy="4983766"/>
          </a:xfrm>
        </p:spPr>
        <p:txBody>
          <a:bodyPr>
            <a:normAutofit lnSpcReduction="10000"/>
          </a:bodyPr>
          <a:lstStyle/>
          <a:p>
            <a:r>
              <a:rPr lang="nl-NL" sz="2400" dirty="0" smtClean="0"/>
              <a:t>Bestudeer de stof die je nog niet bestudeerd hebt. Geef op de </a:t>
            </a:r>
            <a:r>
              <a:rPr lang="nl-NL" sz="2400" dirty="0" err="1" smtClean="0"/>
              <a:t>padlet</a:t>
            </a:r>
            <a:r>
              <a:rPr lang="nl-NL" sz="2400" dirty="0" smtClean="0"/>
              <a:t> aan waar nog aandacht aan besteed moet worden of waar je vragen over hebt. Doe dit voor maandag </a:t>
            </a:r>
            <a:r>
              <a:rPr lang="nl-NL" sz="2400" dirty="0" smtClean="0"/>
              <a:t>7 januari 10.00 uur</a:t>
            </a:r>
            <a:r>
              <a:rPr lang="nl-NL" sz="2400" dirty="0" smtClean="0"/>
              <a:t>.</a:t>
            </a:r>
            <a:endParaRPr lang="nl-NL" sz="2400" dirty="0" smtClean="0"/>
          </a:p>
          <a:p>
            <a:pPr marL="187325" indent="0">
              <a:buNone/>
            </a:pPr>
            <a:r>
              <a:rPr lang="nl-NL" sz="2400" dirty="0" err="1" smtClean="0"/>
              <a:t>Url</a:t>
            </a:r>
            <a:r>
              <a:rPr lang="nl-NL" sz="2400" dirty="0" smtClean="0"/>
              <a:t> naar de </a:t>
            </a:r>
            <a:r>
              <a:rPr lang="nl-NL" sz="2400" dirty="0" err="1" smtClean="0"/>
              <a:t>padlet</a:t>
            </a:r>
            <a:r>
              <a:rPr lang="nl-NL" sz="2400" dirty="0" smtClean="0"/>
              <a:t>: </a:t>
            </a:r>
            <a:r>
              <a:rPr lang="nl-NL" sz="2400" b="1" dirty="0" smtClean="0">
                <a:hlinkClick r:id="rId2"/>
              </a:rPr>
              <a:t>https</a:t>
            </a:r>
            <a:r>
              <a:rPr lang="nl-NL" sz="2400" b="1" dirty="0">
                <a:hlinkClick r:id="rId2"/>
              </a:rPr>
              <a:t>://</a:t>
            </a:r>
            <a:r>
              <a:rPr lang="nl-NL" sz="2400" b="1" dirty="0" smtClean="0">
                <a:hlinkClick r:id="rId2"/>
              </a:rPr>
              <a:t>padlet.com/n_otten/lpujjtx41iuh</a:t>
            </a:r>
            <a:endParaRPr lang="nl-NL" sz="2400" b="1" dirty="0" smtClean="0"/>
          </a:p>
          <a:p>
            <a:pPr marL="187325" indent="0">
              <a:buNone/>
            </a:pPr>
            <a:r>
              <a:rPr lang="nl-NL" sz="2400" dirty="0" smtClean="0"/>
              <a:t>Of gebruik de </a:t>
            </a:r>
            <a:r>
              <a:rPr lang="nl-NL" sz="2400" dirty="0" err="1" smtClean="0"/>
              <a:t>QRcode</a:t>
            </a:r>
            <a:r>
              <a:rPr lang="nl-NL" sz="2400" dirty="0" smtClean="0"/>
              <a:t> hiernaast.</a:t>
            </a:r>
          </a:p>
          <a:p>
            <a:pPr marL="0" indent="0">
              <a:buNone/>
            </a:pPr>
            <a:endParaRPr lang="nl-NL" sz="2400" dirty="0"/>
          </a:p>
          <a:p>
            <a:r>
              <a:rPr lang="nl-NL" sz="2400" dirty="0"/>
              <a:t>Werk daarnaast verder aan je lessenserie. In college 8 moet de conceptversie van je volledige lessenserie af zijn, zodat je deze voor kunt leggen aan  je medestudenten. Zij zullen je dan feedback geven aan de hand van de </a:t>
            </a:r>
            <a:r>
              <a:rPr lang="nl-NL" sz="2400" dirty="0" err="1"/>
              <a:t>beoordelingsrubric</a:t>
            </a:r>
            <a:r>
              <a:rPr lang="nl-NL" sz="2400" dirty="0"/>
              <a:t>. </a:t>
            </a:r>
          </a:p>
          <a:p>
            <a:endParaRPr lang="nl-NL" dirty="0"/>
          </a:p>
        </p:txBody>
      </p:sp>
      <p:pic>
        <p:nvPicPr>
          <p:cNvPr id="9" name="Afbeelding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47108" y="1735494"/>
            <a:ext cx="3284842" cy="3291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0968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Literatuur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dirty="0"/>
              <a:t>Wilschut, A., </a:t>
            </a:r>
            <a:r>
              <a:rPr lang="nl-NL" dirty="0" err="1"/>
              <a:t>Straaten</a:t>
            </a:r>
            <a:r>
              <a:rPr lang="nl-NL" dirty="0"/>
              <a:t>, d. van, </a:t>
            </a:r>
            <a:r>
              <a:rPr lang="nl-NL" dirty="0" err="1"/>
              <a:t>Riessen</a:t>
            </a:r>
            <a:r>
              <a:rPr lang="nl-NL" dirty="0"/>
              <a:t>, M. van  (2013).</a:t>
            </a:r>
            <a:r>
              <a:rPr lang="nl-NL" i="1" dirty="0"/>
              <a:t> Geschiedenisdidactiek. Handboek voor de vakdocent. </a:t>
            </a:r>
            <a:r>
              <a:rPr lang="nl-NL" dirty="0"/>
              <a:t>Bussum: </a:t>
            </a:r>
            <a:r>
              <a:rPr lang="nl-NL" dirty="0" err="1" smtClean="0"/>
              <a:t>Coutinho</a:t>
            </a:r>
            <a:r>
              <a:rPr lang="nl-NL" dirty="0" smtClean="0"/>
              <a:t>. Hoofdstukken </a:t>
            </a:r>
            <a:r>
              <a:rPr lang="nl-NL" dirty="0"/>
              <a:t>H. 1, 2, 4, 5, </a:t>
            </a:r>
            <a:r>
              <a:rPr lang="nl-NL" dirty="0" smtClean="0"/>
              <a:t>6, 7</a:t>
            </a:r>
            <a:r>
              <a:rPr lang="nl-NL" dirty="0"/>
              <a:t>, 13, </a:t>
            </a:r>
            <a:r>
              <a:rPr lang="nl-NL" dirty="0" smtClean="0"/>
              <a:t>en 14</a:t>
            </a:r>
            <a:endParaRPr lang="nl-NL" dirty="0"/>
          </a:p>
          <a:p>
            <a:pPr lvl="0"/>
            <a:r>
              <a:rPr lang="nl-NL" dirty="0" err="1"/>
              <a:t>Ebbens</a:t>
            </a:r>
            <a:r>
              <a:rPr lang="nl-NL" dirty="0"/>
              <a:t>, S. &amp; Ettekoven, S. (2013). </a:t>
            </a:r>
            <a:r>
              <a:rPr lang="nl-NL" i="1" dirty="0"/>
              <a:t>Effectief leren. </a:t>
            </a:r>
            <a:r>
              <a:rPr lang="nl-NL" dirty="0"/>
              <a:t>Groningen: Wolters Noordhoff</a:t>
            </a:r>
            <a:r>
              <a:rPr lang="nl-NL" i="1" dirty="0"/>
              <a:t> </a:t>
            </a:r>
            <a:r>
              <a:rPr lang="nl-NL" i="1" dirty="0" smtClean="0"/>
              <a:t>. </a:t>
            </a:r>
            <a:r>
              <a:rPr lang="nl-NL" dirty="0" smtClean="0"/>
              <a:t>Hoofdstuk  </a:t>
            </a:r>
            <a:r>
              <a:rPr lang="nl-NL" dirty="0"/>
              <a:t>H 1, 2, 3 en 4 en 6 (alleen 6.1 en 6.2)</a:t>
            </a:r>
          </a:p>
          <a:p>
            <a:pPr lvl="0"/>
            <a:r>
              <a:rPr lang="nl-NL" dirty="0" err="1" smtClean="0"/>
              <a:t>Ebbens</a:t>
            </a:r>
            <a:r>
              <a:rPr lang="nl-NL" dirty="0"/>
              <a:t>, S. &amp; Ettekoven, S. (2013). </a:t>
            </a:r>
            <a:r>
              <a:rPr lang="nl-NL" i="1" dirty="0"/>
              <a:t>Actief leren. </a:t>
            </a:r>
            <a:r>
              <a:rPr lang="nl-NL" dirty="0"/>
              <a:t>Groningen: Wolters Noordhoff</a:t>
            </a:r>
          </a:p>
          <a:p>
            <a:pPr lvl="0"/>
            <a:r>
              <a:rPr lang="nl-NL" dirty="0" err="1"/>
              <a:t>Berben</a:t>
            </a:r>
            <a:r>
              <a:rPr lang="nl-NL" dirty="0"/>
              <a:t>, M. &amp; Teeseling,  M. van. (2014). </a:t>
            </a:r>
            <a:r>
              <a:rPr lang="nl-NL" i="1" dirty="0"/>
              <a:t>Differentiëren is te leren. Omgaan met verschillen in het voortgezet onderwijs. </a:t>
            </a:r>
            <a:r>
              <a:rPr lang="nl-NL" dirty="0"/>
              <a:t>Amersfoort: CPS.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40686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Programma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z="2800" dirty="0" smtClean="0"/>
              <a:t>Terugblik</a:t>
            </a:r>
          </a:p>
          <a:p>
            <a:r>
              <a:rPr lang="nl-NL" sz="2800" dirty="0" smtClean="0"/>
              <a:t>Maken van schriftelijke toetsen</a:t>
            </a:r>
          </a:p>
          <a:p>
            <a:r>
              <a:rPr lang="nl-NL" sz="2800" dirty="0" smtClean="0"/>
              <a:t>Normeren van </a:t>
            </a:r>
            <a:r>
              <a:rPr lang="nl-NL" sz="2800" dirty="0" smtClean="0"/>
              <a:t>schriftelijke </a:t>
            </a:r>
            <a:r>
              <a:rPr lang="nl-NL" sz="2800" dirty="0" smtClean="0"/>
              <a:t>toetsen</a:t>
            </a:r>
          </a:p>
          <a:p>
            <a:r>
              <a:rPr lang="nl-NL" sz="2800" dirty="0" smtClean="0"/>
              <a:t>Andere soorten toetsen</a:t>
            </a:r>
          </a:p>
          <a:p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251776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Terugblik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400" dirty="0" smtClean="0"/>
              <a:t>De toets meet wat vooraf de bedoeling was, waardoor uit de meting geldige conclusies kunnen worden getrokken.</a:t>
            </a:r>
          </a:p>
          <a:p>
            <a:pPr lvl="1"/>
            <a:r>
              <a:rPr lang="nl-NL" sz="2400" dirty="0" smtClean="0">
                <a:solidFill>
                  <a:srgbClr val="FF0000"/>
                </a:solidFill>
              </a:rPr>
              <a:t>Gaat dit over validiteit (staan) of betrouwbaarheid (zitten)</a:t>
            </a:r>
          </a:p>
          <a:p>
            <a:r>
              <a:rPr lang="nl-NL" sz="2400" dirty="0" smtClean="0"/>
              <a:t>“De </a:t>
            </a:r>
            <a:r>
              <a:rPr lang="nl-NL" sz="2400" dirty="0" err="1" smtClean="0"/>
              <a:t>toetsvragen</a:t>
            </a:r>
            <a:r>
              <a:rPr lang="nl-NL" sz="2400" dirty="0" smtClean="0"/>
              <a:t> zijn evenwichtig verspreid over de bestudeerde lesstof”</a:t>
            </a:r>
          </a:p>
          <a:p>
            <a:pPr lvl="1"/>
            <a:r>
              <a:rPr lang="nl-NL" sz="2400" dirty="0" smtClean="0">
                <a:solidFill>
                  <a:srgbClr val="FF0000"/>
                </a:solidFill>
              </a:rPr>
              <a:t>Gaat het hier over vormvaliditeit (staan) of inhoudsvaliditeit (zitten)?</a:t>
            </a:r>
          </a:p>
          <a:p>
            <a:r>
              <a:rPr lang="nl-NL" sz="2400" dirty="0" smtClean="0"/>
              <a:t>Als een schriftelijke toets te lang is om in de gestelde tijd te kunnen maken is de …… in het gedrang.</a:t>
            </a:r>
          </a:p>
          <a:p>
            <a:pPr lvl="1"/>
            <a:r>
              <a:rPr lang="nl-NL" sz="2400" dirty="0" smtClean="0">
                <a:solidFill>
                  <a:srgbClr val="FF0000"/>
                </a:solidFill>
              </a:rPr>
              <a:t>Betrouwbaarheid (staan) , validiteit (zitten)</a:t>
            </a:r>
            <a:endParaRPr lang="nl-NL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17244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Kwaliteit van vragen en opgaven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66800" y="2103120"/>
            <a:ext cx="3098800" cy="3931920"/>
          </a:xfrm>
        </p:spPr>
        <p:txBody>
          <a:bodyPr/>
          <a:lstStyle/>
          <a:p>
            <a:r>
              <a:rPr lang="nl-NL" sz="2400" dirty="0" smtClean="0"/>
              <a:t>Relevantie</a:t>
            </a:r>
          </a:p>
          <a:p>
            <a:r>
              <a:rPr lang="nl-NL" sz="2400" dirty="0" smtClean="0"/>
              <a:t>Objectiviteit</a:t>
            </a:r>
          </a:p>
          <a:p>
            <a:r>
              <a:rPr lang="nl-NL" sz="2400" dirty="0" smtClean="0"/>
              <a:t>Specificiteit</a:t>
            </a:r>
          </a:p>
          <a:p>
            <a:r>
              <a:rPr lang="nl-NL" sz="2400" dirty="0" smtClean="0"/>
              <a:t>Efficiëntie</a:t>
            </a:r>
          </a:p>
          <a:p>
            <a:endParaRPr lang="nl-NL" sz="2400" dirty="0"/>
          </a:p>
          <a:p>
            <a:endParaRPr lang="nl-NL" sz="2400" dirty="0" smtClean="0"/>
          </a:p>
          <a:p>
            <a:endParaRPr lang="nl-NL" sz="2400" dirty="0"/>
          </a:p>
          <a:p>
            <a:pPr marL="0" indent="0">
              <a:buNone/>
            </a:pPr>
            <a:r>
              <a:rPr lang="nl-NL" sz="2400" dirty="0" smtClean="0"/>
              <a:t>(Wilschut, 2013)</a:t>
            </a:r>
          </a:p>
          <a:p>
            <a:endParaRPr lang="nl-NL" dirty="0"/>
          </a:p>
        </p:txBody>
      </p:sp>
      <p:sp>
        <p:nvSpPr>
          <p:cNvPr id="7" name="Tekstvak 6"/>
          <p:cNvSpPr txBox="1"/>
          <p:nvPr/>
        </p:nvSpPr>
        <p:spPr>
          <a:xfrm>
            <a:off x="6096000" y="2166533"/>
            <a:ext cx="4296228" cy="267765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nl-NL" sz="2400" b="1" dirty="0" smtClean="0"/>
              <a:t>Soorten gesloten vragen:</a:t>
            </a:r>
          </a:p>
          <a:p>
            <a:pPr marL="285750" indent="-285750">
              <a:buFontTx/>
              <a:buChar char="-"/>
            </a:pPr>
            <a:r>
              <a:rPr lang="nl-NL" sz="2400" dirty="0" smtClean="0"/>
              <a:t>Meerkeuze</a:t>
            </a:r>
          </a:p>
          <a:p>
            <a:pPr marL="285750" indent="-285750">
              <a:buFontTx/>
              <a:buChar char="-"/>
            </a:pPr>
            <a:r>
              <a:rPr lang="nl-NL" sz="2400" dirty="0" smtClean="0"/>
              <a:t>Juist/Onjuist</a:t>
            </a:r>
          </a:p>
          <a:p>
            <a:pPr marL="285750" indent="-285750">
              <a:buFontTx/>
              <a:buChar char="-"/>
            </a:pPr>
            <a:r>
              <a:rPr lang="nl-NL" sz="2400" dirty="0" smtClean="0"/>
              <a:t>Combineervragen</a:t>
            </a:r>
          </a:p>
          <a:p>
            <a:pPr marL="285750" indent="-285750">
              <a:buFontTx/>
              <a:buChar char="-"/>
            </a:pPr>
            <a:r>
              <a:rPr lang="nl-NL" sz="2400" dirty="0" smtClean="0"/>
              <a:t>Rangschikkingsvragen</a:t>
            </a:r>
          </a:p>
          <a:p>
            <a:pPr marL="285750" indent="-285750">
              <a:buFontTx/>
              <a:buChar char="-"/>
            </a:pPr>
            <a:r>
              <a:rPr lang="nl-NL" sz="2400" dirty="0" smtClean="0"/>
              <a:t>Sorteervragen</a:t>
            </a:r>
          </a:p>
          <a:p>
            <a:pPr marL="285750" indent="-285750">
              <a:buFontTx/>
              <a:buChar char="-"/>
            </a:pPr>
            <a:r>
              <a:rPr lang="nl-NL" sz="2400" dirty="0" smtClean="0"/>
              <a:t>Meervoudige meerkeuzevragen</a:t>
            </a:r>
            <a:endParaRPr lang="nl-NL" sz="2400" dirty="0"/>
          </a:p>
        </p:txBody>
      </p:sp>
      <p:sp>
        <p:nvSpPr>
          <p:cNvPr id="8" name="Tekstvak 7"/>
          <p:cNvSpPr txBox="1"/>
          <p:nvPr/>
        </p:nvSpPr>
        <p:spPr>
          <a:xfrm>
            <a:off x="6096000" y="2166533"/>
            <a:ext cx="4107542" cy="267765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nl-NL" sz="2400" b="1" dirty="0" smtClean="0"/>
              <a:t>Soorten open vragen:</a:t>
            </a:r>
          </a:p>
          <a:p>
            <a:pPr marL="285750" indent="-285750">
              <a:buFontTx/>
              <a:buChar char="-"/>
            </a:pPr>
            <a:r>
              <a:rPr lang="nl-NL" sz="2400" dirty="0" smtClean="0"/>
              <a:t>Invulvragen</a:t>
            </a:r>
          </a:p>
          <a:p>
            <a:pPr marL="285750" indent="-285750">
              <a:buFontTx/>
              <a:buChar char="-"/>
            </a:pPr>
            <a:r>
              <a:rPr lang="nl-NL" sz="2400" dirty="0" smtClean="0"/>
              <a:t>Kort-antwoordvraag</a:t>
            </a:r>
          </a:p>
          <a:p>
            <a:pPr marL="285750" indent="-285750">
              <a:buFontTx/>
              <a:buChar char="-"/>
            </a:pPr>
            <a:r>
              <a:rPr lang="nl-NL" sz="2400" dirty="0" smtClean="0"/>
              <a:t>Lang-antwoordvraag of essayvraag</a:t>
            </a:r>
          </a:p>
          <a:p>
            <a:pPr marL="285750" indent="-285750">
              <a:buFontTx/>
              <a:buChar char="-"/>
            </a:pPr>
            <a:endParaRPr lang="nl-NL" sz="2400" dirty="0"/>
          </a:p>
          <a:p>
            <a:pPr marL="285750" indent="-285750">
              <a:buFontTx/>
              <a:buChar char="-"/>
            </a:pPr>
            <a:endParaRPr lang="nl-NL" sz="2400" dirty="0" smtClean="0"/>
          </a:p>
        </p:txBody>
      </p:sp>
    </p:spTree>
    <p:extLst>
      <p:ext uri="{BB962C8B-B14F-4D97-AF65-F5344CB8AC3E}">
        <p14:creationId xmlns:p14="http://schemas.microsoft.com/office/powerpoint/2010/main" val="39709569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Van Normeren naar cijfer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z="2400" dirty="0" smtClean="0"/>
              <a:t>Cesuur bepalen</a:t>
            </a:r>
          </a:p>
          <a:p>
            <a:pPr lvl="1"/>
            <a:r>
              <a:rPr lang="nl-NL" sz="2400" dirty="0" smtClean="0"/>
              <a:t>Relatief normeren</a:t>
            </a:r>
          </a:p>
          <a:p>
            <a:pPr lvl="1"/>
            <a:r>
              <a:rPr lang="nl-NL" sz="2400" dirty="0" smtClean="0"/>
              <a:t>Absoluut normeren</a:t>
            </a:r>
          </a:p>
          <a:p>
            <a:pPr lvl="1"/>
            <a:endParaRPr lang="nl-NL" sz="2000" dirty="0"/>
          </a:p>
          <a:p>
            <a:r>
              <a:rPr lang="nl-NL" sz="2400" dirty="0" smtClean="0"/>
              <a:t>Van score op de toets naar cijfer</a:t>
            </a:r>
          </a:p>
          <a:p>
            <a:pPr lvl="1"/>
            <a:r>
              <a:rPr lang="nl-NL" sz="2400" dirty="0" smtClean="0"/>
              <a:t>Hulpmiddel bijvoorbeeld  </a:t>
            </a:r>
            <a:r>
              <a:rPr lang="nl-NL" sz="2400" dirty="0" smtClean="0">
                <a:hlinkClick r:id="rId2"/>
              </a:rPr>
              <a:t>http</a:t>
            </a:r>
            <a:r>
              <a:rPr lang="nl-NL" sz="2400" dirty="0">
                <a:hlinkClick r:id="rId2"/>
              </a:rPr>
              <a:t>://cijferberekenen.nl</a:t>
            </a:r>
            <a:r>
              <a:rPr lang="nl-NL" sz="2400" dirty="0" smtClean="0">
                <a:hlinkClick r:id="rId2"/>
              </a:rPr>
              <a:t>/</a:t>
            </a:r>
            <a:r>
              <a:rPr lang="nl-NL" sz="2400" dirty="0" smtClean="0"/>
              <a:t> </a:t>
            </a:r>
          </a:p>
          <a:p>
            <a:pPr lvl="2"/>
            <a:r>
              <a:rPr lang="nl-NL" sz="2400" dirty="0" smtClean="0"/>
              <a:t>Voer maximaal te behalen punten 1</a:t>
            </a:r>
          </a:p>
          <a:p>
            <a:pPr lvl="2"/>
            <a:r>
              <a:rPr lang="nl-NL" sz="2400" dirty="0" smtClean="0"/>
              <a:t>Vul cesuur in (</a:t>
            </a:r>
            <a:r>
              <a:rPr lang="nl-NL" sz="2400" dirty="0" err="1" smtClean="0"/>
              <a:t>vb</a:t>
            </a:r>
            <a:r>
              <a:rPr lang="nl-NL" sz="2400" dirty="0" smtClean="0"/>
              <a:t> 60 % is 60% goed voor een 5,5)</a:t>
            </a:r>
          </a:p>
          <a:p>
            <a:pPr marL="342900" indent="-342900">
              <a:buFont typeface="+mj-lt"/>
              <a:buAutoNum type="arabicPeriod"/>
            </a:pPr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392265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Vormen van toetsing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907143" y="1851579"/>
            <a:ext cx="10058400" cy="393192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2400" dirty="0" smtClean="0"/>
              <a:t>Vijf beoordelingstechnieken </a:t>
            </a:r>
          </a:p>
          <a:p>
            <a:r>
              <a:rPr lang="nl-NL" sz="2400" dirty="0" smtClean="0"/>
              <a:t>Beoordelen van hier en nu prestaties</a:t>
            </a:r>
          </a:p>
          <a:p>
            <a:r>
              <a:rPr lang="nl-NL" sz="2400" dirty="0" smtClean="0"/>
              <a:t>Beoordelen van mondelinge prestatie</a:t>
            </a:r>
          </a:p>
          <a:p>
            <a:r>
              <a:rPr lang="nl-NL" sz="2400" dirty="0" smtClean="0"/>
              <a:t>Beoordelen van producten</a:t>
            </a:r>
          </a:p>
          <a:p>
            <a:r>
              <a:rPr lang="nl-NL" sz="2400" dirty="0" smtClean="0"/>
              <a:t>Beoordelen van portfolio</a:t>
            </a:r>
          </a:p>
          <a:p>
            <a:r>
              <a:rPr lang="nl-NL" sz="2400" dirty="0" smtClean="0"/>
              <a:t>(Repeterende) Kennistoetsen</a:t>
            </a:r>
          </a:p>
          <a:p>
            <a:endParaRPr lang="nl-NL" sz="2400" dirty="0"/>
          </a:p>
          <a:p>
            <a:pPr marL="0" indent="0">
              <a:buNone/>
            </a:pPr>
            <a:r>
              <a:rPr lang="nl-NL" sz="2400" dirty="0"/>
              <a:t>(</a:t>
            </a:r>
            <a:r>
              <a:rPr lang="nl-NL" sz="2400" dirty="0" err="1"/>
              <a:t>Ebbens</a:t>
            </a:r>
            <a:r>
              <a:rPr lang="nl-NL" sz="2400" dirty="0"/>
              <a:t> &amp; Ettekoven, 2017)</a:t>
            </a:r>
          </a:p>
          <a:p>
            <a:pPr marL="0" indent="0">
              <a:buNone/>
            </a:pPr>
            <a:endParaRPr lang="nl-NL" sz="2400" dirty="0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93747" y="2186003"/>
            <a:ext cx="6028211" cy="2964491"/>
          </a:xfrm>
          <a:prstGeom prst="rect">
            <a:avLst/>
          </a:prstGeom>
        </p:spPr>
      </p:pic>
      <p:sp>
        <p:nvSpPr>
          <p:cNvPr id="4" name="Tekstvak 3"/>
          <p:cNvSpPr txBox="1"/>
          <p:nvPr/>
        </p:nvSpPr>
        <p:spPr>
          <a:xfrm rot="21142080">
            <a:off x="6509112" y="3125042"/>
            <a:ext cx="4971685" cy="1384995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nl-NL" sz="2800" dirty="0" smtClean="0">
                <a:solidFill>
                  <a:schemeClr val="bg1"/>
                </a:solidFill>
              </a:rPr>
              <a:t>Benoem bij elke beoordelingstechniek, minimaal één voordeel en één nadeel.</a:t>
            </a:r>
          </a:p>
        </p:txBody>
      </p:sp>
    </p:spTree>
    <p:extLst>
      <p:ext uri="{BB962C8B-B14F-4D97-AF65-F5344CB8AC3E}">
        <p14:creationId xmlns:p14="http://schemas.microsoft.com/office/powerpoint/2010/main" val="31673351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Beoordelen van werkstukken, verslagen etc.</a:t>
            </a:r>
            <a:endParaRPr lang="nl-NL" dirty="0"/>
          </a:p>
        </p:txBody>
      </p:sp>
      <p:sp>
        <p:nvSpPr>
          <p:cNvPr id="6" name="Tijdelijke aanduiding voor inhoud 5"/>
          <p:cNvSpPr>
            <a:spLocks noGrp="1"/>
          </p:cNvSpPr>
          <p:nvPr>
            <p:ph idx="1"/>
          </p:nvPr>
        </p:nvSpPr>
        <p:spPr>
          <a:xfrm>
            <a:off x="1118897" y="1916832"/>
            <a:ext cx="10157354" cy="4470400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nl-NL" sz="3200" dirty="0" smtClean="0"/>
              <a:t>Bepaal leerinhoud (vaardigheden, inhoud, product)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3200" dirty="0" smtClean="0"/>
              <a:t>Bepaal de beoordelingscriteria ( deel vaardigheden)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3200" dirty="0" smtClean="0"/>
              <a:t>Bepaal de niveaus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sz="2800" dirty="0" smtClean="0">
                <a:solidFill>
                  <a:srgbClr val="FF0000"/>
                </a:solidFill>
              </a:rPr>
              <a:t>Let op: </a:t>
            </a:r>
          </a:p>
          <a:p>
            <a:pPr marL="0" indent="0">
              <a:buNone/>
            </a:pPr>
            <a:r>
              <a:rPr lang="nl-NL" sz="2800" dirty="0" smtClean="0">
                <a:solidFill>
                  <a:srgbClr val="FF0000"/>
                </a:solidFill>
              </a:rPr>
              <a:t>Zowel de criteria als de niveaus moeten duidelijk en eenduidig geformuleerd zijn om te komen tot een zo betrouwbaar mogelijke beoordeling</a:t>
            </a:r>
          </a:p>
        </p:txBody>
      </p:sp>
    </p:spTree>
    <p:extLst>
      <p:ext uri="{BB962C8B-B14F-4D97-AF65-F5344CB8AC3E}">
        <p14:creationId xmlns:p14="http://schemas.microsoft.com/office/powerpoint/2010/main" val="22233406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13658" y="0"/>
            <a:ext cx="10058400" cy="1371600"/>
          </a:xfrm>
        </p:spPr>
        <p:txBody>
          <a:bodyPr>
            <a:normAutofit/>
          </a:bodyPr>
          <a:lstStyle/>
          <a:p>
            <a:r>
              <a:rPr lang="nl-NL" sz="3200" b="1" dirty="0" smtClean="0"/>
              <a:t>Aan de sla: optie 1 (toets lessenserie)</a:t>
            </a:r>
            <a:endParaRPr lang="nl-NL" sz="3200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13658" y="821094"/>
            <a:ext cx="11007011" cy="5635690"/>
          </a:xfrm>
        </p:spPr>
        <p:txBody>
          <a:bodyPr>
            <a:no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nl-NL" sz="2200" dirty="0" smtClean="0"/>
              <a:t>Leg in duo’s het beoordelingsinstrument aan elkaar voor en geef elkaar feedback. </a:t>
            </a:r>
          </a:p>
          <a:p>
            <a:pPr lvl="1">
              <a:lnSpc>
                <a:spcPct val="150000"/>
              </a:lnSpc>
            </a:pPr>
            <a:r>
              <a:rPr lang="nl-NL" sz="2200" dirty="0" smtClean="0"/>
              <a:t>Leg uit wat de doelen zijn van je lessenserie en wat de doelen zijn voor deze specifieke toets</a:t>
            </a:r>
          </a:p>
          <a:p>
            <a:pPr lvl="1"/>
            <a:r>
              <a:rPr lang="nl-NL" sz="2200" dirty="0" smtClean="0"/>
              <a:t>Geef een korte toelichting bij het toetsinstrument dat je hebt gemaakt.</a:t>
            </a:r>
          </a:p>
          <a:p>
            <a:pPr lvl="1"/>
            <a:r>
              <a:rPr lang="nl-NL" sz="2200" dirty="0" smtClean="0"/>
              <a:t>Geef daarbij aan hoe het uiteindelijke cijfer of de beoordeling wordt bepaald</a:t>
            </a:r>
          </a:p>
          <a:p>
            <a:pPr lvl="1"/>
            <a:r>
              <a:rPr lang="nl-NL" sz="2200" dirty="0" smtClean="0"/>
              <a:t>Elk van jullie gaat aandachtig de toets van de ander bekijken. Bedenk wat de sterke kanten en wat verbeterpunten voor dit instrument zijn. Geef elkaar daarna uitgebreide feedback.</a:t>
            </a:r>
          </a:p>
          <a:p>
            <a:pPr lvl="2"/>
            <a:r>
              <a:rPr lang="nl-NL" sz="2200" dirty="0" smtClean="0"/>
              <a:t>In hoeverre is de toets valide (inhoud en vorm) en betrouwbaar?</a:t>
            </a:r>
          </a:p>
          <a:p>
            <a:pPr lvl="2"/>
            <a:r>
              <a:rPr lang="nl-NL" sz="2200" dirty="0" smtClean="0"/>
              <a:t>Let bij </a:t>
            </a:r>
            <a:r>
              <a:rPr lang="nl-NL" sz="2200" b="1" dirty="0" smtClean="0"/>
              <a:t>schriftelijke toetsen </a:t>
            </a:r>
            <a:r>
              <a:rPr lang="nl-NL" sz="2200" dirty="0" smtClean="0"/>
              <a:t>op relevantie, objectiviteit, specificiteit, efficiëntie (</a:t>
            </a:r>
            <a:r>
              <a:rPr lang="nl-NL" sz="2200" dirty="0" err="1" smtClean="0"/>
              <a:t>blz</a:t>
            </a:r>
            <a:r>
              <a:rPr lang="nl-NL" sz="2200" dirty="0" smtClean="0"/>
              <a:t> 364 Geschiedenisdidactiek). Kijk ook naar het antwoordmodel (betrouwbaarheid).</a:t>
            </a:r>
          </a:p>
          <a:p>
            <a:pPr lvl="2"/>
            <a:r>
              <a:rPr lang="nl-NL" sz="2200" dirty="0" smtClean="0"/>
              <a:t>Let bij </a:t>
            </a:r>
            <a:r>
              <a:rPr lang="nl-NL" sz="2200" b="1" dirty="0" smtClean="0"/>
              <a:t>andere </a:t>
            </a:r>
            <a:r>
              <a:rPr lang="nl-NL" sz="2200" b="1" dirty="0" err="1" smtClean="0"/>
              <a:t>toetsvormen</a:t>
            </a:r>
            <a:r>
              <a:rPr lang="nl-NL" sz="2200" b="1" dirty="0" smtClean="0"/>
              <a:t> </a:t>
            </a:r>
            <a:r>
              <a:rPr lang="nl-NL" sz="2200" dirty="0" smtClean="0"/>
              <a:t>op: sluiten de criteria goed aan bij de leerinhoud/doelen, zijn de niveaus duidelijk en eenduidig beschreven (hoe zorg je voor een zo betrouwbaar mogelijke beoordeling) (Actief leren H6, stappenplan maken </a:t>
            </a:r>
            <a:r>
              <a:rPr lang="nl-NL" sz="2200" dirty="0" err="1" smtClean="0"/>
              <a:t>Rubric</a:t>
            </a:r>
            <a:r>
              <a:rPr lang="nl-NL" sz="2200" dirty="0" smtClean="0"/>
              <a:t>) )</a:t>
            </a:r>
          </a:p>
          <a:p>
            <a:pPr lvl="2"/>
            <a:r>
              <a:rPr lang="nl-NL" sz="2200" dirty="0" smtClean="0"/>
              <a:t>Hoe wordt de uiteindelijke beoordeling vastgesteld (normering en ‘cijfer’ bepaling). Is dit duidelijk voor leerlingen? (transparantie)</a:t>
            </a:r>
          </a:p>
        </p:txBody>
      </p:sp>
    </p:spTree>
    <p:extLst>
      <p:ext uri="{BB962C8B-B14F-4D97-AF65-F5344CB8AC3E}">
        <p14:creationId xmlns:p14="http://schemas.microsoft.com/office/powerpoint/2010/main" val="2748770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9640" y="0"/>
            <a:ext cx="10058400" cy="1371600"/>
          </a:xfrm>
        </p:spPr>
        <p:txBody>
          <a:bodyPr>
            <a:normAutofit/>
          </a:bodyPr>
          <a:lstStyle/>
          <a:p>
            <a:r>
              <a:rPr lang="nl-NL" sz="3600" b="1" dirty="0" smtClean="0"/>
              <a:t>Aan de slag: optie 2</a:t>
            </a:r>
            <a:endParaRPr lang="nl-NL" sz="3600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69640" y="983447"/>
            <a:ext cx="10895045" cy="461492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nl-NL" sz="2000" dirty="0" smtClean="0"/>
              <a:t>Hoe: In duo’s. </a:t>
            </a:r>
          </a:p>
          <a:p>
            <a:pPr marL="0" indent="0">
              <a:buNone/>
            </a:pPr>
            <a:r>
              <a:rPr lang="nl-NL" sz="2000" dirty="0" smtClean="0"/>
              <a:t>Wat: Kies </a:t>
            </a:r>
            <a:r>
              <a:rPr lang="nl-NL" sz="2000" dirty="0"/>
              <a:t>een paragraaf uit een lesmethode en maak daarbij een schriftelijke overhoring. Deze moet voldoen aan de volgende criteria:</a:t>
            </a:r>
          </a:p>
          <a:p>
            <a:pPr lvl="1"/>
            <a:r>
              <a:rPr lang="nl-NL" sz="2000" dirty="0" smtClean="0"/>
              <a:t>De </a:t>
            </a:r>
            <a:r>
              <a:rPr lang="nl-NL" sz="2000" dirty="0"/>
              <a:t>toets moet valide zijn. Denk dus aan de spreiding over stof, belang van onderwerpen en vaardigheden.</a:t>
            </a:r>
          </a:p>
          <a:p>
            <a:pPr lvl="1"/>
            <a:r>
              <a:rPr lang="nl-NL" sz="2000" dirty="0"/>
              <a:t>Maak eerst een lijst met </a:t>
            </a:r>
            <a:r>
              <a:rPr lang="nl-NL" sz="2000" dirty="0" err="1" smtClean="0"/>
              <a:t>toetsdoelen</a:t>
            </a:r>
            <a:r>
              <a:rPr lang="nl-NL" sz="2000" dirty="0" smtClean="0"/>
              <a:t> (inhoud en beheersingsniveau) </a:t>
            </a:r>
            <a:r>
              <a:rPr lang="nl-NL" sz="2000" dirty="0"/>
              <a:t>voor je de toets gaat maken.</a:t>
            </a:r>
          </a:p>
          <a:p>
            <a:pPr lvl="1"/>
            <a:r>
              <a:rPr lang="nl-NL" sz="2000" dirty="0"/>
              <a:t>De vragen moeten goed geformuleerd zijn: eenduidig en helder</a:t>
            </a:r>
            <a:r>
              <a:rPr lang="nl-NL" sz="2000" dirty="0" smtClean="0"/>
              <a:t>. Denk aan </a:t>
            </a:r>
            <a:r>
              <a:rPr lang="nl-NL" sz="2000" dirty="0"/>
              <a:t>relevantie, objectiviteit, specificiteit, </a:t>
            </a:r>
            <a:r>
              <a:rPr lang="nl-NL" sz="2000" dirty="0" smtClean="0"/>
              <a:t>efficiëntie </a:t>
            </a:r>
            <a:r>
              <a:rPr lang="nl-NL" sz="2000" dirty="0"/>
              <a:t>(</a:t>
            </a:r>
            <a:r>
              <a:rPr lang="nl-NL" sz="2000" dirty="0" err="1"/>
              <a:t>blz</a:t>
            </a:r>
            <a:r>
              <a:rPr lang="nl-NL" sz="2000" dirty="0"/>
              <a:t> </a:t>
            </a:r>
            <a:r>
              <a:rPr lang="nl-NL" sz="2000" dirty="0" smtClean="0"/>
              <a:t>364 Geschiedenisdidactiek)</a:t>
            </a:r>
            <a:endParaRPr lang="nl-NL" sz="2000" dirty="0"/>
          </a:p>
          <a:p>
            <a:pPr lvl="1"/>
            <a:r>
              <a:rPr lang="nl-NL" sz="2000" dirty="0" smtClean="0"/>
              <a:t>In </a:t>
            </a:r>
            <a:r>
              <a:rPr lang="nl-NL" sz="2000" dirty="0"/>
              <a:t>de toets </a:t>
            </a:r>
            <a:r>
              <a:rPr lang="nl-NL" sz="2000" dirty="0" smtClean="0"/>
              <a:t>zitten </a:t>
            </a:r>
            <a:r>
              <a:rPr lang="nl-NL" sz="2000" dirty="0" smtClean="0"/>
              <a:t>zowel open </a:t>
            </a:r>
            <a:r>
              <a:rPr lang="nl-NL" sz="2000" dirty="0"/>
              <a:t>vragen </a:t>
            </a:r>
            <a:r>
              <a:rPr lang="nl-NL" sz="2000" dirty="0" smtClean="0"/>
              <a:t>als gesloten vragen.</a:t>
            </a:r>
          </a:p>
          <a:p>
            <a:pPr lvl="1"/>
            <a:r>
              <a:rPr lang="nl-NL" sz="2000" dirty="0" smtClean="0"/>
              <a:t>Leerlingen moeten kunnen </a:t>
            </a:r>
            <a:r>
              <a:rPr lang="nl-NL" sz="2000" dirty="0"/>
              <a:t>zien hoeveel punten </a:t>
            </a:r>
            <a:r>
              <a:rPr lang="nl-NL" sz="2000" dirty="0" smtClean="0"/>
              <a:t>er te behalen zijn en hoe </a:t>
            </a:r>
            <a:r>
              <a:rPr lang="nl-NL" sz="2000" dirty="0"/>
              <a:t>het cijfer wordt </a:t>
            </a:r>
            <a:r>
              <a:rPr lang="nl-NL" sz="2000" dirty="0" smtClean="0"/>
              <a:t>berekend.</a:t>
            </a:r>
          </a:p>
          <a:p>
            <a:pPr lvl="1"/>
            <a:r>
              <a:rPr lang="nl-NL" sz="2000" dirty="0" smtClean="0"/>
              <a:t>Maak een uitgewerkt antwoordmodel (betrouwbaarheid!)</a:t>
            </a:r>
          </a:p>
          <a:p>
            <a:r>
              <a:rPr lang="nl-NL" sz="2000" dirty="0" smtClean="0"/>
              <a:t>Hulp: Wiki, literatuur (Actief leren, geschiedenisdidactiek), medestudenten</a:t>
            </a:r>
          </a:p>
          <a:p>
            <a:pPr marL="0" indent="0">
              <a:buNone/>
            </a:pPr>
            <a:endParaRPr lang="nl-NL" sz="2000" dirty="0"/>
          </a:p>
          <a:p>
            <a:pPr marL="0" indent="0">
              <a:buNone/>
            </a:pPr>
            <a:r>
              <a:rPr lang="nl-NL" sz="2000" dirty="0" smtClean="0"/>
              <a:t>Is de toets klaar, leg hem dan voor aan een ander duo die de toets van feedback gaat voorzien. (gebruik hiervoor de checklist schriftelijke toets)</a:t>
            </a:r>
          </a:p>
        </p:txBody>
      </p:sp>
    </p:spTree>
    <p:extLst>
      <p:ext uri="{BB962C8B-B14F-4D97-AF65-F5344CB8AC3E}">
        <p14:creationId xmlns:p14="http://schemas.microsoft.com/office/powerpoint/2010/main" val="1486993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Zeep">
  <a:themeElements>
    <a:clrScheme name="Savon">
      <a:dk1>
        <a:sysClr val="windowText" lastClr="000000"/>
      </a:dk1>
      <a:lt1>
        <a:sysClr val="window" lastClr="FFFFFF"/>
      </a:lt1>
      <a:dk2>
        <a:srgbClr val="736059"/>
      </a:dk2>
      <a:lt2>
        <a:srgbClr val="E7E0C7"/>
      </a:lt2>
      <a:accent1>
        <a:srgbClr val="92B0C8"/>
      </a:accent1>
      <a:accent2>
        <a:srgbClr val="E37C3D"/>
      </a:accent2>
      <a:accent3>
        <a:srgbClr val="A5AB81"/>
      </a:accent3>
      <a:accent4>
        <a:srgbClr val="E9B635"/>
      </a:accent4>
      <a:accent5>
        <a:srgbClr val="7BA79D"/>
      </a:accent5>
      <a:accent6>
        <a:srgbClr val="968C8C"/>
      </a:accent6>
      <a:hlink>
        <a:srgbClr val="F7A115"/>
      </a:hlink>
      <a:folHlink>
        <a:srgbClr val="969696"/>
      </a:folHlink>
    </a:clrScheme>
    <a:fontScheme name="Savon">
      <a:majorFont>
        <a:latin typeface="Garamond" panose="02020404030301010803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hade val="100000"/>
                <a:satMod val="300000"/>
              </a:schemeClr>
            </a:gs>
            <a:gs pos="100000">
              <a:schemeClr val="phClr">
                <a:tint val="100000"/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3F20CFC1-E34F-405B-AA49-5BE0E194F1B3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TM03457510[[fn=Savon]]</Template>
  <TotalTime>186</TotalTime>
  <Words>916</Words>
  <Application>Microsoft Office PowerPoint</Application>
  <PresentationFormat>Breedbeeld</PresentationFormat>
  <Paragraphs>111</Paragraphs>
  <Slides>12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12</vt:i4>
      </vt:variant>
    </vt:vector>
  </HeadingPairs>
  <TitlesOfParts>
    <vt:vector size="15" baseType="lpstr">
      <vt:lpstr>Calibri</vt:lpstr>
      <vt:lpstr>Garamond</vt:lpstr>
      <vt:lpstr>Zeep</vt:lpstr>
      <vt:lpstr>Onderwijskunde en vakdidactiek</vt:lpstr>
      <vt:lpstr>Programma</vt:lpstr>
      <vt:lpstr>Terugblik</vt:lpstr>
      <vt:lpstr>Kwaliteit van vragen en opgaven</vt:lpstr>
      <vt:lpstr>Van Normeren naar cijfer</vt:lpstr>
      <vt:lpstr>Vormen van toetsing</vt:lpstr>
      <vt:lpstr>Beoordelen van werkstukken, verslagen etc.</vt:lpstr>
      <vt:lpstr>Aan de sla: optie 1 (toets lessenserie)</vt:lpstr>
      <vt:lpstr>Aan de slag: optie 2</vt:lpstr>
      <vt:lpstr>Didactisch practicum: 08 januari </vt:lpstr>
      <vt:lpstr>Voorbereiden maandag 07 januari</vt:lpstr>
      <vt:lpstr>Literatuur</vt:lpstr>
    </vt:vector>
  </TitlesOfParts>
  <Company>NHL Hogeschool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Onderwijskunde en vakdidactiek</dc:title>
  <dc:creator>Otten, N.</dc:creator>
  <cp:lastModifiedBy>Otten, N.</cp:lastModifiedBy>
  <cp:revision>19</cp:revision>
  <dcterms:created xsi:type="dcterms:W3CDTF">2018-12-10T20:19:21Z</dcterms:created>
  <dcterms:modified xsi:type="dcterms:W3CDTF">2018-12-18T08:40:55Z</dcterms:modified>
</cp:coreProperties>
</file>