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83" r:id="rId3"/>
    <p:sldId id="287" r:id="rId4"/>
    <p:sldId id="284" r:id="rId5"/>
    <p:sldId id="280" r:id="rId6"/>
    <p:sldId id="279" r:id="rId7"/>
    <p:sldId id="285" r:id="rId8"/>
    <p:sldId id="286" r:id="rId9"/>
    <p:sldId id="282" r:id="rId10"/>
    <p:sldId id="288" r:id="rId11"/>
    <p:sldId id="268" r:id="rId12"/>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Otten, N." initials="ON"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DD6F72D-5098-4D30-BCCC-89500C4DB865}" type="datetimeFigureOut">
              <a:rPr lang="nl-NL" smtClean="0"/>
              <a:t>19-11-2018</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5A408C-F835-40C7-94DC-09607B6C5726}" type="slidenum">
              <a:rPr lang="nl-NL" smtClean="0"/>
              <a:t>‹nr.›</a:t>
            </a:fld>
            <a:endParaRPr lang="nl-NL"/>
          </a:p>
        </p:txBody>
      </p:sp>
    </p:spTree>
    <p:extLst>
      <p:ext uri="{BB962C8B-B14F-4D97-AF65-F5344CB8AC3E}">
        <p14:creationId xmlns:p14="http://schemas.microsoft.com/office/powerpoint/2010/main" val="1529548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Doelen:</a:t>
            </a:r>
          </a:p>
          <a:p>
            <a:r>
              <a:rPr lang="nl-NL" dirty="0" smtClean="0"/>
              <a:t> in</a:t>
            </a:r>
            <a:endParaRPr lang="nl-NL" dirty="0"/>
          </a:p>
        </p:txBody>
      </p:sp>
      <p:sp>
        <p:nvSpPr>
          <p:cNvPr id="4" name="Tijdelijke aanduiding voor dianummer 3"/>
          <p:cNvSpPr>
            <a:spLocks noGrp="1"/>
          </p:cNvSpPr>
          <p:nvPr>
            <p:ph type="sldNum" sz="quarter" idx="10"/>
          </p:nvPr>
        </p:nvSpPr>
        <p:spPr/>
        <p:txBody>
          <a:bodyPr/>
          <a:lstStyle/>
          <a:p>
            <a:fld id="{E45A408C-F835-40C7-94DC-09607B6C5726}" type="slidenum">
              <a:rPr lang="nl-NL" smtClean="0"/>
              <a:t>7</a:t>
            </a:fld>
            <a:endParaRPr lang="nl-NL"/>
          </a:p>
        </p:txBody>
      </p:sp>
    </p:spTree>
    <p:extLst>
      <p:ext uri="{BB962C8B-B14F-4D97-AF65-F5344CB8AC3E}">
        <p14:creationId xmlns:p14="http://schemas.microsoft.com/office/powerpoint/2010/main" val="7943108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Welke soorten beelden zijn</a:t>
            </a:r>
            <a:r>
              <a:rPr lang="nl-NL" baseline="0" dirty="0" smtClean="0"/>
              <a:t> er?</a:t>
            </a:r>
          </a:p>
          <a:p>
            <a:r>
              <a:rPr lang="nl-NL" baseline="0" dirty="0" smtClean="0"/>
              <a:t>Wat is het verschil tussen een translatie en interpretatie?</a:t>
            </a:r>
          </a:p>
          <a:p>
            <a:r>
              <a:rPr lang="nl-NL" baseline="0" dirty="0" err="1" smtClean="0"/>
              <a:t>Watz</a:t>
            </a:r>
            <a:r>
              <a:rPr lang="nl-NL" baseline="0" dirty="0" smtClean="0"/>
              <a:t> </a:t>
            </a:r>
            <a:r>
              <a:rPr lang="nl-NL" baseline="0" dirty="0" err="1" smtClean="0"/>
              <a:t>ijn</a:t>
            </a:r>
            <a:r>
              <a:rPr lang="nl-NL" baseline="0" dirty="0" smtClean="0"/>
              <a:t> argumenten voor het gebruik van </a:t>
            </a:r>
            <a:r>
              <a:rPr lang="nl-NL" baseline="0" dirty="0" err="1" smtClean="0"/>
              <a:t>filmateriaal</a:t>
            </a:r>
            <a:r>
              <a:rPr lang="nl-NL" baseline="0" dirty="0" smtClean="0"/>
              <a:t>?</a:t>
            </a:r>
          </a:p>
          <a:p>
            <a:r>
              <a:rPr lang="nl-NL" baseline="0" dirty="0" smtClean="0"/>
              <a:t>Wat zijn argumenten tegen het gebruik van filmmateriaal?</a:t>
            </a:r>
          </a:p>
          <a:p>
            <a:r>
              <a:rPr lang="nl-NL" baseline="0" dirty="0" smtClean="0"/>
              <a:t>Wat zijn belangrijke aandachtspunten bij het inzetten van filmmateriaal?</a:t>
            </a:r>
            <a:endParaRPr lang="nl-NL" dirty="0"/>
          </a:p>
        </p:txBody>
      </p:sp>
      <p:sp>
        <p:nvSpPr>
          <p:cNvPr id="4" name="Tijdelijke aanduiding voor dianummer 3"/>
          <p:cNvSpPr>
            <a:spLocks noGrp="1"/>
          </p:cNvSpPr>
          <p:nvPr>
            <p:ph type="sldNum" sz="quarter" idx="10"/>
          </p:nvPr>
        </p:nvSpPr>
        <p:spPr/>
        <p:txBody>
          <a:bodyPr/>
          <a:lstStyle/>
          <a:p>
            <a:fld id="{E45A408C-F835-40C7-94DC-09607B6C5726}" type="slidenum">
              <a:rPr lang="nl-NL" smtClean="0"/>
              <a:t>9</a:t>
            </a:fld>
            <a:endParaRPr lang="nl-NL"/>
          </a:p>
        </p:txBody>
      </p:sp>
    </p:spTree>
    <p:extLst>
      <p:ext uri="{BB962C8B-B14F-4D97-AF65-F5344CB8AC3E}">
        <p14:creationId xmlns:p14="http://schemas.microsoft.com/office/powerpoint/2010/main" val="27390853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nl-NL"/>
              <a:t>Klik om de stijl te bewerken</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C0624B66-41D5-4130-B47F-8D3D78F9DC5B}" type="datetimeFigureOut">
              <a:rPr lang="nl-NL" smtClean="0"/>
              <a:t>19-11-2018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B233762-9D2C-4843-87E6-88CAFD5E3B07}" type="slidenum">
              <a:rPr lang="nl-NL" smtClean="0"/>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a:p>
        </p:txBody>
      </p:sp>
      <p:sp>
        <p:nvSpPr>
          <p:cNvPr id="3" name="Vertical Text Placeholder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C0624B66-41D5-4130-B47F-8D3D78F9DC5B}" type="datetimeFigureOut">
              <a:rPr lang="nl-NL" smtClean="0"/>
              <a:t>19-11-2018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B233762-9D2C-4843-87E6-88CAFD5E3B07}"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nl-NL"/>
              <a:t>Klik om de stijl te bewerken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C0624B66-41D5-4130-B47F-8D3D78F9DC5B}" type="datetimeFigureOut">
              <a:rPr lang="nl-NL" smtClean="0"/>
              <a:t>19-11-2018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B233762-9D2C-4843-87E6-88CAFD5E3B07}"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a:p>
        </p:txBody>
      </p:sp>
      <p:sp>
        <p:nvSpPr>
          <p:cNvPr id="3" name="Content Placeholder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C0624B66-41D5-4130-B47F-8D3D78F9DC5B}" type="datetimeFigureOut">
              <a:rPr lang="nl-NL" smtClean="0"/>
              <a:t>19-11-2018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B233762-9D2C-4843-87E6-88CAFD5E3B07}"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nl-NL"/>
              <a:t>Klik om de stijl te bewerken</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Date Placeholder 3"/>
          <p:cNvSpPr>
            <a:spLocks noGrp="1"/>
          </p:cNvSpPr>
          <p:nvPr>
            <p:ph type="dt" sz="half" idx="10"/>
          </p:nvPr>
        </p:nvSpPr>
        <p:spPr/>
        <p:txBody>
          <a:bodyPr/>
          <a:lstStyle/>
          <a:p>
            <a:fld id="{C0624B66-41D5-4130-B47F-8D3D78F9DC5B}" type="datetimeFigureOut">
              <a:rPr lang="nl-NL" smtClean="0"/>
              <a:t>19-11-2018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B233762-9D2C-4843-87E6-88CAFD5E3B07}" type="slidenum">
              <a:rPr lang="nl-NL" smtClean="0"/>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C0624B66-41D5-4130-B47F-8D3D78F9DC5B}" type="datetimeFigureOut">
              <a:rPr lang="nl-NL" smtClean="0"/>
              <a:t>19-11-2018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B233762-9D2C-4843-87E6-88CAFD5E3B07}"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de stijl te bewerken</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7" name="Date Placeholder 6"/>
          <p:cNvSpPr>
            <a:spLocks noGrp="1"/>
          </p:cNvSpPr>
          <p:nvPr>
            <p:ph type="dt" sz="half" idx="10"/>
          </p:nvPr>
        </p:nvSpPr>
        <p:spPr/>
        <p:txBody>
          <a:bodyPr/>
          <a:lstStyle/>
          <a:p>
            <a:fld id="{C0624B66-41D5-4130-B47F-8D3D78F9DC5B}" type="datetimeFigureOut">
              <a:rPr lang="nl-NL" smtClean="0"/>
              <a:t>19-11-2018</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5B233762-9D2C-4843-87E6-88CAFD5E3B07}"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a:p>
        </p:txBody>
      </p:sp>
      <p:sp>
        <p:nvSpPr>
          <p:cNvPr id="3" name="Date Placeholder 2"/>
          <p:cNvSpPr>
            <a:spLocks noGrp="1"/>
          </p:cNvSpPr>
          <p:nvPr>
            <p:ph type="dt" sz="half" idx="10"/>
          </p:nvPr>
        </p:nvSpPr>
        <p:spPr/>
        <p:txBody>
          <a:bodyPr/>
          <a:lstStyle/>
          <a:p>
            <a:fld id="{C0624B66-41D5-4130-B47F-8D3D78F9DC5B}" type="datetimeFigureOut">
              <a:rPr lang="nl-NL" smtClean="0"/>
              <a:t>19-11-2018</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5B233762-9D2C-4843-87E6-88CAFD5E3B07}"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624B66-41D5-4130-B47F-8D3D78F9DC5B}" type="datetimeFigureOut">
              <a:rPr lang="nl-NL" smtClean="0"/>
              <a:t>19-11-2018</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5B233762-9D2C-4843-87E6-88CAFD5E3B07}"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nl-NL"/>
              <a:t>Klik om de stijl te bewerken</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Date Placeholder 4"/>
          <p:cNvSpPr>
            <a:spLocks noGrp="1"/>
          </p:cNvSpPr>
          <p:nvPr>
            <p:ph type="dt" sz="half" idx="10"/>
          </p:nvPr>
        </p:nvSpPr>
        <p:spPr/>
        <p:txBody>
          <a:bodyPr/>
          <a:lstStyle/>
          <a:p>
            <a:fld id="{C0624B66-41D5-4130-B47F-8D3D78F9DC5B}" type="datetimeFigureOut">
              <a:rPr lang="nl-NL" smtClean="0"/>
              <a:t>19-11-2018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B233762-9D2C-4843-87E6-88CAFD5E3B07}" type="slidenum">
              <a:rPr lang="nl-NL" smtClean="0"/>
              <a:t>‹nr.›</a:t>
            </a:fld>
            <a:endParaRPr lang="nl-NL"/>
          </a:p>
        </p:txBody>
      </p:sp>
      <p:sp>
        <p:nvSpPr>
          <p:cNvPr id="9" name="Content Placeholder 8"/>
          <p:cNvSpPr>
            <a:spLocks noGrp="1"/>
          </p:cNvSpPr>
          <p:nvPr>
            <p:ph sz="quarter" idx="13"/>
          </p:nvPr>
        </p:nvSpPr>
        <p:spPr>
          <a:xfrm>
            <a:off x="304800" y="381000"/>
            <a:ext cx="7772400" cy="4942840"/>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nl-NL"/>
              <a:t>Klik om de stijl te bewerken</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8" name="Date Placeholder 7"/>
          <p:cNvSpPr>
            <a:spLocks noGrp="1"/>
          </p:cNvSpPr>
          <p:nvPr>
            <p:ph type="dt" sz="half" idx="10"/>
          </p:nvPr>
        </p:nvSpPr>
        <p:spPr/>
        <p:txBody>
          <a:bodyPr/>
          <a:lstStyle/>
          <a:p>
            <a:fld id="{C0624B66-41D5-4130-B47F-8D3D78F9DC5B}" type="datetimeFigureOut">
              <a:rPr lang="nl-NL" smtClean="0"/>
              <a:t>19-11-2018</a:t>
            </a:fld>
            <a:endParaRPr lang="nl-NL"/>
          </a:p>
        </p:txBody>
      </p:sp>
      <p:sp>
        <p:nvSpPr>
          <p:cNvPr id="9" name="Slide Number Placeholder 8"/>
          <p:cNvSpPr>
            <a:spLocks noGrp="1"/>
          </p:cNvSpPr>
          <p:nvPr>
            <p:ph type="sldNum" sz="quarter" idx="11"/>
          </p:nvPr>
        </p:nvSpPr>
        <p:spPr/>
        <p:txBody>
          <a:bodyPr/>
          <a:lstStyle/>
          <a:p>
            <a:fld id="{5B233762-9D2C-4843-87E6-88CAFD5E3B07}" type="slidenum">
              <a:rPr lang="nl-NL" smtClean="0"/>
              <a:t>‹nr.›</a:t>
            </a:fld>
            <a:endParaRPr lang="nl-NL"/>
          </a:p>
        </p:txBody>
      </p:sp>
      <p:sp>
        <p:nvSpPr>
          <p:cNvPr id="10" name="Footer Placeholder 9"/>
          <p:cNvSpPr>
            <a:spLocks noGrp="1"/>
          </p:cNvSpPr>
          <p:nvPr>
            <p:ph type="ftr" sz="quarter" idx="12"/>
          </p:nvPr>
        </p:nvSpPr>
        <p:spPr/>
        <p:txBody>
          <a:bodyPr/>
          <a:lstStyle/>
          <a:p>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nl-NL"/>
              <a:t>Klik om de stijl te bewerken</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5B233762-9D2C-4843-87E6-88CAFD5E3B07}" type="slidenum">
              <a:rPr lang="nl-NL" smtClean="0"/>
              <a:t>‹nr.›</a:t>
            </a:fld>
            <a:endParaRPr lang="nl-NL"/>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nl-NL"/>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C0624B66-41D5-4130-B47F-8D3D78F9DC5B}" type="datetimeFigureOut">
              <a:rPr lang="nl-NL" smtClean="0"/>
              <a:t>19-11-2018</a:t>
            </a:fld>
            <a:endParaRPr lang="nl-NL"/>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histoforum.net/2010/films.html" TargetMode="External"/><Relationship Id="rId2" Type="http://schemas.openxmlformats.org/officeDocument/2006/relationships/hyperlink" Target="http://histoforum.net/2011/films.htm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histoforum.net/2010/films.html" TargetMode="External"/><Relationship Id="rId2" Type="http://schemas.openxmlformats.org/officeDocument/2006/relationships/hyperlink" Target="http://histoforum.net/2011/films.html" TargetMode="External"/><Relationship Id="rId1" Type="http://schemas.openxmlformats.org/officeDocument/2006/relationships/slideLayout" Target="../slideLayouts/slideLayout2.xml"/><Relationship Id="rId5" Type="http://schemas.openxmlformats.org/officeDocument/2006/relationships/hyperlink" Target="http://histoforum.net/films/agora.htm" TargetMode="External"/><Relationship Id="rId4" Type="http://schemas.openxmlformats.org/officeDocument/2006/relationships/hyperlink" Target="http://histoforum.net/films/heaven.htm"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3284984"/>
            <a:ext cx="7772400" cy="1470025"/>
          </a:xfrm>
        </p:spPr>
        <p:txBody>
          <a:bodyPr/>
          <a:lstStyle/>
          <a:p>
            <a:r>
              <a:rPr lang="nl-NL" dirty="0"/>
              <a:t>Vakdidactiek en Onderwijskunde 2</a:t>
            </a:r>
          </a:p>
        </p:txBody>
      </p:sp>
      <p:sp>
        <p:nvSpPr>
          <p:cNvPr id="3" name="Ondertitel 2"/>
          <p:cNvSpPr>
            <a:spLocks noGrp="1"/>
          </p:cNvSpPr>
          <p:nvPr>
            <p:ph type="subTitle" idx="1"/>
          </p:nvPr>
        </p:nvSpPr>
        <p:spPr>
          <a:xfrm>
            <a:off x="3995936" y="4941168"/>
            <a:ext cx="6400800" cy="1752600"/>
          </a:xfrm>
        </p:spPr>
        <p:txBody>
          <a:bodyPr/>
          <a:lstStyle/>
          <a:p>
            <a:r>
              <a:rPr lang="nl-NL" dirty="0"/>
              <a:t>De kunst van het onderwijzen</a:t>
            </a:r>
          </a:p>
          <a:p>
            <a:r>
              <a:rPr lang="nl-NL" dirty="0"/>
              <a:t>College 3</a:t>
            </a:r>
          </a:p>
        </p:txBody>
      </p:sp>
      <p:pic>
        <p:nvPicPr>
          <p:cNvPr id="4" name="Picture 6" descr="http://www.docukit.nl/inhoud/NEW3-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146465"/>
            <a:ext cx="3364974" cy="2448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3968" y="123778"/>
            <a:ext cx="4029561" cy="2448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71358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Vragen n.a.v. bestudeerde literatuur?</a:t>
            </a:r>
            <a:br>
              <a:rPr lang="nl-NL" dirty="0" smtClean="0"/>
            </a:br>
            <a:endParaRPr lang="nl-NL" dirty="0"/>
          </a:p>
        </p:txBody>
      </p:sp>
      <p:sp>
        <p:nvSpPr>
          <p:cNvPr id="3" name="Tijdelijke aanduiding voor inhoud 2"/>
          <p:cNvSpPr>
            <a:spLocks noGrp="1"/>
          </p:cNvSpPr>
          <p:nvPr>
            <p:ph idx="1"/>
          </p:nvPr>
        </p:nvSpPr>
        <p:spPr/>
        <p:txBody>
          <a:bodyPr/>
          <a:lstStyle/>
          <a:p>
            <a:r>
              <a:rPr lang="nl-NL" dirty="0" smtClean="0"/>
              <a:t>Welke vragen zijn er na het lezen van </a:t>
            </a:r>
            <a:r>
              <a:rPr lang="nl-NL" dirty="0" err="1" smtClean="0"/>
              <a:t>hfd</a:t>
            </a:r>
            <a:r>
              <a:rPr lang="nl-NL" dirty="0" smtClean="0"/>
              <a:t> 13 van geschiedenisdidactiek?</a:t>
            </a:r>
          </a:p>
          <a:p>
            <a:r>
              <a:rPr lang="nl-NL" dirty="0" smtClean="0"/>
              <a:t>Welke vragen zijn er na het lezen van </a:t>
            </a:r>
            <a:r>
              <a:rPr lang="nl-NL" dirty="0" err="1" smtClean="0"/>
              <a:t>hfd</a:t>
            </a:r>
            <a:r>
              <a:rPr lang="nl-NL" dirty="0" smtClean="0"/>
              <a:t> 1 en 2 van actief leren?</a:t>
            </a:r>
          </a:p>
          <a:p>
            <a:r>
              <a:rPr lang="nl-NL" dirty="0" smtClean="0"/>
              <a:t>Waar moeten we nog aandacht aan besteden?</a:t>
            </a:r>
          </a:p>
        </p:txBody>
      </p:sp>
    </p:spTree>
    <p:extLst>
      <p:ext uri="{BB962C8B-B14F-4D97-AF65-F5344CB8AC3E}">
        <p14:creationId xmlns:p14="http://schemas.microsoft.com/office/powerpoint/2010/main" val="9973361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Voorbereiden college 4:</a:t>
            </a:r>
            <a:br>
              <a:rPr lang="nl-NL" dirty="0"/>
            </a:br>
            <a:r>
              <a:rPr lang="nl-NL" dirty="0"/>
              <a:t>Beeld (stilstaand) en tekst</a:t>
            </a:r>
          </a:p>
        </p:txBody>
      </p:sp>
      <p:sp>
        <p:nvSpPr>
          <p:cNvPr id="3" name="Tijdelijke aanduiding voor inhoud 2"/>
          <p:cNvSpPr>
            <a:spLocks noGrp="1"/>
          </p:cNvSpPr>
          <p:nvPr>
            <p:ph idx="1"/>
          </p:nvPr>
        </p:nvSpPr>
        <p:spPr>
          <a:xfrm>
            <a:off x="457200" y="1600200"/>
            <a:ext cx="7620000" cy="5069160"/>
          </a:xfrm>
        </p:spPr>
        <p:txBody>
          <a:bodyPr>
            <a:normAutofit/>
          </a:bodyPr>
          <a:lstStyle/>
          <a:p>
            <a:pPr marL="114300" indent="0">
              <a:buNone/>
            </a:pPr>
            <a:endParaRPr lang="nl-NL" sz="3300" dirty="0">
              <a:latin typeface="+mj-lt"/>
            </a:endParaRPr>
          </a:p>
          <a:p>
            <a:pPr marL="114300" indent="0">
              <a:buNone/>
            </a:pPr>
            <a:r>
              <a:rPr lang="nl-NL" sz="2600" dirty="0">
                <a:latin typeface="+mj-lt"/>
              </a:rPr>
              <a:t>Bestudeer materiaal op de wiki en leer:</a:t>
            </a:r>
          </a:p>
          <a:p>
            <a:r>
              <a:rPr lang="nl-NL" sz="2600" dirty="0">
                <a:latin typeface="+mj-lt"/>
              </a:rPr>
              <a:t>Geschiedenisdidactiek H4 en H5</a:t>
            </a:r>
          </a:p>
          <a:p>
            <a:r>
              <a:rPr lang="nl-NL" sz="2600" dirty="0">
                <a:latin typeface="+mj-lt"/>
              </a:rPr>
              <a:t>Actief leren H3 t/m H5 </a:t>
            </a:r>
            <a:r>
              <a:rPr lang="nl-NL" sz="2600" dirty="0" smtClean="0">
                <a:latin typeface="+mj-lt"/>
              </a:rPr>
              <a:t>(</a:t>
            </a:r>
            <a:r>
              <a:rPr lang="nl-NL" sz="2600" dirty="0" smtClean="0">
                <a:latin typeface="+mj-lt"/>
              </a:rPr>
              <a:t>beantwoord de vragen in de wiki)</a:t>
            </a:r>
            <a:endParaRPr lang="nl-NL" sz="2600" dirty="0">
              <a:latin typeface="+mj-lt"/>
            </a:endParaRPr>
          </a:p>
          <a:p>
            <a:endParaRPr lang="nl-NL" dirty="0">
              <a:latin typeface="+mj-lt"/>
            </a:endParaRPr>
          </a:p>
          <a:p>
            <a:pPr marL="114300" indent="0">
              <a:buNone/>
            </a:pPr>
            <a:r>
              <a:rPr lang="nl-NL" sz="2400" dirty="0">
                <a:latin typeface="+mj-lt"/>
              </a:rPr>
              <a:t>Opdracht:  </a:t>
            </a:r>
          </a:p>
          <a:p>
            <a:r>
              <a:rPr lang="nl-NL" sz="2400" dirty="0">
                <a:latin typeface="+mj-lt"/>
              </a:rPr>
              <a:t>Neem je lievelingsspotprent mee naar het vierde college</a:t>
            </a:r>
          </a:p>
          <a:p>
            <a:r>
              <a:rPr lang="nl-NL" sz="2400" dirty="0">
                <a:latin typeface="+mj-lt"/>
              </a:rPr>
              <a:t>Neem ook een stuk tekst mee uit een methode of handboek dat jou </a:t>
            </a:r>
            <a:r>
              <a:rPr lang="nl-NL" sz="2400" dirty="0" smtClean="0">
                <a:latin typeface="+mj-lt"/>
              </a:rPr>
              <a:t>inspireert</a:t>
            </a:r>
          </a:p>
          <a:p>
            <a:pPr marL="114300" indent="0">
              <a:buNone/>
            </a:pPr>
            <a:endParaRPr lang="nl-NL" sz="2400" dirty="0">
              <a:latin typeface="+mj-lt"/>
            </a:endParaRPr>
          </a:p>
        </p:txBody>
      </p:sp>
    </p:spTree>
    <p:extLst>
      <p:ext uri="{BB962C8B-B14F-4D97-AF65-F5344CB8AC3E}">
        <p14:creationId xmlns:p14="http://schemas.microsoft.com/office/powerpoint/2010/main" val="14993271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Programma</a:t>
            </a:r>
            <a:endParaRPr lang="nl-NL" dirty="0"/>
          </a:p>
        </p:txBody>
      </p:sp>
      <p:sp>
        <p:nvSpPr>
          <p:cNvPr id="3" name="Tijdelijke aanduiding voor inhoud 2"/>
          <p:cNvSpPr>
            <a:spLocks noGrp="1"/>
          </p:cNvSpPr>
          <p:nvPr>
            <p:ph idx="1"/>
          </p:nvPr>
        </p:nvSpPr>
        <p:spPr/>
        <p:txBody>
          <a:bodyPr/>
          <a:lstStyle/>
          <a:p>
            <a:r>
              <a:rPr lang="nl-NL" dirty="0" smtClean="0"/>
              <a:t>Terugblik &gt; differentiëren</a:t>
            </a:r>
          </a:p>
          <a:p>
            <a:r>
              <a:rPr lang="nl-NL" dirty="0" smtClean="0"/>
              <a:t>Bewegend beeld in de klas</a:t>
            </a:r>
          </a:p>
          <a:p>
            <a:pPr lvl="1"/>
            <a:r>
              <a:rPr lang="nl-NL" dirty="0" smtClean="0"/>
              <a:t>Voorkennis</a:t>
            </a:r>
          </a:p>
          <a:p>
            <a:pPr lvl="1"/>
            <a:r>
              <a:rPr lang="nl-NL" dirty="0" smtClean="0"/>
              <a:t>Aan de slag</a:t>
            </a:r>
          </a:p>
          <a:p>
            <a:pPr lvl="1"/>
            <a:r>
              <a:rPr lang="nl-NL" dirty="0" smtClean="0"/>
              <a:t>Uitwisselen</a:t>
            </a:r>
          </a:p>
          <a:p>
            <a:r>
              <a:rPr lang="nl-NL" dirty="0" smtClean="0"/>
              <a:t>Evaluatie</a:t>
            </a:r>
          </a:p>
          <a:p>
            <a:pPr lvl="1"/>
            <a:endParaRPr lang="nl-NL" dirty="0" smtClean="0"/>
          </a:p>
          <a:p>
            <a:endParaRPr lang="nl-NL" dirty="0"/>
          </a:p>
        </p:txBody>
      </p:sp>
    </p:spTree>
    <p:extLst>
      <p:ext uri="{BB962C8B-B14F-4D97-AF65-F5344CB8AC3E}">
        <p14:creationId xmlns:p14="http://schemas.microsoft.com/office/powerpoint/2010/main" val="6004173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Terugblik: differentiatie</a:t>
            </a:r>
            <a:endParaRPr lang="nl-NL" dirty="0"/>
          </a:p>
        </p:txBody>
      </p:sp>
      <p:sp>
        <p:nvSpPr>
          <p:cNvPr id="3" name="Tijdelijke aanduiding voor inhoud 2"/>
          <p:cNvSpPr>
            <a:spLocks noGrp="1"/>
          </p:cNvSpPr>
          <p:nvPr>
            <p:ph idx="1"/>
          </p:nvPr>
        </p:nvSpPr>
        <p:spPr>
          <a:xfrm>
            <a:off x="457200" y="1600200"/>
            <a:ext cx="7620000" cy="5257800"/>
          </a:xfrm>
        </p:spPr>
        <p:txBody>
          <a:bodyPr>
            <a:normAutofit fontScale="85000" lnSpcReduction="20000"/>
          </a:bodyPr>
          <a:lstStyle/>
          <a:p>
            <a:pPr lvl="0"/>
            <a:r>
              <a:rPr lang="nl-NL" sz="2400" dirty="0"/>
              <a:t>Is het voor het optimale leerrendement handig om leerlingen (zwakkere leerlingen, sterkere leerlingen, gemiddelde leerlingen…) van hetzelfde niveau bij elkaar te zetten (homogeen groeperen) of leren leerlingen meer wanneer ze in groepen zitten met verschillende niveaus (heterogeen groeperen)?</a:t>
            </a:r>
          </a:p>
          <a:p>
            <a:endParaRPr lang="nl-NL" sz="2400" dirty="0"/>
          </a:p>
          <a:p>
            <a:pPr lvl="0"/>
            <a:r>
              <a:rPr lang="nl-NL" sz="2400" dirty="0" smtClean="0"/>
              <a:t>Wat </a:t>
            </a:r>
            <a:r>
              <a:rPr lang="nl-NL" sz="2400" dirty="0"/>
              <a:t>werkt beter: convergente differentiatie (alle leerlingen in de groep hebben dezelfde minimumdoelen, daarnaast wel verdiepende stof voor betere leerlingen en herhalingsstof voor zwakkere leerlingen) of divergente differentiatie (elke leerling werkt aan doelen op het eigen niveau</a:t>
            </a:r>
            <a:r>
              <a:rPr lang="nl-NL" sz="2400" dirty="0" smtClean="0"/>
              <a:t>)?</a:t>
            </a:r>
          </a:p>
          <a:p>
            <a:pPr marL="0" indent="0">
              <a:buNone/>
            </a:pPr>
            <a:endParaRPr lang="nl-NL" b="1" dirty="0" smtClean="0"/>
          </a:p>
          <a:p>
            <a:pPr marL="0" indent="0">
              <a:buNone/>
            </a:pPr>
            <a:r>
              <a:rPr lang="nl-NL" b="1" dirty="0" smtClean="0"/>
              <a:t>Werkwijze</a:t>
            </a:r>
            <a:r>
              <a:rPr lang="nl-NL" b="1" dirty="0"/>
              <a:t>:</a:t>
            </a:r>
          </a:p>
          <a:p>
            <a:pPr marL="0" indent="0">
              <a:buNone/>
            </a:pPr>
            <a:r>
              <a:rPr lang="nl-NL" dirty="0"/>
              <a:t>Verdeel je over zes ongeveer gelijke groepen:</a:t>
            </a:r>
          </a:p>
          <a:p>
            <a:pPr marL="0" indent="0">
              <a:buNone/>
            </a:pPr>
            <a:r>
              <a:rPr lang="nl-NL" i="1" dirty="0"/>
              <a:t>Bespreek bovenstaande punten en vat jullie input samen op het papier. Gebruik voor elke vraag 1 papier.</a:t>
            </a:r>
          </a:p>
          <a:p>
            <a:pPr marL="0" indent="0">
              <a:buNone/>
            </a:pPr>
            <a:r>
              <a:rPr lang="nl-NL" dirty="0"/>
              <a:t>Na 10 minuten: verhuis je naar een andere tafel (een blijft bij de tafel).</a:t>
            </a:r>
          </a:p>
          <a:p>
            <a:pPr marL="0" indent="0">
              <a:buNone/>
            </a:pPr>
            <a:r>
              <a:rPr lang="nl-NL" i="1" dirty="0"/>
              <a:t>Kijk naar de input bij de nieuwe tafel, bespreek het met elkaar en geef korte reactie(s) op het papier.</a:t>
            </a:r>
          </a:p>
          <a:p>
            <a:pPr lvl="0"/>
            <a:endParaRPr lang="nl-NL" dirty="0"/>
          </a:p>
          <a:p>
            <a:endParaRPr lang="nl-NL" dirty="0"/>
          </a:p>
        </p:txBody>
      </p:sp>
    </p:spTree>
    <p:extLst>
      <p:ext uri="{BB962C8B-B14F-4D97-AF65-F5344CB8AC3E}">
        <p14:creationId xmlns:p14="http://schemas.microsoft.com/office/powerpoint/2010/main" val="16888149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sz="4000" dirty="0" smtClean="0"/>
              <a:t>Dilemma’s op het gebied van differentiatie</a:t>
            </a:r>
            <a:br>
              <a:rPr lang="nl-NL" sz="4000" dirty="0" smtClean="0"/>
            </a:br>
            <a:endParaRPr lang="nl-NL" sz="4000" dirty="0"/>
          </a:p>
        </p:txBody>
      </p:sp>
      <p:sp>
        <p:nvSpPr>
          <p:cNvPr id="3" name="Tijdelijke aanduiding voor inhoud 2"/>
          <p:cNvSpPr>
            <a:spLocks noGrp="1"/>
          </p:cNvSpPr>
          <p:nvPr>
            <p:ph idx="1"/>
          </p:nvPr>
        </p:nvSpPr>
        <p:spPr>
          <a:xfrm>
            <a:off x="395536" y="1772816"/>
            <a:ext cx="7620000" cy="4800600"/>
          </a:xfrm>
        </p:spPr>
        <p:txBody>
          <a:bodyPr>
            <a:normAutofit/>
          </a:bodyPr>
          <a:lstStyle/>
          <a:p>
            <a:r>
              <a:rPr lang="nl-NL" dirty="0" smtClean="0"/>
              <a:t>Wat zijn de belangrijkste dilemma’s als het gaat om differentiatie in het onderwijs?</a:t>
            </a:r>
            <a:r>
              <a:rPr lang="nl-NL" dirty="0"/>
              <a:t> </a:t>
            </a:r>
          </a:p>
          <a:p>
            <a:r>
              <a:rPr lang="nl-NL" dirty="0" smtClean="0"/>
              <a:t>Welke specifieke dilemma’s zie je als je </a:t>
            </a:r>
            <a:r>
              <a:rPr lang="nl-NL" dirty="0"/>
              <a:t>kijkt naar differentiatie in het geschiedenisonderwijs</a:t>
            </a:r>
            <a:r>
              <a:rPr lang="nl-NL" dirty="0" smtClean="0"/>
              <a:t>?</a:t>
            </a:r>
          </a:p>
          <a:p>
            <a:pPr marL="0" indent="0">
              <a:buNone/>
            </a:pPr>
            <a:endParaRPr lang="nl-NL" dirty="0"/>
          </a:p>
          <a:p>
            <a:endParaRPr lang="nl-NL" dirty="0"/>
          </a:p>
        </p:txBody>
      </p:sp>
    </p:spTree>
    <p:extLst>
      <p:ext uri="{BB962C8B-B14F-4D97-AF65-F5344CB8AC3E}">
        <p14:creationId xmlns:p14="http://schemas.microsoft.com/office/powerpoint/2010/main" val="2972508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Voorkennis testen</a:t>
            </a:r>
          </a:p>
        </p:txBody>
      </p:sp>
      <p:sp>
        <p:nvSpPr>
          <p:cNvPr id="3" name="Tijdelijke aanduiding voor inhoud 2"/>
          <p:cNvSpPr>
            <a:spLocks noGrp="1"/>
          </p:cNvSpPr>
          <p:nvPr>
            <p:ph idx="1"/>
          </p:nvPr>
        </p:nvSpPr>
        <p:spPr/>
        <p:txBody>
          <a:bodyPr/>
          <a:lstStyle/>
          <a:p>
            <a:pPr marL="114300" indent="0">
              <a:buNone/>
            </a:pPr>
            <a:r>
              <a:rPr lang="nl-NL" dirty="0"/>
              <a:t>Welk argument voor het gebruik van audiovisueel materiaal in de klas sluit aan bij het nut van differentiëren?</a:t>
            </a:r>
          </a:p>
          <a:p>
            <a:r>
              <a:rPr lang="nl-NL" dirty="0">
                <a:solidFill>
                  <a:srgbClr val="7030A0"/>
                </a:solidFill>
              </a:rPr>
              <a:t>Gebruik van beeld en geluid komt tegemoet aan de verschillen in leerstijlen (Wilschut 182)</a:t>
            </a:r>
          </a:p>
          <a:p>
            <a:endParaRPr lang="nl-NL" dirty="0"/>
          </a:p>
          <a:p>
            <a:pPr marL="114300" indent="0">
              <a:buNone/>
            </a:pPr>
            <a:r>
              <a:rPr lang="nl-NL" dirty="0"/>
              <a:t>Welk argument voor het gebruik van audiovisueel materiaal in de klas sluit aan bij het nut van historisch redeneren?</a:t>
            </a:r>
          </a:p>
          <a:p>
            <a:r>
              <a:rPr lang="nl-NL" dirty="0">
                <a:solidFill>
                  <a:srgbClr val="7030A0"/>
                </a:solidFill>
              </a:rPr>
              <a:t>Leerlingen moeten een weg zien te vinden in een samenleving waarin film, televisie en radio alom vertegenwoordigd zijn en waar het beeld een bijna vanzelfsprekend gezag heeft: het geschiedenisonderwijs kan een belangrijke bijdrage leveren aan het kritisch beoordelen van audiovisueel materiaal (Wilschut 182).</a:t>
            </a:r>
          </a:p>
        </p:txBody>
      </p:sp>
    </p:spTree>
    <p:extLst>
      <p:ext uri="{BB962C8B-B14F-4D97-AF65-F5344CB8AC3E}">
        <p14:creationId xmlns:p14="http://schemas.microsoft.com/office/powerpoint/2010/main" val="999465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Keuzemogelijkheid</a:t>
            </a:r>
          </a:p>
        </p:txBody>
      </p:sp>
      <p:sp>
        <p:nvSpPr>
          <p:cNvPr id="3" name="Tijdelijke aanduiding voor inhoud 2"/>
          <p:cNvSpPr>
            <a:spLocks noGrp="1"/>
          </p:cNvSpPr>
          <p:nvPr>
            <p:ph idx="1"/>
          </p:nvPr>
        </p:nvSpPr>
        <p:spPr/>
        <p:txBody>
          <a:bodyPr>
            <a:normAutofit/>
          </a:bodyPr>
          <a:lstStyle/>
          <a:p>
            <a:pPr marL="114300" indent="0">
              <a:buNone/>
            </a:pPr>
            <a:r>
              <a:rPr lang="nl-NL" sz="2000" dirty="0"/>
              <a:t>Ga bij jezelf na hoe je je op dit college hebt voorbereid en maak een keuze:</a:t>
            </a:r>
          </a:p>
          <a:p>
            <a:pPr marL="571500" indent="-457200">
              <a:buFont typeface="+mj-lt"/>
              <a:buAutoNum type="arabicPeriod"/>
            </a:pPr>
            <a:r>
              <a:rPr lang="nl-NL" sz="2000" dirty="0"/>
              <a:t>Ik wil oefenen in het zinvol verwerken van bewegend beeld in de klas (toepassen). Ik </a:t>
            </a:r>
            <a:r>
              <a:rPr lang="nl-NL" sz="2000" dirty="0" smtClean="0"/>
              <a:t>ga mijn ontwerp in een groepje bespreken en de werkvorm waar mogelijk verbeteren.</a:t>
            </a:r>
            <a:endParaRPr lang="nl-NL" sz="2000" dirty="0"/>
          </a:p>
          <a:p>
            <a:pPr marL="571500" indent="-457200">
              <a:buFont typeface="+mj-lt"/>
              <a:buAutoNum type="arabicPeriod"/>
            </a:pPr>
            <a:r>
              <a:rPr lang="nl-NL" sz="2000" dirty="0"/>
              <a:t>Ik wil lezen over hoe ik bewegend beeld zinvol in kan zetten in de klas (onthouden en begrijpen). Dit ga ik doen door individueel en in stilte H7 van Wilschut te lezen en H1 en H2 van actief leren. Terwijl ik lees maak ik een samenvatting op papier (laptop). </a:t>
            </a:r>
          </a:p>
          <a:p>
            <a:pPr marL="571500" indent="-457200">
              <a:buFont typeface="+mj-lt"/>
              <a:buAutoNum type="arabicPeriod"/>
            </a:pPr>
            <a:r>
              <a:rPr lang="nl-NL" sz="2000" dirty="0"/>
              <a:t>Ik wil me verdiepen in de theorie achter lesgeven met bewegend beeld en lees het artikel </a:t>
            </a:r>
            <a:r>
              <a:rPr lang="nl-NL" sz="2000" dirty="0" smtClean="0"/>
              <a:t>op </a:t>
            </a:r>
            <a:r>
              <a:rPr lang="nl-NL" sz="2000" dirty="0" smtClean="0">
                <a:hlinkClick r:id="rId2"/>
              </a:rPr>
              <a:t>http</a:t>
            </a:r>
            <a:r>
              <a:rPr lang="nl-NL" sz="2000" dirty="0">
                <a:hlinkClick r:id="rId2"/>
              </a:rPr>
              <a:t>://</a:t>
            </a:r>
            <a:r>
              <a:rPr lang="nl-NL" sz="2000" dirty="0" smtClean="0">
                <a:hlinkClick r:id="rId2"/>
              </a:rPr>
              <a:t>histoforum.net/2011/films.html</a:t>
            </a:r>
            <a:r>
              <a:rPr lang="nl-NL" sz="2000" dirty="0"/>
              <a:t> en </a:t>
            </a:r>
            <a:r>
              <a:rPr lang="nl-NL" sz="2000" dirty="0">
                <a:hlinkClick r:id="rId3"/>
              </a:rPr>
              <a:t>http://</a:t>
            </a:r>
            <a:r>
              <a:rPr lang="nl-NL" sz="2000" dirty="0" smtClean="0">
                <a:hlinkClick r:id="rId3"/>
              </a:rPr>
              <a:t>histoforum.net/2010/films.html</a:t>
            </a:r>
            <a:r>
              <a:rPr lang="nl-NL" sz="2000" dirty="0" smtClean="0"/>
              <a:t> </a:t>
            </a:r>
            <a:r>
              <a:rPr lang="nl-NL" sz="2000" dirty="0" smtClean="0"/>
              <a:t> </a:t>
            </a:r>
            <a:r>
              <a:rPr lang="nl-NL" sz="2000" dirty="0"/>
              <a:t>en bereid hier een pitch van twee minuten bij voor (integreren).</a:t>
            </a:r>
          </a:p>
        </p:txBody>
      </p:sp>
      <p:sp>
        <p:nvSpPr>
          <p:cNvPr id="4" name="Rechthoek 3"/>
          <p:cNvSpPr/>
          <p:nvPr/>
        </p:nvSpPr>
        <p:spPr>
          <a:xfrm>
            <a:off x="3851920" y="5939135"/>
            <a:ext cx="4572000" cy="923330"/>
          </a:xfrm>
          <a:prstGeom prst="rect">
            <a:avLst/>
          </a:prstGeom>
        </p:spPr>
        <p:txBody>
          <a:bodyPr>
            <a:spAutoFit/>
          </a:bodyPr>
          <a:lstStyle/>
          <a:p>
            <a:r>
              <a:rPr lang="nl-NL" dirty="0" err="1"/>
              <a:t>Lesdoel</a:t>
            </a:r>
            <a:r>
              <a:rPr lang="nl-NL" dirty="0"/>
              <a:t>: de student kan een filmfragment actief en doelgericht inzetten om leerlingen te helpen de leerstof te duiden.</a:t>
            </a:r>
          </a:p>
        </p:txBody>
      </p:sp>
      <p:sp>
        <p:nvSpPr>
          <p:cNvPr id="5" name="Tekstvak 4">
            <a:extLst>
              <a:ext uri="{FF2B5EF4-FFF2-40B4-BE49-F238E27FC236}">
                <a16:creationId xmlns:a16="http://schemas.microsoft.com/office/drawing/2014/main" id="{509AF758-5B62-459E-800E-8F084D501F0A}"/>
              </a:ext>
            </a:extLst>
          </p:cNvPr>
          <p:cNvSpPr txBox="1"/>
          <p:nvPr/>
        </p:nvSpPr>
        <p:spPr>
          <a:xfrm>
            <a:off x="6876256" y="134034"/>
            <a:ext cx="2160240" cy="646331"/>
          </a:xfrm>
          <a:prstGeom prst="rect">
            <a:avLst/>
          </a:prstGeom>
          <a:solidFill>
            <a:schemeClr val="accent6">
              <a:lumMod val="40000"/>
              <a:lumOff val="60000"/>
            </a:schemeClr>
          </a:solidFill>
        </p:spPr>
        <p:txBody>
          <a:bodyPr wrap="square" rtlCol="0">
            <a:spAutoFit/>
          </a:bodyPr>
          <a:lstStyle/>
          <a:p>
            <a:r>
              <a:rPr lang="nl-NL" dirty="0"/>
              <a:t>Differentiëren naar leervoorkeuren</a:t>
            </a:r>
          </a:p>
        </p:txBody>
      </p:sp>
    </p:spTree>
    <p:extLst>
      <p:ext uri="{BB962C8B-B14F-4D97-AF65-F5344CB8AC3E}">
        <p14:creationId xmlns:p14="http://schemas.microsoft.com/office/powerpoint/2010/main" val="2716937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Keuzemogelijkheden: optie 1</a:t>
            </a:r>
            <a:endParaRPr lang="nl-NL" dirty="0"/>
          </a:p>
        </p:txBody>
      </p:sp>
      <p:sp>
        <p:nvSpPr>
          <p:cNvPr id="3" name="Tijdelijke aanduiding voor inhoud 2"/>
          <p:cNvSpPr>
            <a:spLocks noGrp="1"/>
          </p:cNvSpPr>
          <p:nvPr>
            <p:ph idx="1"/>
          </p:nvPr>
        </p:nvSpPr>
        <p:spPr>
          <a:xfrm>
            <a:off x="457200" y="1700808"/>
            <a:ext cx="7620000" cy="4800600"/>
          </a:xfrm>
        </p:spPr>
        <p:txBody>
          <a:bodyPr>
            <a:normAutofit fontScale="92500" lnSpcReduction="20000"/>
          </a:bodyPr>
          <a:lstStyle/>
          <a:p>
            <a:pPr marL="114300" indent="0">
              <a:buNone/>
            </a:pPr>
            <a:r>
              <a:rPr lang="nl-NL" b="1" dirty="0" smtClean="0"/>
              <a:t>Wat/Hoe</a:t>
            </a:r>
            <a:r>
              <a:rPr lang="nl-NL" dirty="0" smtClean="0"/>
              <a:t>: Bespreek in een groepje van maximaal vier personen de gemaakte opdracht: ‘Bewegend beeld”</a:t>
            </a:r>
          </a:p>
          <a:p>
            <a:pPr lvl="1"/>
            <a:r>
              <a:rPr lang="nl-NL" dirty="0" smtClean="0"/>
              <a:t>Welk beeld heb je gekozen? </a:t>
            </a:r>
            <a:endParaRPr lang="nl-NL" dirty="0"/>
          </a:p>
          <a:p>
            <a:pPr lvl="1"/>
            <a:r>
              <a:rPr lang="nl-NL" dirty="0" smtClean="0"/>
              <a:t>Wat voor soort bewegend beeld is dit?</a:t>
            </a:r>
          </a:p>
          <a:p>
            <a:pPr lvl="1"/>
            <a:r>
              <a:rPr lang="nl-NL" dirty="0" smtClean="0"/>
              <a:t>Welk doel heb je hiermee?</a:t>
            </a:r>
          </a:p>
          <a:p>
            <a:pPr lvl="1"/>
            <a:r>
              <a:rPr lang="nl-NL" dirty="0" smtClean="0"/>
              <a:t>Waarom heb je  voor dit beeld gekozen?</a:t>
            </a:r>
          </a:p>
          <a:p>
            <a:pPr lvl="1"/>
            <a:r>
              <a:rPr lang="nl-NL" dirty="0" smtClean="0"/>
              <a:t>Welk fragment heb je gekozen en waarom?</a:t>
            </a:r>
          </a:p>
          <a:p>
            <a:pPr lvl="1"/>
            <a:r>
              <a:rPr lang="nl-NL" dirty="0" smtClean="0"/>
              <a:t>Waar gebruik je het in de les?</a:t>
            </a:r>
          </a:p>
          <a:p>
            <a:pPr lvl="1"/>
            <a:r>
              <a:rPr lang="nl-NL" dirty="0" smtClean="0"/>
              <a:t>Welke opdracht krijgen leerlingen bij het kijken naar dit materiaal? </a:t>
            </a:r>
          </a:p>
          <a:p>
            <a:pPr lvl="1"/>
            <a:r>
              <a:rPr lang="nl-NL" dirty="0" smtClean="0"/>
              <a:t>Welke kijkvragen geef je mee? </a:t>
            </a:r>
          </a:p>
          <a:p>
            <a:pPr lvl="1"/>
            <a:r>
              <a:rPr lang="nl-NL" dirty="0" smtClean="0"/>
              <a:t>Gaat het hier om vragen gericht op translatie of interpretatie? </a:t>
            </a:r>
          </a:p>
          <a:p>
            <a:pPr marL="88900" lvl="1" indent="0">
              <a:buNone/>
            </a:pPr>
            <a:r>
              <a:rPr lang="nl-NL" b="1" dirty="0" smtClean="0"/>
              <a:t>Hulp: </a:t>
            </a:r>
            <a:r>
              <a:rPr lang="nl-NL" dirty="0" smtClean="0"/>
              <a:t>Zie </a:t>
            </a:r>
            <a:r>
              <a:rPr lang="nl-NL" dirty="0" err="1" smtClean="0"/>
              <a:t>hfd</a:t>
            </a:r>
            <a:r>
              <a:rPr lang="nl-NL" dirty="0" smtClean="0"/>
              <a:t> 7 en </a:t>
            </a:r>
            <a:r>
              <a:rPr lang="nl-NL" dirty="0" err="1" smtClean="0"/>
              <a:t>hfd</a:t>
            </a:r>
            <a:r>
              <a:rPr lang="nl-NL" dirty="0" smtClean="0"/>
              <a:t> 4.6.1</a:t>
            </a:r>
          </a:p>
          <a:p>
            <a:pPr marL="88900" lvl="1" indent="0">
              <a:buNone/>
            </a:pPr>
            <a:r>
              <a:rPr lang="nl-NL" b="1" dirty="0" smtClean="0"/>
              <a:t>Tijd: </a:t>
            </a:r>
            <a:r>
              <a:rPr lang="nl-NL" dirty="0" smtClean="0"/>
              <a:t>40 minuten</a:t>
            </a:r>
          </a:p>
          <a:p>
            <a:pPr marL="88900" lvl="1" indent="0">
              <a:buNone/>
            </a:pPr>
            <a:r>
              <a:rPr lang="nl-NL" b="1" dirty="0" smtClean="0"/>
              <a:t>Klaar: </a:t>
            </a:r>
            <a:r>
              <a:rPr lang="nl-NL" dirty="0" smtClean="0"/>
              <a:t>kies samen welk fragment, met toepassing jullie het beste vinden en bekijk samen hoe je deze nog sterker kunt maken. Presenteer dit straks aan de groep.</a:t>
            </a:r>
            <a:endParaRPr lang="nl-NL" b="1" dirty="0" smtClean="0"/>
          </a:p>
          <a:p>
            <a:pPr lvl="1"/>
            <a:endParaRPr lang="nl-NL" dirty="0" smtClean="0"/>
          </a:p>
          <a:p>
            <a:pPr lvl="1"/>
            <a:endParaRPr lang="nl-NL" dirty="0" smtClean="0"/>
          </a:p>
        </p:txBody>
      </p:sp>
    </p:spTree>
    <p:extLst>
      <p:ext uri="{BB962C8B-B14F-4D97-AF65-F5344CB8AC3E}">
        <p14:creationId xmlns:p14="http://schemas.microsoft.com/office/powerpoint/2010/main" val="23066066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Keuzemogelijkheden optie 3</a:t>
            </a:r>
            <a:endParaRPr lang="nl-NL" dirty="0"/>
          </a:p>
        </p:txBody>
      </p:sp>
      <p:sp>
        <p:nvSpPr>
          <p:cNvPr id="3" name="Tijdelijke aanduiding voor inhoud 2"/>
          <p:cNvSpPr>
            <a:spLocks noGrp="1"/>
          </p:cNvSpPr>
          <p:nvPr>
            <p:ph idx="1"/>
          </p:nvPr>
        </p:nvSpPr>
        <p:spPr>
          <a:xfrm>
            <a:off x="457200" y="1268760"/>
            <a:ext cx="7620000" cy="5132040"/>
          </a:xfrm>
        </p:spPr>
        <p:txBody>
          <a:bodyPr>
            <a:normAutofit fontScale="77500" lnSpcReduction="20000"/>
          </a:bodyPr>
          <a:lstStyle/>
          <a:p>
            <a:pPr marL="114300" indent="0">
              <a:buNone/>
            </a:pPr>
            <a:r>
              <a:rPr lang="nl-NL" sz="2400" dirty="0" smtClean="0"/>
              <a:t>Je gaat je verder verdiepen </a:t>
            </a:r>
            <a:r>
              <a:rPr lang="nl-NL" sz="2400" dirty="0"/>
              <a:t>in de theorie achter lesgeven met bewegend beeld en </a:t>
            </a:r>
            <a:r>
              <a:rPr lang="nl-NL" sz="2400" dirty="0" smtClean="0"/>
              <a:t>leest onderstaande artikelen </a:t>
            </a:r>
            <a:r>
              <a:rPr lang="nl-NL" sz="2400" dirty="0">
                <a:hlinkClick r:id="rId2"/>
              </a:rPr>
              <a:t>http://histoforum.net/2011/films.html</a:t>
            </a:r>
            <a:r>
              <a:rPr lang="nl-NL" sz="2400" dirty="0"/>
              <a:t> en </a:t>
            </a:r>
            <a:r>
              <a:rPr lang="nl-NL" sz="2400" dirty="0">
                <a:hlinkClick r:id="rId3"/>
              </a:rPr>
              <a:t>http://histoforum.net/2010/films.html</a:t>
            </a:r>
            <a:r>
              <a:rPr lang="nl-NL" sz="2400" dirty="0"/>
              <a:t>  en bereid hier een pitch van twee minuten bij voor (integreren).</a:t>
            </a:r>
          </a:p>
          <a:p>
            <a:endParaRPr lang="nl-NL" dirty="0" smtClean="0"/>
          </a:p>
          <a:p>
            <a:r>
              <a:rPr lang="nl-NL" dirty="0" smtClean="0"/>
              <a:t>Wat is de kern van deze twee artikelen?</a:t>
            </a:r>
          </a:p>
          <a:p>
            <a:r>
              <a:rPr lang="nl-NL" dirty="0" smtClean="0"/>
              <a:t>Wat is je het meeste bij gebleven na het lezen van deze artikelen?</a:t>
            </a:r>
          </a:p>
          <a:p>
            <a:r>
              <a:rPr lang="nl-NL" dirty="0" smtClean="0"/>
              <a:t>Hoe verhouden deze artikelen zich tot wat er in het boek geschiedenisdidactiek wordt gezegd?</a:t>
            </a:r>
          </a:p>
          <a:p>
            <a:r>
              <a:rPr lang="nl-NL" dirty="0" smtClean="0"/>
              <a:t>Wat zouden medestudenten moeten weten van deze twee artikelen?</a:t>
            </a:r>
          </a:p>
          <a:p>
            <a:endParaRPr lang="nl-NL" dirty="0" smtClean="0"/>
          </a:p>
          <a:p>
            <a:pPr marL="114300" indent="0">
              <a:buNone/>
            </a:pPr>
            <a:r>
              <a:rPr lang="nl-NL" dirty="0" smtClean="0"/>
              <a:t>Klaar?</a:t>
            </a:r>
          </a:p>
          <a:p>
            <a:pPr marL="114300" indent="0">
              <a:buNone/>
            </a:pPr>
            <a:r>
              <a:rPr lang="nl-NL" dirty="0" smtClean="0"/>
              <a:t>Bekijk de beschrijving van de onderstaande twee films. Bespreek in duo’s waarom jullie deze wel/niet zouden willen gebruiken in de les en geef daarbij aan hoe jullie dat zouden gaan doen?</a:t>
            </a:r>
          </a:p>
          <a:p>
            <a:pPr>
              <a:buFontTx/>
              <a:buChar char="-"/>
            </a:pPr>
            <a:r>
              <a:rPr lang="nl-NL" dirty="0" smtClean="0">
                <a:hlinkClick r:id="rId4"/>
              </a:rPr>
              <a:t>http</a:t>
            </a:r>
            <a:r>
              <a:rPr lang="nl-NL" dirty="0">
                <a:hlinkClick r:id="rId4"/>
              </a:rPr>
              <a:t>://</a:t>
            </a:r>
            <a:r>
              <a:rPr lang="nl-NL" dirty="0" smtClean="0">
                <a:hlinkClick r:id="rId4"/>
              </a:rPr>
              <a:t>histoforum.net/films/heaven.htm</a:t>
            </a:r>
            <a:endParaRPr lang="nl-NL" dirty="0" smtClean="0"/>
          </a:p>
          <a:p>
            <a:pPr>
              <a:buFontTx/>
              <a:buChar char="-"/>
            </a:pPr>
            <a:r>
              <a:rPr lang="nl-NL" dirty="0">
                <a:hlinkClick r:id="rId5"/>
              </a:rPr>
              <a:t>http://</a:t>
            </a:r>
            <a:r>
              <a:rPr lang="nl-NL" dirty="0" smtClean="0">
                <a:hlinkClick r:id="rId5"/>
              </a:rPr>
              <a:t>histoforum.net/films/agora.htm</a:t>
            </a:r>
            <a:endParaRPr lang="nl-NL" dirty="0" smtClean="0"/>
          </a:p>
          <a:p>
            <a:pPr marL="114300" indent="0">
              <a:buNone/>
            </a:pPr>
            <a:endParaRPr lang="nl-NL" dirty="0"/>
          </a:p>
          <a:p>
            <a:pPr marL="114300" indent="0">
              <a:buNone/>
            </a:pPr>
            <a:r>
              <a:rPr lang="nl-NL" b="1" dirty="0" smtClean="0"/>
              <a:t>Tijd</a:t>
            </a:r>
            <a:r>
              <a:rPr lang="nl-NL" dirty="0" smtClean="0"/>
              <a:t>: 40 minuten</a:t>
            </a:r>
          </a:p>
          <a:p>
            <a:pPr>
              <a:buFontTx/>
              <a:buChar char="-"/>
            </a:pPr>
            <a:endParaRPr lang="nl-NL" dirty="0" smtClean="0"/>
          </a:p>
        </p:txBody>
      </p:sp>
    </p:spTree>
    <p:extLst>
      <p:ext uri="{BB962C8B-B14F-4D97-AF65-F5344CB8AC3E}">
        <p14:creationId xmlns:p14="http://schemas.microsoft.com/office/powerpoint/2010/main" val="34903888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9505326-2609-49DC-ACB3-49F12FC25AE1}"/>
              </a:ext>
            </a:extLst>
          </p:cNvPr>
          <p:cNvSpPr>
            <a:spLocks noGrp="1"/>
          </p:cNvSpPr>
          <p:nvPr>
            <p:ph type="title"/>
          </p:nvPr>
        </p:nvSpPr>
        <p:spPr/>
        <p:txBody>
          <a:bodyPr/>
          <a:lstStyle/>
          <a:p>
            <a:r>
              <a:rPr lang="nl-NL" dirty="0"/>
              <a:t>Terugkoppeling</a:t>
            </a:r>
          </a:p>
        </p:txBody>
      </p:sp>
      <p:sp>
        <p:nvSpPr>
          <p:cNvPr id="3" name="Tijdelijke aanduiding voor inhoud 2">
            <a:extLst>
              <a:ext uri="{FF2B5EF4-FFF2-40B4-BE49-F238E27FC236}">
                <a16:creationId xmlns:a16="http://schemas.microsoft.com/office/drawing/2014/main" id="{4474A56D-3E72-4760-A462-CC9AD877D9D4}"/>
              </a:ext>
            </a:extLst>
          </p:cNvPr>
          <p:cNvSpPr>
            <a:spLocks noGrp="1"/>
          </p:cNvSpPr>
          <p:nvPr>
            <p:ph idx="1"/>
          </p:nvPr>
        </p:nvSpPr>
        <p:spPr/>
        <p:txBody>
          <a:bodyPr/>
          <a:lstStyle/>
          <a:p>
            <a:pPr marL="571500" indent="-457200">
              <a:buFont typeface="+mj-lt"/>
              <a:buAutoNum type="arabicPeriod"/>
            </a:pPr>
            <a:r>
              <a:rPr lang="nl-NL" dirty="0"/>
              <a:t>Het ontwerpen van een werkvorm a.d.h.v. bewegend beeld.</a:t>
            </a:r>
          </a:p>
          <a:p>
            <a:pPr marL="571500" indent="-457200">
              <a:buFont typeface="+mj-lt"/>
              <a:buAutoNum type="arabicPeriod"/>
            </a:pPr>
            <a:r>
              <a:rPr lang="nl-NL" dirty="0"/>
              <a:t>Samenvatting hoe ik bewegend beeld zinvol in kan zetten in de klas.</a:t>
            </a:r>
          </a:p>
          <a:p>
            <a:pPr marL="571500" indent="-457200">
              <a:buFont typeface="+mj-lt"/>
              <a:buAutoNum type="arabicPeriod"/>
            </a:pPr>
            <a:r>
              <a:rPr lang="nl-NL" dirty="0"/>
              <a:t>Pitch </a:t>
            </a:r>
            <a:r>
              <a:rPr lang="nl-NL" dirty="0" smtClean="0"/>
              <a:t>‘speelfilms in de geschiedenisles’</a:t>
            </a:r>
            <a:endParaRPr lang="nl-NL" dirty="0"/>
          </a:p>
        </p:txBody>
      </p:sp>
      <p:sp>
        <p:nvSpPr>
          <p:cNvPr id="4" name="Tekstvak 3">
            <a:extLst>
              <a:ext uri="{FF2B5EF4-FFF2-40B4-BE49-F238E27FC236}">
                <a16:creationId xmlns:a16="http://schemas.microsoft.com/office/drawing/2014/main" id="{116C3D87-10C0-4ABC-A772-F0C2A9345A18}"/>
              </a:ext>
            </a:extLst>
          </p:cNvPr>
          <p:cNvSpPr txBox="1"/>
          <p:nvPr/>
        </p:nvSpPr>
        <p:spPr>
          <a:xfrm>
            <a:off x="4860032" y="4725144"/>
            <a:ext cx="2664296" cy="1015663"/>
          </a:xfrm>
          <a:prstGeom prst="rect">
            <a:avLst/>
          </a:prstGeom>
          <a:solidFill>
            <a:schemeClr val="accent6">
              <a:lumMod val="40000"/>
              <a:lumOff val="60000"/>
            </a:schemeClr>
          </a:solidFill>
        </p:spPr>
        <p:txBody>
          <a:bodyPr wrap="square" rtlCol="0">
            <a:spAutoFit/>
          </a:bodyPr>
          <a:lstStyle/>
          <a:p>
            <a:r>
              <a:rPr lang="nl-NL" sz="2000" dirty="0"/>
              <a:t>Wat is voordeel/nadeel van deze differentiatie naar leervoorkeuren?</a:t>
            </a:r>
          </a:p>
        </p:txBody>
      </p:sp>
    </p:spTree>
    <p:extLst>
      <p:ext uri="{BB962C8B-B14F-4D97-AF65-F5344CB8AC3E}">
        <p14:creationId xmlns:p14="http://schemas.microsoft.com/office/powerpoint/2010/main" val="1103101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angrenzend">
  <a:themeElements>
    <a:clrScheme name="Concours">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Kantoor">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angrenzend">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368</TotalTime>
  <Words>929</Words>
  <Application>Microsoft Office PowerPoint</Application>
  <PresentationFormat>Diavoorstelling (4:3)</PresentationFormat>
  <Paragraphs>91</Paragraphs>
  <Slides>11</Slides>
  <Notes>2</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11</vt:i4>
      </vt:variant>
    </vt:vector>
  </HeadingPairs>
  <TitlesOfParts>
    <vt:vector size="15" baseType="lpstr">
      <vt:lpstr>Arial</vt:lpstr>
      <vt:lpstr>Calibri</vt:lpstr>
      <vt:lpstr>Cambria</vt:lpstr>
      <vt:lpstr>Aangrenzend</vt:lpstr>
      <vt:lpstr>Vakdidactiek en Onderwijskunde 2</vt:lpstr>
      <vt:lpstr>Programma</vt:lpstr>
      <vt:lpstr>Terugblik: differentiatie</vt:lpstr>
      <vt:lpstr>Dilemma’s op het gebied van differentiatie </vt:lpstr>
      <vt:lpstr>Voorkennis testen</vt:lpstr>
      <vt:lpstr>Keuzemogelijkheid</vt:lpstr>
      <vt:lpstr>Keuzemogelijkheden: optie 1</vt:lpstr>
      <vt:lpstr>Keuzemogelijkheden optie 3</vt:lpstr>
      <vt:lpstr>Terugkoppeling</vt:lpstr>
      <vt:lpstr>Vragen n.a.v. bestudeerde literatuur? </vt:lpstr>
      <vt:lpstr>Voorbereiden college 4: Beeld (stilstaand) en tekst</vt:lpstr>
    </vt:vector>
  </TitlesOfParts>
  <Company>Noordelijke Hogeschool Leeuwarden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Vakdidactiek en Onderwijskunde 2</dc:title>
  <dc:creator>Tattje, H.</dc:creator>
  <cp:lastModifiedBy>Otten, N.</cp:lastModifiedBy>
  <cp:revision>36</cp:revision>
  <dcterms:created xsi:type="dcterms:W3CDTF">2016-11-14T11:00:57Z</dcterms:created>
  <dcterms:modified xsi:type="dcterms:W3CDTF">2018-11-19T23:32:59Z</dcterms:modified>
</cp:coreProperties>
</file>