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54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7" r:id="rId11"/>
    <p:sldId id="266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nl-NL" smtClean="0"/>
              <a:t>Titelstijl van model bewerken</a:t>
            </a:r>
            <a:endParaRPr kumimoji="0" lang="en-US"/>
          </a:p>
        </p:txBody>
      </p:sp>
      <p:sp>
        <p:nvSpPr>
          <p:cNvPr id="17" name="Sub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l-NL" smtClean="0"/>
              <a:t>Klik om de titelstijl van het model te bewerken</a:t>
            </a:r>
            <a:endParaRPr kumimoji="0" lang="en-US"/>
          </a:p>
        </p:txBody>
      </p:sp>
      <p:sp>
        <p:nvSpPr>
          <p:cNvPr id="30" name="Tijdelijke aanduiding voor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0806-E5BE-8845-9DB9-2A850B7E533F}" type="datetimeFigureOut">
              <a:rPr lang="nl-NL" smtClean="0"/>
              <a:pPr/>
              <a:t>10-12-2012</a:t>
            </a:fld>
            <a:endParaRPr lang="nl-NL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27" name="Tijdelijke aanduiding voor dia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6EF64-FB19-411E-965E-9F52AA47445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l-NL" smtClean="0"/>
              <a:t>Klik om de tekststijl van het model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0806-E5BE-8845-9DB9-2A850B7E533F}" type="datetimeFigureOut">
              <a:rPr lang="nl-NL" smtClean="0"/>
              <a:pPr/>
              <a:t>10-12-2012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AA456-BB54-994E-898A-E504130D212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nl-NL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nl-NL" smtClean="0"/>
              <a:t>Klik om de tekststijl van het model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0806-E5BE-8845-9DB9-2A850B7E533F}" type="datetimeFigureOut">
              <a:rPr lang="nl-NL" smtClean="0"/>
              <a:pPr/>
              <a:t>10-12-2012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AA456-BB54-994E-898A-E504130D212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nl-NL" smtClean="0"/>
              <a:t>Klik om de tekststijl van het model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0806-E5BE-8845-9DB9-2A850B7E533F}" type="datetimeFigureOut">
              <a:rPr lang="nl-NL" smtClean="0"/>
              <a:pPr/>
              <a:t>10-12-2012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AA456-BB54-994E-898A-E504130D212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nl-NL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l-NL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0806-E5BE-8845-9DB9-2A850B7E533F}" type="datetimeFigureOut">
              <a:rPr lang="nl-NL" smtClean="0"/>
              <a:pPr/>
              <a:t>10-12-2012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nl-NL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l-NL" smtClean="0"/>
              <a:t>Klik om de tekststijl van het model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l-NL" smtClean="0"/>
              <a:t>Klik om de tekststijl van het model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0806-E5BE-8845-9DB9-2A850B7E533F}" type="datetimeFigureOut">
              <a:rPr lang="nl-NL" smtClean="0"/>
              <a:pPr/>
              <a:t>10-12-2012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AA456-BB54-994E-898A-E504130D212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nl-NL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 smtClean="0"/>
              <a:t>Klik om de tekststijl van het model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 smtClean="0"/>
              <a:t>Klik om de tekststijl van het model te bewerken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nl-NL" smtClean="0"/>
              <a:t>Klik om de tekststijl van het model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nl-NL" smtClean="0"/>
              <a:t>Klik om de tekststijl van het model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0806-E5BE-8845-9DB9-2A850B7E533F}" type="datetimeFigureOut">
              <a:rPr lang="nl-NL" smtClean="0"/>
              <a:pPr/>
              <a:t>10-12-2012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AA456-BB54-994E-898A-E504130D212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nl-NL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0806-E5BE-8845-9DB9-2A850B7E533F}" type="datetimeFigureOut">
              <a:rPr lang="nl-NL" smtClean="0"/>
              <a:pPr/>
              <a:t>10-12-2012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AA456-BB54-994E-898A-E504130D212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0806-E5BE-8845-9DB9-2A850B7E533F}" type="datetimeFigureOut">
              <a:rPr lang="nl-NL" smtClean="0"/>
              <a:pPr/>
              <a:t>10-12-2012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AA456-BB54-994E-898A-E504130D212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nl-NL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nl-NL" smtClean="0"/>
              <a:t>Klik om de tekststijl van het model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0806-E5BE-8845-9DB9-2A850B7E533F}" type="datetimeFigureOut">
              <a:rPr lang="nl-NL" smtClean="0"/>
              <a:pPr/>
              <a:t>10-12-2012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AA456-BB54-994E-898A-E504130D212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met één afgeknipte en afgeronde hoek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hoekige driehoe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nl-NL" smtClean="0"/>
              <a:t>Titelstijl van model bewerken</a:t>
            </a:r>
            <a:endParaRPr kumimoji="0"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0806-E5BE-8845-9DB9-2A850B7E533F}" type="datetimeFigureOut">
              <a:rPr lang="nl-NL" smtClean="0"/>
              <a:pPr/>
              <a:t>10-12-2012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83AA456-BB54-994E-898A-E504130D212D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nl-NL" smtClean="0"/>
              <a:t>Klik op het pictogram als u een afbeelding wilt toevoegen</a:t>
            </a:r>
            <a:endParaRPr kumimoji="0" lang="en-US" dirty="0"/>
          </a:p>
        </p:txBody>
      </p:sp>
      <p:sp>
        <p:nvSpPr>
          <p:cNvPr id="10" name="Vrije v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rije v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rije v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rije v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jdelijke aanduiding voor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nl-NL" smtClean="0"/>
              <a:t>Titelstijl van model bewerken</a:t>
            </a:r>
            <a:endParaRPr kumimoji="0" lang="en-US"/>
          </a:p>
        </p:txBody>
      </p:sp>
      <p:sp>
        <p:nvSpPr>
          <p:cNvPr id="30" name="Tijdelijke aanduiding voor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l-NL" smtClean="0"/>
              <a:t>Klik om de tekststijl van het model te bewerken</a:t>
            </a:r>
          </a:p>
          <a:p>
            <a:pPr lvl="1" eaLnBrk="1" latinLnBrk="0" hangingPunct="1"/>
            <a:r>
              <a:rPr kumimoji="0" lang="nl-NL" smtClean="0"/>
              <a:t>Tweede niveau</a:t>
            </a:r>
          </a:p>
          <a:p>
            <a:pPr lvl="2" eaLnBrk="1" latinLnBrk="0" hangingPunct="1"/>
            <a:r>
              <a:rPr kumimoji="0" lang="nl-NL" smtClean="0"/>
              <a:t>Derde niveau</a:t>
            </a:r>
          </a:p>
          <a:p>
            <a:pPr lvl="3" eaLnBrk="1" latinLnBrk="0" hangingPunct="1"/>
            <a:r>
              <a:rPr kumimoji="0" lang="nl-NL" smtClean="0"/>
              <a:t>Vierde niveau</a:t>
            </a:r>
          </a:p>
          <a:p>
            <a:pPr lvl="4" eaLnBrk="1" latinLnBrk="0" hangingPunct="1"/>
            <a:r>
              <a:rPr kumimoji="0" lang="nl-NL" smtClean="0"/>
              <a:t>Vijfde niveau</a:t>
            </a:r>
            <a:endParaRPr kumimoji="0" lang="en-US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50806-E5BE-8845-9DB9-2A850B7E533F}" type="datetimeFigureOut">
              <a:rPr lang="nl-NL" smtClean="0"/>
              <a:pPr/>
              <a:t>10-12-2012</a:t>
            </a:fld>
            <a:endParaRPr lang="nl-NL"/>
          </a:p>
        </p:txBody>
      </p:sp>
      <p:sp>
        <p:nvSpPr>
          <p:cNvPr id="22" name="Tijdelijke aanduiding voor voettekst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3AA456-BB54-994E-898A-E504130D212D}" type="slidenum">
              <a:rPr lang="nl-NL" smtClean="0"/>
              <a:pPr/>
              <a:t>‹nr.›</a:t>
            </a:fld>
            <a:endParaRPr lang="nl-NL"/>
          </a:p>
        </p:txBody>
      </p:sp>
      <p:grpSp>
        <p:nvGrpSpPr>
          <p:cNvPr id="2" name="Groeperen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rije v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rije v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7.pd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1" y="305122"/>
            <a:ext cx="8120791" cy="136892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College 2: Zakelijk sportvissen</a:t>
            </a:r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924158" y="5269523"/>
            <a:ext cx="6933254" cy="1752600"/>
          </a:xfrm>
        </p:spPr>
        <p:txBody>
          <a:bodyPr/>
          <a:lstStyle/>
          <a:p>
            <a:r>
              <a:rPr lang="nl-NL" i="1" dirty="0" smtClean="0"/>
              <a:t>‘Als vissen geen hobby meer is, maar een baan…’</a:t>
            </a:r>
            <a:endParaRPr lang="nl-NL" i="1" dirty="0"/>
          </a:p>
        </p:txBody>
      </p:sp>
      <p:pic>
        <p:nvPicPr>
          <p:cNvPr id="4" name="Afbeelding 3" descr="boo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262" y="1674041"/>
            <a:ext cx="5203601" cy="3471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5525" y="2648716"/>
            <a:ext cx="8229600" cy="1143000"/>
          </a:xfrm>
        </p:spPr>
        <p:txBody>
          <a:bodyPr/>
          <a:lstStyle/>
          <a:p>
            <a:r>
              <a:rPr lang="nl-NL" dirty="0" smtClean="0"/>
              <a:t>Overzicht van de investeringen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91528" y="704088"/>
            <a:ext cx="6792181" cy="1020262"/>
          </a:xfrm>
        </p:spPr>
        <p:txBody>
          <a:bodyPr/>
          <a:lstStyle/>
          <a:p>
            <a:r>
              <a:rPr lang="nl-NL" dirty="0" smtClean="0"/>
              <a:t>Aanschaf boot en motor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6510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l-NL" dirty="0" smtClean="0"/>
              <a:t>Vanaf zo’n 2.000 euro… 	tot maar liefst 30.000 euro</a:t>
            </a:r>
            <a:endParaRPr lang="nl-NL" dirty="0"/>
          </a:p>
        </p:txBody>
      </p:sp>
      <p:pic>
        <p:nvPicPr>
          <p:cNvPr id="4" name="Afbeelding 3" descr="goedkope boo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68" y="2818294"/>
            <a:ext cx="3161309" cy="3365264"/>
          </a:xfrm>
          <a:prstGeom prst="rect">
            <a:avLst/>
          </a:prstGeom>
        </p:spPr>
      </p:pic>
      <p:pic>
        <p:nvPicPr>
          <p:cNvPr id="5" name="Afbeelding 4" descr="dure boot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4024" y="2512360"/>
            <a:ext cx="5129976" cy="3365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1229" y="704088"/>
            <a:ext cx="8229600" cy="1143000"/>
          </a:xfrm>
        </p:spPr>
        <p:txBody>
          <a:bodyPr/>
          <a:lstStyle/>
          <a:p>
            <a:r>
              <a:rPr lang="nl-NL" dirty="0" smtClean="0"/>
              <a:t>Aanschaf volledige uitrusting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935480"/>
            <a:ext cx="4103792" cy="4389120"/>
          </a:xfrm>
        </p:spPr>
        <p:txBody>
          <a:bodyPr>
            <a:normAutofit fontScale="92500" lnSpcReduction="10000"/>
          </a:bodyPr>
          <a:lstStyle/>
          <a:p>
            <a:r>
              <a:rPr lang="nl-NL" dirty="0" smtClean="0"/>
              <a:t>2 – 3 verticaalhengels met molens</a:t>
            </a:r>
          </a:p>
          <a:p>
            <a:r>
              <a:rPr lang="nl-NL" dirty="0" smtClean="0"/>
              <a:t>2 – 3 </a:t>
            </a:r>
            <a:r>
              <a:rPr lang="nl-NL" dirty="0" err="1" smtClean="0"/>
              <a:t>jerkbaithengels</a:t>
            </a:r>
            <a:r>
              <a:rPr lang="nl-NL" dirty="0" smtClean="0"/>
              <a:t> met </a:t>
            </a:r>
            <a:r>
              <a:rPr lang="nl-NL" dirty="0" err="1" smtClean="0"/>
              <a:t>reels</a:t>
            </a:r>
            <a:endParaRPr lang="nl-NL" dirty="0" smtClean="0"/>
          </a:p>
          <a:p>
            <a:r>
              <a:rPr lang="nl-NL" dirty="0" smtClean="0"/>
              <a:t> 2- 3 spinhengels met molens</a:t>
            </a:r>
          </a:p>
          <a:p>
            <a:endParaRPr lang="nl-NL" dirty="0" smtClean="0"/>
          </a:p>
          <a:p>
            <a:r>
              <a:rPr lang="nl-NL" dirty="0" smtClean="0"/>
              <a:t>Assortiment verticaal kunstaas</a:t>
            </a:r>
          </a:p>
          <a:p>
            <a:r>
              <a:rPr lang="nl-NL" dirty="0" smtClean="0"/>
              <a:t>Assortiment pluggen, </a:t>
            </a:r>
            <a:r>
              <a:rPr lang="nl-NL" dirty="0" err="1" smtClean="0"/>
              <a:t>jerkbaits</a:t>
            </a:r>
            <a:r>
              <a:rPr lang="nl-NL" dirty="0" smtClean="0"/>
              <a:t> en rubber</a:t>
            </a:r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4" name="Afbeelding 3" descr="hengels en molen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2800" y="1935480"/>
            <a:ext cx="3251200" cy="2438400"/>
          </a:xfrm>
          <a:prstGeom prst="rect">
            <a:avLst/>
          </a:prstGeom>
        </p:spPr>
      </p:pic>
      <p:pic>
        <p:nvPicPr>
          <p:cNvPr id="5" name="Afbeelding 4" descr="kunstaa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801" y="4296290"/>
            <a:ext cx="32512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55757"/>
            <a:ext cx="3389978" cy="1697023"/>
          </a:xfrm>
        </p:spPr>
        <p:txBody>
          <a:bodyPr/>
          <a:lstStyle/>
          <a:p>
            <a:r>
              <a:rPr lang="nl-NL" dirty="0" smtClean="0"/>
              <a:t>Opzetten website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929417" y="908529"/>
            <a:ext cx="5757383" cy="1344251"/>
          </a:xfrm>
        </p:spPr>
        <p:txBody>
          <a:bodyPr>
            <a:normAutofit/>
          </a:bodyPr>
          <a:lstStyle/>
          <a:p>
            <a:r>
              <a:rPr lang="nl-NL" dirty="0" smtClean="0"/>
              <a:t>Laat je niks wijsmaken, dit kan al voor een paar honderd euro en misschien kun je het zelf wel!</a:t>
            </a:r>
            <a:endParaRPr lang="nl-NL" dirty="0"/>
          </a:p>
        </p:txBody>
      </p:sp>
      <p:pic>
        <p:nvPicPr>
          <p:cNvPr id="5" name="Afbeelding 4" descr="Schermafbeelding 2010-04-12 om 15.01.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436" y="2401111"/>
            <a:ext cx="7131023" cy="4456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8957" y="1696538"/>
            <a:ext cx="3010166" cy="1056859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En dan natuurlijk de vaste kosten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2753398"/>
            <a:ext cx="3241923" cy="3571202"/>
          </a:xfrm>
        </p:spPr>
        <p:txBody>
          <a:bodyPr>
            <a:normAutofit fontScale="92500"/>
          </a:bodyPr>
          <a:lstStyle/>
          <a:p>
            <a:r>
              <a:rPr lang="nl-NL" dirty="0" smtClean="0"/>
              <a:t>Stalling voor je boot</a:t>
            </a:r>
          </a:p>
          <a:p>
            <a:r>
              <a:rPr lang="nl-NL" dirty="0" err="1" smtClean="0"/>
              <a:t>Hostingkosten</a:t>
            </a:r>
            <a:r>
              <a:rPr lang="nl-NL" dirty="0" smtClean="0"/>
              <a:t> van je website</a:t>
            </a:r>
          </a:p>
          <a:p>
            <a:r>
              <a:rPr lang="nl-NL" dirty="0" smtClean="0"/>
              <a:t>Telefoonkosten</a:t>
            </a:r>
          </a:p>
          <a:p>
            <a:r>
              <a:rPr lang="nl-NL" dirty="0" smtClean="0"/>
              <a:t>Verzekering voor je boot</a:t>
            </a:r>
          </a:p>
          <a:p>
            <a:r>
              <a:rPr lang="nl-NL" dirty="0" smtClean="0"/>
              <a:t>Verzekering voor  je opvarenden</a:t>
            </a:r>
          </a:p>
          <a:p>
            <a:endParaRPr lang="nl-NL" dirty="0"/>
          </a:p>
        </p:txBody>
      </p:sp>
      <p:pic>
        <p:nvPicPr>
          <p:cNvPr id="4" name="Afbeelding 3" descr="papierwer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9123" y="0"/>
            <a:ext cx="544487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20532" y="945611"/>
            <a:ext cx="8229600" cy="1143000"/>
          </a:xfrm>
        </p:spPr>
        <p:txBody>
          <a:bodyPr/>
          <a:lstStyle/>
          <a:p>
            <a:r>
              <a:rPr lang="nl-NL" dirty="0" smtClean="0"/>
              <a:t>Overzicht inkomsten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468999" y="3830284"/>
            <a:ext cx="2603174" cy="787275"/>
          </a:xfrm>
        </p:spPr>
        <p:txBody>
          <a:bodyPr>
            <a:normAutofit fontScale="62500" lnSpcReduction="20000"/>
          </a:bodyPr>
          <a:lstStyle/>
          <a:p>
            <a:pPr lvl="1">
              <a:buNone/>
            </a:pPr>
            <a:r>
              <a:rPr lang="nl-NL" dirty="0" err="1" smtClean="0"/>
              <a:t>Hmmm</a:t>
            </a:r>
            <a:r>
              <a:rPr lang="nl-NL" dirty="0" smtClean="0"/>
              <a:t>, je hebt eigenlijk alleen maar </a:t>
            </a:r>
          </a:p>
          <a:p>
            <a:pPr lvl="1">
              <a:buNone/>
            </a:pPr>
            <a:r>
              <a:rPr lang="nl-NL" dirty="0" smtClean="0"/>
              <a:t>inkomsten van klanten.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992481"/>
            <a:ext cx="2929467" cy="12826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Voorbeeld factuur</a:t>
            </a:r>
            <a:endParaRPr lang="nl-NL" dirty="0"/>
          </a:p>
        </p:txBody>
      </p:sp>
      <p:pic>
        <p:nvPicPr>
          <p:cNvPr id="4" name="Tijdelijke aanduiding voor inhoud 3" descr="Factuur Fishing Amsterdam  9877 10-03 -2010 Blad1.pdf"/>
          <p:cNvPicPr>
            <a:picLocks noGrp="1" noChangeAspect="1"/>
          </p:cNvPicPr>
          <p:nvPr>
            <p:ph idx="1"/>
          </p:nvPr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 l="-82658" r="-82658"/>
              <a:stretch>
                <a:fillRect/>
              </a:stretch>
            </p:blipFill>
          </mc:Choice>
          <mc:Fallback>
            <p:blipFill>
              <a:blip r:embed="rId3"/>
              <a:srcRect l="-82658" r="-82658"/>
              <a:stretch>
                <a:fillRect/>
              </a:stretch>
            </p:blipFill>
          </mc:Fallback>
        </mc:AlternateContent>
        <p:spPr>
          <a:xfrm>
            <a:off x="-2644384" y="140621"/>
            <a:ext cx="16182269" cy="86305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96662"/>
            <a:ext cx="8229600" cy="1143000"/>
          </a:xfrm>
        </p:spPr>
        <p:txBody>
          <a:bodyPr/>
          <a:lstStyle/>
          <a:p>
            <a:r>
              <a:rPr lang="nl-NL" dirty="0" smtClean="0"/>
              <a:t>Waarom voor jezelf beginnen?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4095213" cy="4525963"/>
          </a:xfrm>
        </p:spPr>
        <p:txBody>
          <a:bodyPr>
            <a:normAutofit/>
          </a:bodyPr>
          <a:lstStyle/>
          <a:p>
            <a:r>
              <a:rPr lang="nl-NL" dirty="0" smtClean="0"/>
              <a:t>Omdat het gewoon kicken is eigen baas te zijn</a:t>
            </a:r>
          </a:p>
          <a:p>
            <a:r>
              <a:rPr lang="nl-NL" dirty="0" smtClean="0"/>
              <a:t>Omdat je zo baas bent over eigen tijd</a:t>
            </a:r>
          </a:p>
          <a:p>
            <a:r>
              <a:rPr lang="nl-NL" dirty="0" smtClean="0"/>
              <a:t>Omdat je je eigen keuzes mag maken</a:t>
            </a:r>
          </a:p>
          <a:p>
            <a:r>
              <a:rPr lang="nl-NL" dirty="0" smtClean="0"/>
              <a:t>Omdat je je eigen fouten mag maken</a:t>
            </a:r>
          </a:p>
          <a:p>
            <a:endParaRPr lang="nl-NL" dirty="0"/>
          </a:p>
        </p:txBody>
      </p:sp>
      <p:pic>
        <p:nvPicPr>
          <p:cNvPr id="4" name="Afbeelding 3" descr="co_sm_relax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0954" y="1600200"/>
            <a:ext cx="4477901" cy="4260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0602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Dat betekent in de praktijk dat…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72660" y="2482577"/>
            <a:ext cx="4128202" cy="2976610"/>
          </a:xfrm>
        </p:spPr>
        <p:txBody>
          <a:bodyPr>
            <a:normAutofit lnSpcReduction="10000"/>
          </a:bodyPr>
          <a:lstStyle/>
          <a:p>
            <a:r>
              <a:rPr lang="nl-NL" dirty="0" smtClean="0"/>
              <a:t>Je verantwoordelijk bent voor je eigen succes</a:t>
            </a:r>
          </a:p>
          <a:p>
            <a:r>
              <a:rPr lang="nl-NL" dirty="0" smtClean="0"/>
              <a:t>Je je eigen geld moet binnen halen</a:t>
            </a:r>
          </a:p>
          <a:p>
            <a:r>
              <a:rPr lang="nl-NL" dirty="0" smtClean="0"/>
              <a:t>Je waarschijnlijk meer voldoening haalt uit je werk</a:t>
            </a:r>
            <a:endParaRPr lang="nl-NL" dirty="0"/>
          </a:p>
        </p:txBody>
      </p:sp>
      <p:pic>
        <p:nvPicPr>
          <p:cNvPr id="4" name="Afbeelding 3" descr="geldbo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5402" y="1600200"/>
            <a:ext cx="4388594" cy="4720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457199"/>
            <a:ext cx="8229600" cy="1143000"/>
          </a:xfrm>
        </p:spPr>
        <p:txBody>
          <a:bodyPr/>
          <a:lstStyle/>
          <a:p>
            <a:r>
              <a:rPr lang="nl-NL" dirty="0" smtClean="0"/>
              <a:t>Ondernemen in het algemeen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1" y="1600199"/>
            <a:ext cx="2699130" cy="5013497"/>
          </a:xfrm>
        </p:spPr>
        <p:txBody>
          <a:bodyPr>
            <a:normAutofit fontScale="92500" lnSpcReduction="10000"/>
          </a:bodyPr>
          <a:lstStyle/>
          <a:p>
            <a:r>
              <a:rPr lang="nl-NL" dirty="0" smtClean="0"/>
              <a:t>Een bedrijf starten is makkelijk (even naar de KvK, website en gaan met die banaan)</a:t>
            </a:r>
          </a:p>
          <a:p>
            <a:r>
              <a:rPr lang="nl-NL" dirty="0" smtClean="0"/>
              <a:t>Een bedrijf draaiende houden is moeilijker</a:t>
            </a:r>
          </a:p>
          <a:p>
            <a:r>
              <a:rPr lang="nl-NL" dirty="0" smtClean="0"/>
              <a:t>Een bedrijf laten groeien is helemaal moeilijk</a:t>
            </a:r>
            <a:endParaRPr lang="nl-NL" dirty="0"/>
          </a:p>
        </p:txBody>
      </p:sp>
      <p:pic>
        <p:nvPicPr>
          <p:cNvPr id="4" name="Afbeelding 3" descr="bedrijf draaiend houd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330" y="1946552"/>
            <a:ext cx="5987670" cy="3988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61190" cy="1143000"/>
          </a:xfrm>
        </p:spPr>
        <p:txBody>
          <a:bodyPr>
            <a:normAutofit/>
          </a:bodyPr>
          <a:lstStyle/>
          <a:p>
            <a:r>
              <a:rPr lang="nl-NL" dirty="0" smtClean="0"/>
              <a:t>Pijnlijke feiten	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4161190" cy="4525963"/>
          </a:xfrm>
        </p:spPr>
        <p:txBody>
          <a:bodyPr>
            <a:normAutofit/>
          </a:bodyPr>
          <a:lstStyle/>
          <a:p>
            <a:r>
              <a:rPr lang="nl-NL" dirty="0" smtClean="0"/>
              <a:t>In 2009 gingen 10.600 bedrijven failliet (2 </a:t>
            </a:r>
            <a:r>
              <a:rPr lang="nl-NL" dirty="0" err="1" smtClean="0"/>
              <a:t>x</a:t>
            </a:r>
            <a:r>
              <a:rPr lang="nl-NL" dirty="0" smtClean="0"/>
              <a:t> zoveel als in 2008!)</a:t>
            </a:r>
          </a:p>
          <a:p>
            <a:r>
              <a:rPr lang="nl-NL" dirty="0" smtClean="0"/>
              <a:t>Daaronder waren duizend eenmanszaken</a:t>
            </a:r>
          </a:p>
          <a:p>
            <a:r>
              <a:rPr lang="nl-NL" dirty="0" smtClean="0"/>
              <a:t>Startende bedrijven extra kwetsbaar</a:t>
            </a:r>
          </a:p>
          <a:p>
            <a:r>
              <a:rPr lang="nl-NL" dirty="0" smtClean="0"/>
              <a:t>Een faillissement is slecht voor je huwelijk</a:t>
            </a:r>
          </a:p>
          <a:p>
            <a:endParaRPr lang="nl-NL" dirty="0"/>
          </a:p>
        </p:txBody>
      </p:sp>
      <p:pic>
        <p:nvPicPr>
          <p:cNvPr id="4" name="Afbeelding 3" descr="faillie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403" y="0"/>
            <a:ext cx="457259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3633374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Gelukkig maar: succes is maakbaar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41740" y="2197156"/>
            <a:ext cx="3942054" cy="3711911"/>
          </a:xfrm>
        </p:spPr>
        <p:txBody>
          <a:bodyPr>
            <a:normAutofit/>
          </a:bodyPr>
          <a:lstStyle/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Succes komt niet vanzelf</a:t>
            </a:r>
          </a:p>
          <a:p>
            <a:r>
              <a:rPr lang="nl-NL" dirty="0" smtClean="0"/>
              <a:t>Het begint met zelfvertrouwen</a:t>
            </a:r>
          </a:p>
          <a:p>
            <a:r>
              <a:rPr lang="nl-NL" dirty="0" smtClean="0"/>
              <a:t>Voorkom domme fouten en maak een ondernemingsplan</a:t>
            </a:r>
          </a:p>
          <a:p>
            <a:endParaRPr lang="nl-NL" dirty="0"/>
          </a:p>
        </p:txBody>
      </p:sp>
      <p:pic>
        <p:nvPicPr>
          <p:cNvPr id="7" name="Afbeelding 6" descr="succes is maakba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794" y="0"/>
            <a:ext cx="486020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91739" y="-244522"/>
            <a:ext cx="4069666" cy="1755646"/>
          </a:xfrm>
        </p:spPr>
        <p:txBody>
          <a:bodyPr>
            <a:normAutofit/>
          </a:bodyPr>
          <a:lstStyle/>
          <a:p>
            <a:r>
              <a:rPr lang="nl-NL" dirty="0" smtClean="0"/>
              <a:t>Orde op zaken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55823" y="5302840"/>
            <a:ext cx="7598698" cy="907453"/>
          </a:xfrm>
        </p:spPr>
        <p:txBody>
          <a:bodyPr/>
          <a:lstStyle/>
          <a:p>
            <a:pPr>
              <a:buNone/>
            </a:pPr>
            <a:r>
              <a:rPr lang="nl-NL" dirty="0" smtClean="0"/>
              <a:t>Wat zijn de kosten en wat zijn de baten?</a:t>
            </a:r>
            <a:endParaRPr lang="nl-NL" dirty="0"/>
          </a:p>
        </p:txBody>
      </p:sp>
      <p:pic>
        <p:nvPicPr>
          <p:cNvPr id="4" name="Afbeelding 3" descr="weegscha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973" y="1511124"/>
            <a:ext cx="5308044" cy="360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335" y="381000"/>
            <a:ext cx="8229600" cy="1143000"/>
          </a:xfrm>
        </p:spPr>
        <p:txBody>
          <a:bodyPr/>
          <a:lstStyle/>
          <a:p>
            <a:r>
              <a:rPr lang="nl-NL" dirty="0" smtClean="0"/>
              <a:t>Eerst wat logische vragen: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1" y="1600200"/>
            <a:ext cx="3365500" cy="4713146"/>
          </a:xfrm>
        </p:spPr>
        <p:txBody>
          <a:bodyPr>
            <a:normAutofit/>
          </a:bodyPr>
          <a:lstStyle/>
          <a:p>
            <a:r>
              <a:rPr lang="nl-NL" dirty="0" smtClean="0"/>
              <a:t>Waarom moet een visgids zo’n 200 euro per dag kosten?</a:t>
            </a:r>
          </a:p>
          <a:p>
            <a:endParaRPr lang="nl-NL" dirty="0" smtClean="0"/>
          </a:p>
          <a:p>
            <a:r>
              <a:rPr lang="nl-NL" dirty="0" smtClean="0"/>
              <a:t>Paar liter benzine, een paar broodjes en wat </a:t>
            </a:r>
            <a:r>
              <a:rPr lang="nl-NL" dirty="0" err="1" smtClean="0"/>
              <a:t>shads</a:t>
            </a:r>
            <a:r>
              <a:rPr lang="nl-NL" dirty="0" smtClean="0"/>
              <a:t>. Meer heb je niet nodig toch?</a:t>
            </a:r>
          </a:p>
          <a:p>
            <a:endParaRPr lang="nl-NL" dirty="0" smtClean="0"/>
          </a:p>
          <a:p>
            <a:endParaRPr lang="nl-NL" dirty="0" smtClean="0"/>
          </a:p>
        </p:txBody>
      </p:sp>
      <p:pic>
        <p:nvPicPr>
          <p:cNvPr id="4" name="Afbeelding 3" descr="gewoon even viss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700" y="1524000"/>
            <a:ext cx="53213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logische antwoorden:	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935480"/>
            <a:ext cx="2648353" cy="4389120"/>
          </a:xfrm>
        </p:spPr>
        <p:txBody>
          <a:bodyPr>
            <a:normAutofit fontScale="85000" lnSpcReduction="20000"/>
          </a:bodyPr>
          <a:lstStyle/>
          <a:p>
            <a:r>
              <a:rPr lang="nl-NL" dirty="0" smtClean="0"/>
              <a:t>Omdat visgids zijn geen hobby is , maar een beroep</a:t>
            </a:r>
          </a:p>
          <a:p>
            <a:r>
              <a:rPr lang="nl-NL" dirty="0" smtClean="0"/>
              <a:t>Omdat ook jij moet je huur/hypotheek, gas, water, licht en eten moet betalen</a:t>
            </a:r>
          </a:p>
          <a:p>
            <a:r>
              <a:rPr lang="nl-NL" dirty="0" smtClean="0"/>
              <a:t>Omdat je forse investeringen moet doen, en die moet je terugverdienen</a:t>
            </a:r>
          </a:p>
          <a:p>
            <a:endParaRPr lang="nl-NL" dirty="0"/>
          </a:p>
        </p:txBody>
      </p:sp>
      <p:pic>
        <p:nvPicPr>
          <p:cNvPr id="4" name="Afbeelding 3" descr="lekker viss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0145" y="2308404"/>
            <a:ext cx="5050127" cy="3787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room">
  <a:themeElements>
    <a:clrScheme name="Stroom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Stroom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ＭＳ Ｐ明朝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Stroo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Stroom.thmx</Template>
  <TotalTime>317</TotalTime>
  <Words>362</Words>
  <Application>Microsoft Office PowerPoint</Application>
  <PresentationFormat>Diavoorstelling (4:3)</PresentationFormat>
  <Paragraphs>58</Paragraphs>
  <Slides>16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17" baseType="lpstr">
      <vt:lpstr>Stroom</vt:lpstr>
      <vt:lpstr>College 2: Zakelijk sportvissen</vt:lpstr>
      <vt:lpstr>Waarom voor jezelf beginnen?</vt:lpstr>
      <vt:lpstr>Dat betekent in de praktijk dat…</vt:lpstr>
      <vt:lpstr>Ondernemen in het algemeen</vt:lpstr>
      <vt:lpstr>Pijnlijke feiten </vt:lpstr>
      <vt:lpstr>Gelukkig maar: succes is maakbaar</vt:lpstr>
      <vt:lpstr>Orde op zaken</vt:lpstr>
      <vt:lpstr>Eerst wat logische vragen:</vt:lpstr>
      <vt:lpstr>Wat logische antwoorden: </vt:lpstr>
      <vt:lpstr>Overzicht van de investeringen</vt:lpstr>
      <vt:lpstr>Aanschaf boot en motor</vt:lpstr>
      <vt:lpstr>Aanschaf volledige uitrusting</vt:lpstr>
      <vt:lpstr>Opzetten website</vt:lpstr>
      <vt:lpstr>En dan natuurlijk de vaste kosten</vt:lpstr>
      <vt:lpstr>Overzicht inkomsten</vt:lpstr>
      <vt:lpstr>Voorbeeld factuur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College 2: Zakelijk sportvissen</dc:title>
  <dc:creator>Juul Steyn</dc:creator>
  <cp:lastModifiedBy>Wim Zweep</cp:lastModifiedBy>
  <cp:revision>4</cp:revision>
  <dcterms:created xsi:type="dcterms:W3CDTF">2010-04-12T19:47:34Z</dcterms:created>
  <dcterms:modified xsi:type="dcterms:W3CDTF">2012-12-10T13:41:10Z</dcterms:modified>
</cp:coreProperties>
</file>