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F34F-00B5-44D4-9C5A-9712CCAA4A87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47CCE-D48F-476F-88CD-F60A88B44D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339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47CCE-D48F-476F-88CD-F60A88B44D8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14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103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1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4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32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556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859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78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94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15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97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39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39AAB-6A08-446F-AA33-F488700D3854}" type="datetimeFigureOut">
              <a:rPr lang="nl-NL" smtClean="0"/>
              <a:t>16-9-2016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76512-73DD-4A8B-9CE6-EA61DBDF0B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62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NupIFsk2AF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Gezondheidskunde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3200" dirty="0" smtClean="0"/>
              <a:t>Ontwikkelingspsychologie </a:t>
            </a:r>
          </a:p>
          <a:p>
            <a:endParaRPr lang="nl-NL" sz="3200" dirty="0"/>
          </a:p>
          <a:p>
            <a:endParaRPr lang="nl-NL" sz="3200" dirty="0" smtClean="0"/>
          </a:p>
          <a:p>
            <a:r>
              <a:rPr lang="nl-NL" sz="3200" dirty="0" smtClean="0"/>
              <a:t>16september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854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880052"/>
            <a:ext cx="8077200" cy="945573"/>
          </a:xfrm>
        </p:spPr>
        <p:txBody>
          <a:bodyPr/>
          <a:lstStyle/>
          <a:p>
            <a:r>
              <a:rPr lang="nl-NL" dirty="0" smtClean="0"/>
              <a:t>Opdracht ontwikkeling van de Baby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47770" y="2753592"/>
            <a:ext cx="5096459" cy="1974272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smtClean="0"/>
              <a:t>Lichamelijke ontwikkeling</a:t>
            </a:r>
          </a:p>
          <a:p>
            <a:pPr marL="0" indent="0" algn="ctr">
              <a:buNone/>
            </a:pPr>
            <a:r>
              <a:rPr lang="nl-NL" dirty="0" smtClean="0"/>
              <a:t>Cognitieve ontwikkeling</a:t>
            </a:r>
          </a:p>
          <a:p>
            <a:pPr marL="0" indent="0" algn="ctr">
              <a:buNone/>
            </a:pPr>
            <a:r>
              <a:rPr lang="nl-NL" dirty="0" smtClean="0"/>
              <a:t>Sociaal- affectieve ontwikkeling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59773" y="5551922"/>
            <a:ext cx="11741728" cy="461665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De belangrijke kenmerken van elke ontwikkelingsfase moeten in je levensboek verwerkt zijn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0559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00550" y="2608118"/>
            <a:ext cx="3349336" cy="1325563"/>
          </a:xfrm>
        </p:spPr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336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75018" y="74180"/>
            <a:ext cx="2518064" cy="850611"/>
          </a:xfrm>
        </p:spPr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50328" y="2015836"/>
            <a:ext cx="4440382" cy="467590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Interviewvragen</a:t>
            </a:r>
          </a:p>
          <a:p>
            <a:pPr marL="0" indent="0">
              <a:buNone/>
            </a:pPr>
            <a:r>
              <a:rPr lang="nl-NL" dirty="0" smtClean="0"/>
              <a:t>Doelgroepen</a:t>
            </a:r>
          </a:p>
          <a:p>
            <a:pPr marL="0" indent="0">
              <a:buNone/>
            </a:pPr>
            <a:r>
              <a:rPr lang="nl-NL" dirty="0" smtClean="0"/>
              <a:t>De Baby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Volgende week</a:t>
            </a:r>
          </a:p>
          <a:p>
            <a:pPr marL="0" indent="0">
              <a:buNone/>
            </a:pPr>
            <a:r>
              <a:rPr lang="nl-NL" dirty="0" smtClean="0"/>
              <a:t>De peuter, de kleuter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869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31772" y="167698"/>
            <a:ext cx="2528455" cy="1325563"/>
          </a:xfrm>
        </p:spPr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25436" y="1542186"/>
            <a:ext cx="7339445" cy="46837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nl-NL" dirty="0" smtClean="0"/>
              <a:t>A en A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Wat weten we nog van vorige week</a:t>
            </a:r>
          </a:p>
          <a:p>
            <a:pPr marL="0" indent="0" algn="ctr">
              <a:buNone/>
            </a:pPr>
            <a:r>
              <a:rPr lang="nl-NL" dirty="0" smtClean="0"/>
              <a:t>Interview vragen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Theorie over:</a:t>
            </a:r>
          </a:p>
          <a:p>
            <a:pPr marL="0" indent="0" algn="ctr">
              <a:buNone/>
            </a:pPr>
            <a:r>
              <a:rPr lang="nl-NL" dirty="0" smtClean="0"/>
              <a:t>Doelgroepen, Baby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Bespreken eind opdracht</a:t>
            </a: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248249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1672" y="1"/>
            <a:ext cx="4128655" cy="841664"/>
          </a:xfrm>
        </p:spPr>
        <p:txBody>
          <a:bodyPr/>
          <a:lstStyle/>
          <a:p>
            <a:r>
              <a:rPr lang="nl-NL" dirty="0" smtClean="0"/>
              <a:t>Interview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3230" y="1652156"/>
            <a:ext cx="11253355" cy="380307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Bespreken van je interview vragen.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Achter iedere vraag zet je een bepaalde ontwikkelingsfase waarbij de vraag aansluit. Inleveren bij de docent!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Terug koppeling in je levensboek.</a:t>
            </a:r>
          </a:p>
        </p:txBody>
      </p:sp>
    </p:spTree>
    <p:extLst>
      <p:ext uri="{BB962C8B-B14F-4D97-AF65-F5344CB8AC3E}">
        <p14:creationId xmlns:p14="http://schemas.microsoft.com/office/powerpoint/2010/main" val="111967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35632" y="0"/>
            <a:ext cx="3120736" cy="1325563"/>
          </a:xfrm>
        </p:spPr>
        <p:txBody>
          <a:bodyPr/>
          <a:lstStyle/>
          <a:p>
            <a:r>
              <a:rPr lang="nl-NL" dirty="0" smtClean="0"/>
              <a:t>Doelgroepen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3182" y="1325563"/>
            <a:ext cx="6310745" cy="626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/>
              <a:t>Bij werken in de zorg staat 1 ding centraal</a:t>
            </a:r>
            <a:endParaRPr lang="nl-NL" sz="2400" dirty="0"/>
          </a:p>
        </p:txBody>
      </p:sp>
      <p:sp>
        <p:nvSpPr>
          <p:cNvPr id="4" name="PIJL-RECHTS 3"/>
          <p:cNvSpPr/>
          <p:nvPr/>
        </p:nvSpPr>
        <p:spPr>
          <a:xfrm>
            <a:off x="5839690" y="1376996"/>
            <a:ext cx="872837" cy="3325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7335981" y="1280458"/>
            <a:ext cx="3865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Het werken met mensen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2213263" y="2144356"/>
            <a:ext cx="8271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Mensen waar jij mee werkt behoren vaak onder 1 doelgroep. </a:t>
            </a:r>
            <a:endParaRPr lang="nl-NL" sz="2400" dirty="0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2348345" y="2514600"/>
            <a:ext cx="904010" cy="1039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>
            <a:off x="2026227" y="2524991"/>
            <a:ext cx="685800" cy="467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1511877" y="2994153"/>
            <a:ext cx="1124643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Cliënten</a:t>
            </a:r>
            <a:endParaRPr lang="nl-NL" dirty="0"/>
          </a:p>
        </p:txBody>
      </p:sp>
      <p:sp>
        <p:nvSpPr>
          <p:cNvPr id="12" name="Gekromde PIJL-OMHOOG 11"/>
          <p:cNvSpPr/>
          <p:nvPr/>
        </p:nvSpPr>
        <p:spPr>
          <a:xfrm>
            <a:off x="1957647" y="3413952"/>
            <a:ext cx="3480955" cy="746160"/>
          </a:xfrm>
          <a:prstGeom prst="curved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2809701" y="3718452"/>
            <a:ext cx="1776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onderscheiden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4823460" y="2992582"/>
            <a:ext cx="5532120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Verschillende (doel)groepen</a:t>
            </a:r>
            <a:r>
              <a:rPr lang="nl-NL" dirty="0"/>
              <a:t> </a:t>
            </a:r>
            <a:r>
              <a:rPr lang="nl-NL" dirty="0" smtClean="0"/>
              <a:t>= verschillende behoeften.</a:t>
            </a:r>
          </a:p>
          <a:p>
            <a:endParaRPr lang="nl-NL" dirty="0" smtClean="0"/>
          </a:p>
        </p:txBody>
      </p:sp>
      <p:cxnSp>
        <p:nvCxnSpPr>
          <p:cNvPr id="17" name="Gebogen verbindingslijn 16"/>
          <p:cNvCxnSpPr/>
          <p:nvPr/>
        </p:nvCxnSpPr>
        <p:spPr>
          <a:xfrm>
            <a:off x="3009900" y="4087784"/>
            <a:ext cx="2743200" cy="849976"/>
          </a:xfrm>
          <a:prstGeom prst="bentConnector3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5839691" y="4244340"/>
            <a:ext cx="2976650" cy="1200329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</a:t>
            </a:r>
            <a:r>
              <a:rPr lang="nl-NL" dirty="0" smtClean="0"/>
              <a:t>ogelijkheden/beperkingen</a:t>
            </a:r>
          </a:p>
          <a:p>
            <a:r>
              <a:rPr lang="nl-NL" dirty="0" smtClean="0"/>
              <a:t>Behoeften en hulpvraag</a:t>
            </a:r>
          </a:p>
          <a:p>
            <a:r>
              <a:rPr lang="nl-NL" dirty="0" smtClean="0"/>
              <a:t>Doelen</a:t>
            </a:r>
          </a:p>
          <a:p>
            <a:r>
              <a:rPr lang="nl-NL" dirty="0" smtClean="0"/>
              <a:t>Benaderingswijze </a:t>
            </a:r>
            <a:endParaRPr lang="nl-NL" dirty="0"/>
          </a:p>
        </p:txBody>
      </p:sp>
      <p:cxnSp>
        <p:nvCxnSpPr>
          <p:cNvPr id="20" name="Gebogen verbindingslijn 19"/>
          <p:cNvCxnSpPr/>
          <p:nvPr/>
        </p:nvCxnSpPr>
        <p:spPr>
          <a:xfrm rot="10800000" flipV="1">
            <a:off x="2369127" y="4106762"/>
            <a:ext cx="1212926" cy="83100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kstvak 24"/>
          <p:cNvSpPr txBox="1"/>
          <p:nvPr/>
        </p:nvSpPr>
        <p:spPr>
          <a:xfrm>
            <a:off x="870676" y="4495075"/>
            <a:ext cx="184135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Biedt houvast  aan de hulpverlener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901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/>
      <p:bldP spid="11" grpId="0" animBg="1"/>
      <p:bldP spid="12" grpId="0" animBg="1"/>
      <p:bldP spid="14" grpId="0"/>
      <p:bldP spid="15" grpId="0" animBg="1"/>
      <p:bldP spid="18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1639" y="126748"/>
            <a:ext cx="9270749" cy="742384"/>
          </a:xfrm>
        </p:spPr>
        <p:txBody>
          <a:bodyPr/>
          <a:lstStyle/>
          <a:p>
            <a:pPr marL="0" indent="0">
              <a:buNone/>
            </a:pPr>
            <a:r>
              <a:rPr lang="nl-NL" smtClean="0"/>
              <a:t>Wanneer de doelgroep onderscheiden is, ga je ze in delen.</a:t>
            </a: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9344025" y="497940"/>
            <a:ext cx="923925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9801225" y="497940"/>
            <a:ext cx="9525" cy="371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8015287" y="778659"/>
            <a:ext cx="1795463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Ontwikkeling</a:t>
            </a:r>
          </a:p>
          <a:p>
            <a:endParaRPr lang="nl-NL" dirty="0" smtClean="0"/>
          </a:p>
          <a:p>
            <a:r>
              <a:rPr lang="nl-NL" dirty="0" smtClean="0"/>
              <a:t>Welzijn</a:t>
            </a:r>
          </a:p>
        </p:txBody>
      </p:sp>
      <p:cxnSp>
        <p:nvCxnSpPr>
          <p:cNvPr id="11" name="Gebogen verbindingslijn 10"/>
          <p:cNvCxnSpPr/>
          <p:nvPr/>
        </p:nvCxnSpPr>
        <p:spPr>
          <a:xfrm rot="10800000">
            <a:off x="4629151" y="981075"/>
            <a:ext cx="3386137" cy="5715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741945" y="869132"/>
            <a:ext cx="3829050" cy="20313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Toestand waarin iemand gelukkig is:</a:t>
            </a:r>
          </a:p>
          <a:p>
            <a:endParaRPr lang="nl-NL" dirty="0" smtClean="0"/>
          </a:p>
          <a:p>
            <a:r>
              <a:rPr lang="nl-NL" dirty="0" smtClean="0"/>
              <a:t>Lichamelijk </a:t>
            </a:r>
          </a:p>
          <a:p>
            <a:r>
              <a:rPr lang="nl-NL" dirty="0" smtClean="0"/>
              <a:t>Geestelijk</a:t>
            </a:r>
          </a:p>
          <a:p>
            <a:r>
              <a:rPr lang="nl-NL" dirty="0" smtClean="0"/>
              <a:t>Materieel</a:t>
            </a:r>
          </a:p>
          <a:p>
            <a:r>
              <a:rPr lang="nl-NL" dirty="0" smtClean="0"/>
              <a:t>Sociaal</a:t>
            </a:r>
          </a:p>
          <a:p>
            <a:r>
              <a:rPr lang="nl-NL" dirty="0" smtClean="0"/>
              <a:t>cultureel</a:t>
            </a:r>
            <a:endParaRPr lang="nl-NL" dirty="0"/>
          </a:p>
        </p:txBody>
      </p:sp>
      <p:sp>
        <p:nvSpPr>
          <p:cNvPr id="15" name="Gebogen PIJL-OMHOOG 14"/>
          <p:cNvSpPr/>
          <p:nvPr/>
        </p:nvSpPr>
        <p:spPr>
          <a:xfrm rot="3329918">
            <a:off x="2877118" y="1844536"/>
            <a:ext cx="2557831" cy="856138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 rot="3402190">
            <a:off x="3446420" y="2172699"/>
            <a:ext cx="141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Persoonlijk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4699944" y="2254126"/>
            <a:ext cx="5029200" cy="646331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Er zijn mensen die op materieel gebied niets te kort komen, maar voelen zich toch niet gelukkig.</a:t>
            </a:r>
            <a:endParaRPr lang="nl-NL" dirty="0"/>
          </a:p>
        </p:txBody>
      </p:sp>
      <p:cxnSp>
        <p:nvCxnSpPr>
          <p:cNvPr id="22" name="Gekromde verbindingslijn 21"/>
          <p:cNvCxnSpPr/>
          <p:nvPr/>
        </p:nvCxnSpPr>
        <p:spPr>
          <a:xfrm rot="16200000" flipH="1">
            <a:off x="8411585" y="2136129"/>
            <a:ext cx="4023958" cy="74758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10057776" y="4573867"/>
            <a:ext cx="1479157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Beschrijving </a:t>
            </a:r>
            <a:endParaRPr lang="nl-NL" dirty="0"/>
          </a:p>
        </p:txBody>
      </p:sp>
      <p:cxnSp>
        <p:nvCxnSpPr>
          <p:cNvPr id="26" name="Rechte verbindingslijn met pijl 25"/>
          <p:cNvCxnSpPr>
            <a:stCxn id="24" idx="1"/>
            <a:endCxn id="28" idx="3"/>
          </p:cNvCxnSpPr>
          <p:nvPr/>
        </p:nvCxnSpPr>
        <p:spPr>
          <a:xfrm flipH="1">
            <a:off x="7101364" y="4758533"/>
            <a:ext cx="2956412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913507" y="4435367"/>
            <a:ext cx="6187857" cy="6463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Dieper ingaan op de kenmerken, behoeften en problematieken.</a:t>
            </a:r>
          </a:p>
          <a:p>
            <a:endParaRPr lang="nl-NL" dirty="0"/>
          </a:p>
        </p:txBody>
      </p:sp>
      <p:cxnSp>
        <p:nvCxnSpPr>
          <p:cNvPr id="31" name="Gekromde verbindingslijn 30"/>
          <p:cNvCxnSpPr/>
          <p:nvPr/>
        </p:nvCxnSpPr>
        <p:spPr>
          <a:xfrm>
            <a:off x="3356975" y="5081698"/>
            <a:ext cx="1342969" cy="930795"/>
          </a:xfrm>
          <a:prstGeom prst="curvedConnector3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vak 31"/>
          <p:cNvSpPr txBox="1"/>
          <p:nvPr/>
        </p:nvSpPr>
        <p:spPr>
          <a:xfrm>
            <a:off x="4972209" y="5800318"/>
            <a:ext cx="6100179" cy="36933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Op basis daarvan wordt invulling gegeven aan de 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401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6" grpId="0"/>
      <p:bldP spid="17" grpId="0" animBg="1"/>
      <p:bldP spid="24" grpId="0" animBg="1"/>
      <p:bldP spid="28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9742" y="0"/>
            <a:ext cx="9632515" cy="86429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Doelgroep beschrijving naar ontwikkelingsfase</a:t>
            </a:r>
            <a:endParaRPr lang="nl-NL" dirty="0"/>
          </a:p>
        </p:txBody>
      </p:sp>
      <p:sp>
        <p:nvSpPr>
          <p:cNvPr id="6" name="PIJL-OMLAAG 5"/>
          <p:cNvSpPr/>
          <p:nvPr/>
        </p:nvSpPr>
        <p:spPr>
          <a:xfrm>
            <a:off x="8427027" y="665019"/>
            <a:ext cx="311728" cy="997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6515930" y="1851761"/>
            <a:ext cx="541366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Is een af te bakenen periode in het leven van de mens.</a:t>
            </a:r>
          </a:p>
          <a:p>
            <a:r>
              <a:rPr lang="nl-NL" dirty="0" smtClean="0"/>
              <a:t>Elke fase heeft zijn eigen kenmerken </a:t>
            </a:r>
            <a:endParaRPr lang="nl-NL" dirty="0"/>
          </a:p>
        </p:txBody>
      </p:sp>
      <p:cxnSp>
        <p:nvCxnSpPr>
          <p:cNvPr id="9" name="Rechte verbindingslijn met pijl 8"/>
          <p:cNvCxnSpPr>
            <a:stCxn id="7" idx="1"/>
          </p:cNvCxnSpPr>
          <p:nvPr/>
        </p:nvCxnSpPr>
        <p:spPr>
          <a:xfrm flipH="1" flipV="1">
            <a:off x="4614393" y="2174926"/>
            <a:ext cx="190153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811320" y="1942052"/>
            <a:ext cx="380307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Doelgroepen kunnen we beschrijven vanuit een aantal vaste invalshoeken</a:t>
            </a:r>
            <a:endParaRPr lang="nl-NL" dirty="0"/>
          </a:p>
        </p:txBody>
      </p:sp>
      <p:sp>
        <p:nvSpPr>
          <p:cNvPr id="11" name="PIJL-OMLAAG 10"/>
          <p:cNvSpPr/>
          <p:nvPr/>
        </p:nvSpPr>
        <p:spPr>
          <a:xfrm>
            <a:off x="2171701" y="2719524"/>
            <a:ext cx="457200" cy="1957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1050311" y="4808097"/>
            <a:ext cx="356408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Lichamelijke ontwikkeling</a:t>
            </a:r>
          </a:p>
          <a:p>
            <a:r>
              <a:rPr lang="nl-NL" dirty="0" smtClean="0"/>
              <a:t>Cognitieve ontwikkeling</a:t>
            </a:r>
          </a:p>
          <a:p>
            <a:r>
              <a:rPr lang="nl-NL" dirty="0" smtClean="0"/>
              <a:t>Sociaal affectieve ontwikkeling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7600950" y="3002972"/>
            <a:ext cx="3439391" cy="3139321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Baby 0-1,5jaar</a:t>
            </a:r>
          </a:p>
          <a:p>
            <a:r>
              <a:rPr lang="nl-NL" dirty="0" smtClean="0"/>
              <a:t>Peuter 1,5-4 jaar</a:t>
            </a:r>
          </a:p>
          <a:p>
            <a:r>
              <a:rPr lang="nl-NL" dirty="0" smtClean="0"/>
              <a:t>Kleuter 4-6 jaar</a:t>
            </a:r>
          </a:p>
          <a:p>
            <a:r>
              <a:rPr lang="nl-NL" dirty="0" smtClean="0"/>
              <a:t>Jong schoolkind 6-9 jaar</a:t>
            </a:r>
          </a:p>
          <a:p>
            <a:r>
              <a:rPr lang="nl-NL" dirty="0" smtClean="0"/>
              <a:t>Oudere schoolkind 9-12 jaar</a:t>
            </a:r>
          </a:p>
          <a:p>
            <a:r>
              <a:rPr lang="nl-NL" dirty="0" smtClean="0"/>
              <a:t>Puber 12-16 jaar</a:t>
            </a:r>
          </a:p>
          <a:p>
            <a:r>
              <a:rPr lang="nl-NL" dirty="0" smtClean="0"/>
              <a:t>Adolescent </a:t>
            </a:r>
            <a:r>
              <a:rPr lang="nl-NL" dirty="0" smtClean="0"/>
              <a:t>16-21 </a:t>
            </a:r>
            <a:r>
              <a:rPr lang="nl-NL" dirty="0" smtClean="0"/>
              <a:t>jaar</a:t>
            </a:r>
          </a:p>
          <a:p>
            <a:r>
              <a:rPr lang="nl-NL" dirty="0" smtClean="0"/>
              <a:t>Jongvolwassenheid 21-40 jaar</a:t>
            </a:r>
          </a:p>
          <a:p>
            <a:r>
              <a:rPr lang="nl-NL" dirty="0" smtClean="0"/>
              <a:t>Middelbare leeftijd 40-55 jaar</a:t>
            </a:r>
          </a:p>
          <a:p>
            <a:r>
              <a:rPr lang="nl-NL" dirty="0" smtClean="0"/>
              <a:t>Vroege ouderdom 55-65jaar</a:t>
            </a:r>
          </a:p>
          <a:p>
            <a:r>
              <a:rPr lang="nl-NL" dirty="0" smtClean="0"/>
              <a:t>Ouderdom 65+</a:t>
            </a:r>
          </a:p>
        </p:txBody>
      </p:sp>
    </p:spTree>
    <p:extLst>
      <p:ext uri="{BB962C8B-B14F-4D97-AF65-F5344CB8AC3E}">
        <p14:creationId xmlns:p14="http://schemas.microsoft.com/office/powerpoint/2010/main" val="254415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70413" y="0"/>
            <a:ext cx="7651173" cy="1325563"/>
          </a:xfrm>
        </p:spPr>
        <p:txBody>
          <a:bodyPr/>
          <a:lstStyle/>
          <a:p>
            <a:r>
              <a:rPr lang="nl-NL" dirty="0" smtClean="0"/>
              <a:t>Opdracht voor in je levensboek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4542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/>
              <a:t>Omschrijf jezelf aan de hand van de doelgroep beschrijving.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Ik zit in de ontwikkelingsfase______________</a:t>
            </a:r>
          </a:p>
          <a:p>
            <a:pPr marL="0" indent="0">
              <a:buNone/>
            </a:pPr>
            <a:r>
              <a:rPr lang="nl-NL" sz="2400" dirty="0" smtClean="0"/>
              <a:t>Mijn lichamelijke ontwikkeling_____________</a:t>
            </a:r>
          </a:p>
          <a:p>
            <a:pPr marL="0" indent="0">
              <a:buNone/>
            </a:pPr>
            <a:r>
              <a:rPr lang="nl-NL" sz="2400" dirty="0" smtClean="0"/>
              <a:t>Mijn cognitieve ontwikkeling______________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8302337" y="2337954"/>
            <a:ext cx="35225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Mijn welzijn:</a:t>
            </a:r>
          </a:p>
          <a:p>
            <a:r>
              <a:rPr lang="nl-NL" sz="2400" dirty="0" smtClean="0"/>
              <a:t>Lichamelijk </a:t>
            </a:r>
          </a:p>
          <a:p>
            <a:r>
              <a:rPr lang="nl-NL" sz="2400" dirty="0" smtClean="0"/>
              <a:t>Geestelijk</a:t>
            </a:r>
          </a:p>
          <a:p>
            <a:r>
              <a:rPr lang="nl-NL" sz="2400" dirty="0" smtClean="0"/>
              <a:t>Materieel</a:t>
            </a:r>
          </a:p>
          <a:p>
            <a:r>
              <a:rPr lang="nl-NL" sz="2400" dirty="0" smtClean="0"/>
              <a:t>Sociaal</a:t>
            </a:r>
          </a:p>
          <a:p>
            <a:r>
              <a:rPr lang="nl-NL" sz="2400" dirty="0" smtClean="0"/>
              <a:t>cultureel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608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04509" y="0"/>
            <a:ext cx="2382982" cy="788266"/>
          </a:xfrm>
        </p:spPr>
        <p:txBody>
          <a:bodyPr/>
          <a:lstStyle/>
          <a:p>
            <a:r>
              <a:rPr lang="nl-NL" dirty="0" smtClean="0"/>
              <a:t>De baby</a:t>
            </a:r>
            <a:endParaRPr lang="nl-NL" dirty="0"/>
          </a:p>
        </p:txBody>
      </p:sp>
      <p:pic>
        <p:nvPicPr>
          <p:cNvPr id="1030" name="Picture 6" descr="Afbeeldingsresultaat voor zwitsa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42" y="1531935"/>
            <a:ext cx="3943648" cy="402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6619009" y="2670465"/>
            <a:ext cx="42706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Ontwikkeling tot baby</a:t>
            </a:r>
          </a:p>
          <a:p>
            <a:r>
              <a:rPr lang="nl-NL" sz="2800" dirty="0" smtClean="0"/>
              <a:t>Ontwikkeling van een baby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6409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518" y="896837"/>
            <a:ext cx="2933700" cy="699366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Voor de geboorte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1714500" y="1449288"/>
            <a:ext cx="0" cy="644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980209" y="2093525"/>
            <a:ext cx="1922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Een foetus</a:t>
            </a:r>
            <a:endParaRPr lang="nl-NL" sz="2400" dirty="0"/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1714500" y="2693235"/>
            <a:ext cx="0" cy="1205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938645" y="3776536"/>
            <a:ext cx="2005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Kan voor de geboorte al geluiden horen</a:t>
            </a:r>
            <a:endParaRPr lang="nl-NL" sz="2000" dirty="0" smtClean="0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1714500" y="4584381"/>
            <a:ext cx="0" cy="1101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90944" y="5685817"/>
            <a:ext cx="4395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Reageert op bepaalde geluiden, dit kan gezien worden als de start van de </a:t>
            </a:r>
          </a:p>
          <a:p>
            <a:r>
              <a:rPr lang="nl-NL" sz="2000" dirty="0" smtClean="0"/>
              <a:t>Sociaal-emotionele ontwikkeling</a:t>
            </a:r>
            <a:endParaRPr lang="nl-NL" sz="2000" dirty="0"/>
          </a:p>
        </p:txBody>
      </p:sp>
      <p:sp>
        <p:nvSpPr>
          <p:cNvPr id="13" name="Tekstvak 12"/>
          <p:cNvSpPr txBox="1"/>
          <p:nvPr/>
        </p:nvSpPr>
        <p:spPr>
          <a:xfrm>
            <a:off x="5294169" y="767372"/>
            <a:ext cx="2285998" cy="2246769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6 maanden</a:t>
            </a:r>
          </a:p>
          <a:p>
            <a:endParaRPr lang="nl-NL" sz="2800" dirty="0"/>
          </a:p>
          <a:p>
            <a:endParaRPr lang="nl-NL" sz="2800" dirty="0" smtClean="0"/>
          </a:p>
          <a:p>
            <a:endParaRPr lang="nl-NL" sz="2800" dirty="0"/>
          </a:p>
          <a:p>
            <a:endParaRPr lang="nl-NL" sz="2800" dirty="0"/>
          </a:p>
        </p:txBody>
      </p:sp>
      <p:cxnSp>
        <p:nvCxnSpPr>
          <p:cNvPr id="15" name="Rechte verbindingslijn met pijl 14"/>
          <p:cNvCxnSpPr/>
          <p:nvPr/>
        </p:nvCxnSpPr>
        <p:spPr>
          <a:xfrm flipH="1">
            <a:off x="6312476" y="1246520"/>
            <a:ext cx="5197" cy="644237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5257801" y="1908859"/>
            <a:ext cx="245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Draait geheel om eten slapen en groeien.</a:t>
            </a:r>
            <a:endParaRPr lang="nl-NL" dirty="0"/>
          </a:p>
        </p:txBody>
      </p:sp>
      <p:sp>
        <p:nvSpPr>
          <p:cNvPr id="19" name="Gekromde PIJL-OMLAAG 18"/>
          <p:cNvSpPr/>
          <p:nvPr/>
        </p:nvSpPr>
        <p:spPr>
          <a:xfrm>
            <a:off x="1330036" y="72736"/>
            <a:ext cx="10006446" cy="88948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4618759" y="131763"/>
            <a:ext cx="3636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25 cm gegroeid en 7 kilo zwaarder</a:t>
            </a:r>
            <a:endParaRPr lang="nl-NL" dirty="0"/>
          </a:p>
        </p:txBody>
      </p:sp>
      <p:sp>
        <p:nvSpPr>
          <p:cNvPr id="21" name="Tekstvak 20"/>
          <p:cNvSpPr txBox="1"/>
          <p:nvPr/>
        </p:nvSpPr>
        <p:spPr>
          <a:xfrm>
            <a:off x="10671464" y="1061854"/>
            <a:ext cx="87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jaar</a:t>
            </a:r>
            <a:endParaRPr lang="nl-NL" dirty="0"/>
          </a:p>
        </p:txBody>
      </p:sp>
      <p:sp>
        <p:nvSpPr>
          <p:cNvPr id="22" name="Tekstvak 21"/>
          <p:cNvSpPr txBox="1"/>
          <p:nvPr/>
        </p:nvSpPr>
        <p:spPr>
          <a:xfrm>
            <a:off x="6092537" y="3960780"/>
            <a:ext cx="6099463" cy="923330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Als het kind 1,5 jaar oud is, is de babytijd voorbij.</a:t>
            </a:r>
          </a:p>
          <a:p>
            <a:r>
              <a:rPr lang="nl-NL" dirty="0" smtClean="0"/>
              <a:t>De gemiddelde baby is dan ongeveer 82 centimeter en weegt 12 kilo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751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3" grpId="0" animBg="1"/>
      <p:bldP spid="16" grpId="0"/>
      <p:bldP spid="19" grpId="0" animBg="1"/>
      <p:bldP spid="20" grpId="0"/>
      <p:bldP spid="21" grpId="0"/>
      <p:bldP spid="22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398</Words>
  <Application>Microsoft Office PowerPoint</Application>
  <PresentationFormat>Breedbeeld</PresentationFormat>
  <Paragraphs>115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Gezondheidskunde</vt:lpstr>
      <vt:lpstr>Vandaag</vt:lpstr>
      <vt:lpstr>Interview vragen</vt:lpstr>
      <vt:lpstr>Doelgroepen</vt:lpstr>
      <vt:lpstr>PowerPoint-presentatie</vt:lpstr>
      <vt:lpstr>Doelgroep beschrijving naar ontwikkelingsfase</vt:lpstr>
      <vt:lpstr>Opdracht voor in je levensboek</vt:lpstr>
      <vt:lpstr>De baby</vt:lpstr>
      <vt:lpstr>PowerPoint-presentatie</vt:lpstr>
      <vt:lpstr>Opdracht ontwikkeling van de Baby</vt:lpstr>
      <vt:lpstr>Eindopdracht</vt:lpstr>
      <vt:lpstr>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</dc:title>
  <dc:creator>trees kerkhoff</dc:creator>
  <cp:lastModifiedBy>trees kerkhoff</cp:lastModifiedBy>
  <cp:revision>23</cp:revision>
  <dcterms:created xsi:type="dcterms:W3CDTF">2016-09-15T15:30:28Z</dcterms:created>
  <dcterms:modified xsi:type="dcterms:W3CDTF">2016-09-16T11:43:52Z</dcterms:modified>
</cp:coreProperties>
</file>