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6"/>
  </p:notesMasterIdLst>
  <p:sldIdLst>
    <p:sldId id="279" r:id="rId5"/>
    <p:sldId id="285" r:id="rId6"/>
    <p:sldId id="286" r:id="rId7"/>
    <p:sldId id="256" r:id="rId8"/>
    <p:sldId id="257" r:id="rId9"/>
    <p:sldId id="287" r:id="rId10"/>
    <p:sldId id="258" r:id="rId11"/>
    <p:sldId id="259" r:id="rId12"/>
    <p:sldId id="260" r:id="rId13"/>
    <p:sldId id="262" r:id="rId14"/>
    <p:sldId id="263" r:id="rId15"/>
    <p:sldId id="280" r:id="rId16"/>
    <p:sldId id="281" r:id="rId17"/>
    <p:sldId id="282" r:id="rId18"/>
    <p:sldId id="275" r:id="rId19"/>
    <p:sldId id="283" r:id="rId20"/>
    <p:sldId id="276" r:id="rId21"/>
    <p:sldId id="289" r:id="rId22"/>
    <p:sldId id="277" r:id="rId23"/>
    <p:sldId id="288" r:id="rId24"/>
    <p:sldId id="284" r:id="rId25"/>
  </p:sldIdLst>
  <p:sldSz cx="9144000" cy="6858000" type="screen4x3"/>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4" d="100"/>
          <a:sy n="54" d="100"/>
        </p:scale>
        <p:origin x="1440"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5BB830E-FDF3-4D77-8BE3-B708FBEB6D65}" type="datetimeFigureOut">
              <a:rPr lang="nl-NL" smtClean="0"/>
              <a:t>17-9-2020</a:t>
            </a:fld>
            <a:endParaRPr lang="nl-NL"/>
          </a:p>
        </p:txBody>
      </p:sp>
      <p:sp>
        <p:nvSpPr>
          <p:cNvPr id="4" name="Tijdelijke aanduiding voor dia-afbeelding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77EDF52-2796-4FBC-9944-93FA2FFB4D4A}" type="slidenum">
              <a:rPr lang="nl-NL" smtClean="0"/>
              <a:t>‹nr.›</a:t>
            </a:fld>
            <a:endParaRPr lang="nl-NL"/>
          </a:p>
        </p:txBody>
      </p:sp>
    </p:spTree>
    <p:extLst>
      <p:ext uri="{BB962C8B-B14F-4D97-AF65-F5344CB8AC3E}">
        <p14:creationId xmlns:p14="http://schemas.microsoft.com/office/powerpoint/2010/main" val="11385045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nl-NL"/>
              <a:t>Klik om de stijl te bewerken</a:t>
            </a:r>
          </a:p>
        </p:txBody>
      </p:sp>
      <p:sp>
        <p:nvSpPr>
          <p:cNvPr id="3" name="Ond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 om de ondertitelstijl van het model te bewerken</a:t>
            </a:r>
          </a:p>
        </p:txBody>
      </p:sp>
      <p:sp>
        <p:nvSpPr>
          <p:cNvPr id="4" name="Tijdelijke aanduiding voor datum 3"/>
          <p:cNvSpPr>
            <a:spLocks noGrp="1"/>
          </p:cNvSpPr>
          <p:nvPr>
            <p:ph type="dt" sz="half" idx="10"/>
          </p:nvPr>
        </p:nvSpPr>
        <p:spPr/>
        <p:txBody>
          <a:bodyPr/>
          <a:lstStyle/>
          <a:p>
            <a:fld id="{3636DBE9-6136-4310-AA48-2230A533EB5B}" type="datetimeFigureOut">
              <a:rPr lang="nl-NL" smtClean="0"/>
              <a:t>17-9-2020</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88CF3D75-E138-4BF5-B688-B3EF421F8020}" type="slidenum">
              <a:rPr lang="nl-NL" smtClean="0"/>
              <a:t>‹nr.›</a:t>
            </a:fld>
            <a:endParaRPr lang="nl-NL"/>
          </a:p>
        </p:txBody>
      </p:sp>
    </p:spTree>
    <p:extLst>
      <p:ext uri="{BB962C8B-B14F-4D97-AF65-F5344CB8AC3E}">
        <p14:creationId xmlns:p14="http://schemas.microsoft.com/office/powerpoint/2010/main" val="26367910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verticale tekst 2"/>
          <p:cNvSpPr>
            <a:spLocks noGrp="1"/>
          </p:cNvSpPr>
          <p:nvPr>
            <p:ph type="body" orient="vert" idx="1"/>
          </p:nvPr>
        </p:nvSpPr>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3636DBE9-6136-4310-AA48-2230A533EB5B}" type="datetimeFigureOut">
              <a:rPr lang="nl-NL" smtClean="0"/>
              <a:t>17-9-2020</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88CF3D75-E138-4BF5-B688-B3EF421F8020}" type="slidenum">
              <a:rPr lang="nl-NL" smtClean="0"/>
              <a:t>‹nr.›</a:t>
            </a:fld>
            <a:endParaRPr lang="nl-NL"/>
          </a:p>
        </p:txBody>
      </p:sp>
    </p:spTree>
    <p:extLst>
      <p:ext uri="{BB962C8B-B14F-4D97-AF65-F5344CB8AC3E}">
        <p14:creationId xmlns:p14="http://schemas.microsoft.com/office/powerpoint/2010/main" val="33584793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74638"/>
            <a:ext cx="2057400" cy="5851525"/>
          </a:xfr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457200" y="274638"/>
            <a:ext cx="6019800" cy="5851525"/>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3636DBE9-6136-4310-AA48-2230A533EB5B}" type="datetimeFigureOut">
              <a:rPr lang="nl-NL" smtClean="0"/>
              <a:t>17-9-2020</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88CF3D75-E138-4BF5-B688-B3EF421F8020}" type="slidenum">
              <a:rPr lang="nl-NL" smtClean="0"/>
              <a:t>‹nr.›</a:t>
            </a:fld>
            <a:endParaRPr lang="nl-NL"/>
          </a:p>
        </p:txBody>
      </p:sp>
    </p:spTree>
    <p:extLst>
      <p:ext uri="{BB962C8B-B14F-4D97-AF65-F5344CB8AC3E}">
        <p14:creationId xmlns:p14="http://schemas.microsoft.com/office/powerpoint/2010/main" val="27390634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Openingsdia">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ekstvak 5"/>
          <p:cNvSpPr txBox="1"/>
          <p:nvPr userDrawn="1"/>
        </p:nvSpPr>
        <p:spPr>
          <a:xfrm>
            <a:off x="847900" y="6142150"/>
            <a:ext cx="3510049" cy="369332"/>
          </a:xfrm>
          <a:prstGeom prst="rect">
            <a:avLst/>
          </a:prstGeom>
          <a:solidFill>
            <a:schemeClr val="bg1"/>
          </a:solidFill>
        </p:spPr>
        <p:txBody>
          <a:bodyPr wrap="square" rtlCol="0">
            <a:spAutoFit/>
          </a:bodyPr>
          <a:lstStyle/>
          <a:p>
            <a:endParaRPr lang="nl-NL" dirty="0"/>
          </a:p>
        </p:txBody>
      </p:sp>
      <p:pic>
        <p:nvPicPr>
          <p:cNvPr id="7" name="Afbeelding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80847" y="5787319"/>
            <a:ext cx="4914910" cy="1078994"/>
          </a:xfrm>
          <a:prstGeom prst="rect">
            <a:avLst/>
          </a:prstGeom>
        </p:spPr>
      </p:pic>
    </p:spTree>
    <p:extLst>
      <p:ext uri="{BB962C8B-B14F-4D97-AF65-F5344CB8AC3E}">
        <p14:creationId xmlns:p14="http://schemas.microsoft.com/office/powerpoint/2010/main" val="8367693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3636DBE9-6136-4310-AA48-2230A533EB5B}" type="datetimeFigureOut">
              <a:rPr lang="nl-NL" smtClean="0"/>
              <a:t>17-9-2020</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88CF3D75-E138-4BF5-B688-B3EF421F8020}" type="slidenum">
              <a:rPr lang="nl-NL" smtClean="0"/>
              <a:t>‹nr.›</a:t>
            </a:fld>
            <a:endParaRPr lang="nl-NL"/>
          </a:p>
        </p:txBody>
      </p:sp>
    </p:spTree>
    <p:extLst>
      <p:ext uri="{BB962C8B-B14F-4D97-AF65-F5344CB8AC3E}">
        <p14:creationId xmlns:p14="http://schemas.microsoft.com/office/powerpoint/2010/main" val="7700677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nl-NL"/>
              <a:t>Klik om de stijl te bewerken</a:t>
            </a:r>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 om de modelstijlen te bewerken</a:t>
            </a:r>
          </a:p>
        </p:txBody>
      </p:sp>
      <p:sp>
        <p:nvSpPr>
          <p:cNvPr id="4" name="Tijdelijke aanduiding voor datum 3"/>
          <p:cNvSpPr>
            <a:spLocks noGrp="1"/>
          </p:cNvSpPr>
          <p:nvPr>
            <p:ph type="dt" sz="half" idx="10"/>
          </p:nvPr>
        </p:nvSpPr>
        <p:spPr/>
        <p:txBody>
          <a:bodyPr/>
          <a:lstStyle/>
          <a:p>
            <a:fld id="{3636DBE9-6136-4310-AA48-2230A533EB5B}" type="datetimeFigureOut">
              <a:rPr lang="nl-NL" smtClean="0"/>
              <a:t>17-9-2020</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88CF3D75-E138-4BF5-B688-B3EF421F8020}" type="slidenum">
              <a:rPr lang="nl-NL" smtClean="0"/>
              <a:t>‹nr.›</a:t>
            </a:fld>
            <a:endParaRPr lang="nl-NL"/>
          </a:p>
        </p:txBody>
      </p:sp>
    </p:spTree>
    <p:extLst>
      <p:ext uri="{BB962C8B-B14F-4D97-AF65-F5344CB8AC3E}">
        <p14:creationId xmlns:p14="http://schemas.microsoft.com/office/powerpoint/2010/main" val="6522616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p:cNvSpPr>
            <a:spLocks noGrp="1"/>
          </p:cNvSpPr>
          <p:nvPr>
            <p:ph type="dt" sz="half" idx="10"/>
          </p:nvPr>
        </p:nvSpPr>
        <p:spPr/>
        <p:txBody>
          <a:bodyPr/>
          <a:lstStyle/>
          <a:p>
            <a:fld id="{3636DBE9-6136-4310-AA48-2230A533EB5B}" type="datetimeFigureOut">
              <a:rPr lang="nl-NL" smtClean="0"/>
              <a:t>17-9-2020</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88CF3D75-E138-4BF5-B688-B3EF421F8020}" type="slidenum">
              <a:rPr lang="nl-NL" smtClean="0"/>
              <a:t>‹nr.›</a:t>
            </a:fld>
            <a:endParaRPr lang="nl-NL"/>
          </a:p>
        </p:txBody>
      </p:sp>
    </p:spTree>
    <p:extLst>
      <p:ext uri="{BB962C8B-B14F-4D97-AF65-F5344CB8AC3E}">
        <p14:creationId xmlns:p14="http://schemas.microsoft.com/office/powerpoint/2010/main" val="19259622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nl-NL"/>
              <a:t>Klik om de stijl te bewerken</a:t>
            </a:r>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p:cNvSpPr>
            <a:spLocks noGrp="1"/>
          </p:cNvSpPr>
          <p:nvPr>
            <p:ph type="dt" sz="half" idx="10"/>
          </p:nvPr>
        </p:nvSpPr>
        <p:spPr/>
        <p:txBody>
          <a:bodyPr/>
          <a:lstStyle/>
          <a:p>
            <a:fld id="{3636DBE9-6136-4310-AA48-2230A533EB5B}" type="datetimeFigureOut">
              <a:rPr lang="nl-NL" smtClean="0"/>
              <a:t>17-9-2020</a:t>
            </a:fld>
            <a:endParaRPr lang="nl-NL"/>
          </a:p>
        </p:txBody>
      </p:sp>
      <p:sp>
        <p:nvSpPr>
          <p:cNvPr id="8" name="Tijdelijke aanduiding voor voettekst 7"/>
          <p:cNvSpPr>
            <a:spLocks noGrp="1"/>
          </p:cNvSpPr>
          <p:nvPr>
            <p:ph type="ftr" sz="quarter" idx="11"/>
          </p:nvPr>
        </p:nvSpPr>
        <p:spPr/>
        <p:txBody>
          <a:bodyPr/>
          <a:lstStyle/>
          <a:p>
            <a:endParaRPr lang="nl-NL"/>
          </a:p>
        </p:txBody>
      </p:sp>
      <p:sp>
        <p:nvSpPr>
          <p:cNvPr id="9" name="Tijdelijke aanduiding voor dianummer 8"/>
          <p:cNvSpPr>
            <a:spLocks noGrp="1"/>
          </p:cNvSpPr>
          <p:nvPr>
            <p:ph type="sldNum" sz="quarter" idx="12"/>
          </p:nvPr>
        </p:nvSpPr>
        <p:spPr/>
        <p:txBody>
          <a:bodyPr/>
          <a:lstStyle/>
          <a:p>
            <a:fld id="{88CF3D75-E138-4BF5-B688-B3EF421F8020}" type="slidenum">
              <a:rPr lang="nl-NL" smtClean="0"/>
              <a:t>‹nr.›</a:t>
            </a:fld>
            <a:endParaRPr lang="nl-NL"/>
          </a:p>
        </p:txBody>
      </p:sp>
    </p:spTree>
    <p:extLst>
      <p:ext uri="{BB962C8B-B14F-4D97-AF65-F5344CB8AC3E}">
        <p14:creationId xmlns:p14="http://schemas.microsoft.com/office/powerpoint/2010/main" val="33101709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datum 2"/>
          <p:cNvSpPr>
            <a:spLocks noGrp="1"/>
          </p:cNvSpPr>
          <p:nvPr>
            <p:ph type="dt" sz="half" idx="10"/>
          </p:nvPr>
        </p:nvSpPr>
        <p:spPr/>
        <p:txBody>
          <a:bodyPr/>
          <a:lstStyle/>
          <a:p>
            <a:fld id="{3636DBE9-6136-4310-AA48-2230A533EB5B}" type="datetimeFigureOut">
              <a:rPr lang="nl-NL" smtClean="0"/>
              <a:t>17-9-2020</a:t>
            </a:fld>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88CF3D75-E138-4BF5-B688-B3EF421F8020}" type="slidenum">
              <a:rPr lang="nl-NL" smtClean="0"/>
              <a:t>‹nr.›</a:t>
            </a:fld>
            <a:endParaRPr lang="nl-NL"/>
          </a:p>
        </p:txBody>
      </p:sp>
    </p:spTree>
    <p:extLst>
      <p:ext uri="{BB962C8B-B14F-4D97-AF65-F5344CB8AC3E}">
        <p14:creationId xmlns:p14="http://schemas.microsoft.com/office/powerpoint/2010/main" val="23094113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3636DBE9-6136-4310-AA48-2230A533EB5B}" type="datetimeFigureOut">
              <a:rPr lang="nl-NL" smtClean="0"/>
              <a:t>17-9-2020</a:t>
            </a:fld>
            <a:endParaRPr lang="nl-NL"/>
          </a:p>
        </p:txBody>
      </p:sp>
      <p:sp>
        <p:nvSpPr>
          <p:cNvPr id="3" name="Tijdelijke aanduiding voor voettekst 2"/>
          <p:cNvSpPr>
            <a:spLocks noGrp="1"/>
          </p:cNvSpPr>
          <p:nvPr>
            <p:ph type="ftr" sz="quarter" idx="11"/>
          </p:nvPr>
        </p:nvSpPr>
        <p:spPr/>
        <p:txBody>
          <a:bodyPr/>
          <a:lstStyle/>
          <a:p>
            <a:endParaRPr lang="nl-NL"/>
          </a:p>
        </p:txBody>
      </p:sp>
      <p:sp>
        <p:nvSpPr>
          <p:cNvPr id="4" name="Tijdelijke aanduiding voor dianummer 3"/>
          <p:cNvSpPr>
            <a:spLocks noGrp="1"/>
          </p:cNvSpPr>
          <p:nvPr>
            <p:ph type="sldNum" sz="quarter" idx="12"/>
          </p:nvPr>
        </p:nvSpPr>
        <p:spPr/>
        <p:txBody>
          <a:bodyPr/>
          <a:lstStyle/>
          <a:p>
            <a:fld id="{88CF3D75-E138-4BF5-B688-B3EF421F8020}" type="slidenum">
              <a:rPr lang="nl-NL" smtClean="0"/>
              <a:t>‹nr.›</a:t>
            </a:fld>
            <a:endParaRPr lang="nl-NL"/>
          </a:p>
        </p:txBody>
      </p:sp>
    </p:spTree>
    <p:extLst>
      <p:ext uri="{BB962C8B-B14F-4D97-AF65-F5344CB8AC3E}">
        <p14:creationId xmlns:p14="http://schemas.microsoft.com/office/powerpoint/2010/main" val="27743915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NL"/>
              <a:t>Klik om de stijl te bewerken</a:t>
            </a:r>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p>
            <a:fld id="{3636DBE9-6136-4310-AA48-2230A533EB5B}" type="datetimeFigureOut">
              <a:rPr lang="nl-NL" smtClean="0"/>
              <a:t>17-9-2020</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88CF3D75-E138-4BF5-B688-B3EF421F8020}" type="slidenum">
              <a:rPr lang="nl-NL" smtClean="0"/>
              <a:t>‹nr.›</a:t>
            </a:fld>
            <a:endParaRPr lang="nl-NL"/>
          </a:p>
        </p:txBody>
      </p:sp>
    </p:spTree>
    <p:extLst>
      <p:ext uri="{BB962C8B-B14F-4D97-AF65-F5344CB8AC3E}">
        <p14:creationId xmlns:p14="http://schemas.microsoft.com/office/powerpoint/2010/main" val="15453770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NL"/>
              <a:t>Klik om de stijl te bewerken</a:t>
            </a:r>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p>
            <a:fld id="{3636DBE9-6136-4310-AA48-2230A533EB5B}" type="datetimeFigureOut">
              <a:rPr lang="nl-NL" smtClean="0"/>
              <a:t>17-9-2020</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88CF3D75-E138-4BF5-B688-B3EF421F8020}" type="slidenum">
              <a:rPr lang="nl-NL" smtClean="0"/>
              <a:t>‹nr.›</a:t>
            </a:fld>
            <a:endParaRPr lang="nl-NL"/>
          </a:p>
        </p:txBody>
      </p:sp>
    </p:spTree>
    <p:extLst>
      <p:ext uri="{BB962C8B-B14F-4D97-AF65-F5344CB8AC3E}">
        <p14:creationId xmlns:p14="http://schemas.microsoft.com/office/powerpoint/2010/main" val="22560255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nl-NL"/>
              <a:t>Klik om de stijl te bewerken</a:t>
            </a:r>
          </a:p>
        </p:txBody>
      </p:sp>
      <p:sp>
        <p:nvSpPr>
          <p:cNvPr id="3" name="Tijdelijke aanduiding voor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36DBE9-6136-4310-AA48-2230A533EB5B}" type="datetimeFigureOut">
              <a:rPr lang="nl-NL" smtClean="0"/>
              <a:t>17-9-2020</a:t>
            </a:fld>
            <a:endParaRPr lang="nl-NL"/>
          </a:p>
        </p:txBody>
      </p:sp>
      <p:sp>
        <p:nvSpPr>
          <p:cNvPr id="5" name="Tijdelijke aanduiding voor voettekst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CF3D75-E138-4BF5-B688-B3EF421F8020}" type="slidenum">
              <a:rPr lang="nl-NL" smtClean="0"/>
              <a:t>‹nr.›</a:t>
            </a:fld>
            <a:endParaRPr lang="nl-NL"/>
          </a:p>
        </p:txBody>
      </p:sp>
    </p:spTree>
    <p:extLst>
      <p:ext uri="{BB962C8B-B14F-4D97-AF65-F5344CB8AC3E}">
        <p14:creationId xmlns:p14="http://schemas.microsoft.com/office/powerpoint/2010/main" val="36020981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video" Target="https://www.youtube.com/embed/xU2QNCYDEOs"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video" Target="https://www.youtube.com/embed/vSE8o_Kd8o0"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24172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Opperhuid</a:t>
            </a:r>
          </a:p>
        </p:txBody>
      </p:sp>
      <p:sp>
        <p:nvSpPr>
          <p:cNvPr id="3" name="Tijdelijke aanduiding voor inhoud 2"/>
          <p:cNvSpPr>
            <a:spLocks noGrp="1"/>
          </p:cNvSpPr>
          <p:nvPr>
            <p:ph idx="1"/>
          </p:nvPr>
        </p:nvSpPr>
        <p:spPr/>
        <p:txBody>
          <a:bodyPr>
            <a:normAutofit/>
          </a:bodyPr>
          <a:lstStyle/>
          <a:p>
            <a:r>
              <a:rPr lang="nl-NL" sz="1800" dirty="0">
                <a:latin typeface="Arial" pitchFamily="34" charset="0"/>
                <a:cs typeface="Arial" pitchFamily="34" charset="0"/>
              </a:rPr>
              <a:t>De buitenkant van een plant is vaak bedekt met een laagje was. Dit beschermt het blad tegen uitdroging.</a:t>
            </a:r>
            <a:br>
              <a:rPr lang="nl-NL" sz="1800" dirty="0">
                <a:latin typeface="Arial" pitchFamily="34" charset="0"/>
                <a:cs typeface="Arial" pitchFamily="34" charset="0"/>
              </a:rPr>
            </a:br>
            <a:r>
              <a:rPr lang="nl-NL" sz="1800" dirty="0">
                <a:latin typeface="Arial" pitchFamily="34" charset="0"/>
                <a:cs typeface="Arial" pitchFamily="34" charset="0"/>
              </a:rPr>
              <a:t>Daaronder ligt de </a:t>
            </a:r>
            <a:r>
              <a:rPr lang="nl-NL" sz="1800" b="1" dirty="0">
                <a:latin typeface="Arial" pitchFamily="34" charset="0"/>
                <a:cs typeface="Arial" pitchFamily="34" charset="0"/>
              </a:rPr>
              <a:t>opperhuid</a:t>
            </a:r>
            <a:r>
              <a:rPr lang="nl-NL" sz="1800" dirty="0">
                <a:latin typeface="Arial" pitchFamily="34" charset="0"/>
                <a:cs typeface="Arial" pitchFamily="34" charset="0"/>
              </a:rPr>
              <a:t>.</a:t>
            </a:r>
            <a:br>
              <a:rPr lang="nl-NL" sz="1800" dirty="0">
                <a:latin typeface="Arial" pitchFamily="34" charset="0"/>
                <a:cs typeface="Arial" pitchFamily="34" charset="0"/>
              </a:rPr>
            </a:br>
            <a:r>
              <a:rPr lang="nl-NL" sz="1800" dirty="0">
                <a:latin typeface="Arial" pitchFamily="34" charset="0"/>
                <a:cs typeface="Arial" pitchFamily="34" charset="0"/>
              </a:rPr>
              <a:t>De opperhuid bestaat uit doorzichtige cellen die goed op elkaar aansluiten.</a:t>
            </a:r>
            <a:br>
              <a:rPr lang="nl-NL" sz="1800" dirty="0">
                <a:latin typeface="Arial" pitchFamily="34" charset="0"/>
                <a:cs typeface="Arial" pitchFamily="34" charset="0"/>
              </a:rPr>
            </a:br>
            <a:r>
              <a:rPr lang="nl-NL" sz="1800" dirty="0">
                <a:latin typeface="Arial" pitchFamily="34" charset="0"/>
                <a:cs typeface="Arial" pitchFamily="34" charset="0"/>
              </a:rPr>
              <a:t>Opperhuidweefsel ligt zowel aan de onderkant als de bovenkant van een blad.</a:t>
            </a:r>
          </a:p>
          <a:p>
            <a:endParaRPr lang="nl-NL" sz="1800" dirty="0">
              <a:latin typeface="Arial" pitchFamily="34" charset="0"/>
              <a:cs typeface="Arial" pitchFamily="34" charset="0"/>
            </a:endParaRPr>
          </a:p>
          <a:p>
            <a:r>
              <a:rPr lang="nl-NL" sz="1800" dirty="0">
                <a:latin typeface="Arial" pitchFamily="34" charset="0"/>
                <a:cs typeface="Arial" pitchFamily="34" charset="0"/>
              </a:rPr>
              <a:t>In de opperhuid liggen </a:t>
            </a:r>
            <a:r>
              <a:rPr lang="nl-NL" sz="1800" b="1" dirty="0">
                <a:latin typeface="Arial" pitchFamily="34" charset="0"/>
                <a:cs typeface="Arial" pitchFamily="34" charset="0"/>
              </a:rPr>
              <a:t>huidmondjes.</a:t>
            </a:r>
          </a:p>
          <a:p>
            <a:endParaRPr lang="nl-NL" sz="1800" b="1" dirty="0">
              <a:latin typeface="Arial" pitchFamily="34" charset="0"/>
              <a:cs typeface="Arial" pitchFamily="34" charset="0"/>
            </a:endParaRPr>
          </a:p>
          <a:p>
            <a:r>
              <a:rPr lang="nl-NL" sz="1800" dirty="0">
                <a:latin typeface="Arial" pitchFamily="34" charset="0"/>
                <a:cs typeface="Arial" pitchFamily="34" charset="0"/>
              </a:rPr>
              <a:t>Door de huidmondjes kunnen gassen zoals zuurstof en koolstofdioxide het blad in- en uitgaan. Het open- en dichtgaan de huidmondjes wordt geregeld door twee sluitcellen. De sluitcellen kunnen van vorm veranderen en bevatten bladgroen.</a:t>
            </a:r>
          </a:p>
        </p:txBody>
      </p:sp>
    </p:spTree>
    <p:extLst>
      <p:ext uri="{BB962C8B-B14F-4D97-AF65-F5344CB8AC3E}">
        <p14:creationId xmlns:p14="http://schemas.microsoft.com/office/powerpoint/2010/main" val="10950017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pic>
        <p:nvPicPr>
          <p:cNvPr id="5122" name="Picture 2" descr="https://maken.wikiwijs.nl/userfiles/03d47422f2d2780b22b95f4139f885fcc31b0f0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628800"/>
            <a:ext cx="7422892" cy="28155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9203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https://www.tuinkrant.com/sites/tuinkrant.com/files/webmaster/tkarchief/tk/2007/images/116/het_plantenblad1.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121" y="509463"/>
            <a:ext cx="5742104" cy="59137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hthoek 2"/>
          <p:cNvSpPr/>
          <p:nvPr/>
        </p:nvSpPr>
        <p:spPr>
          <a:xfrm>
            <a:off x="5843047" y="980728"/>
            <a:ext cx="2921104" cy="5632311"/>
          </a:xfrm>
          <a:prstGeom prst="rect">
            <a:avLst/>
          </a:prstGeom>
        </p:spPr>
        <p:txBody>
          <a:bodyPr wrap="square">
            <a:spAutoFit/>
          </a:bodyPr>
          <a:lstStyle/>
          <a:p>
            <a:r>
              <a:rPr lang="nl-NL" dirty="0">
                <a:latin typeface="Arial" pitchFamily="34" charset="0"/>
                <a:cs typeface="Arial" pitchFamily="34" charset="0"/>
              </a:rPr>
              <a:t>Het blad is aan de boven- en onderzijde bedekt met een laag epidermiscellen. Tussen deze beide lagen bevindt zich het bladmoes dat uit parenchymcellen bestaat. </a:t>
            </a:r>
          </a:p>
          <a:p>
            <a:r>
              <a:rPr lang="nl-NL" dirty="0">
                <a:latin typeface="Arial" pitchFamily="34" charset="0"/>
                <a:cs typeface="Arial" pitchFamily="34" charset="0"/>
              </a:rPr>
              <a:t>Hierin zijn de vaatbundels van het blad aanwezig.</a:t>
            </a:r>
          </a:p>
          <a:p>
            <a:endParaRPr lang="nl-NL" dirty="0">
              <a:latin typeface="Arial" pitchFamily="34" charset="0"/>
              <a:cs typeface="Arial" pitchFamily="34" charset="0"/>
            </a:endParaRPr>
          </a:p>
          <a:p>
            <a:r>
              <a:rPr lang="nl-NL" dirty="0">
                <a:latin typeface="Arial" pitchFamily="34" charset="0"/>
                <a:cs typeface="Arial" pitchFamily="34" charset="0"/>
              </a:rPr>
              <a:t>Het sponsparenchym</a:t>
            </a:r>
          </a:p>
          <a:p>
            <a:r>
              <a:rPr lang="nl-NL" dirty="0">
                <a:latin typeface="Arial" pitchFamily="34" charset="0"/>
                <a:cs typeface="Arial" pitchFamily="34" charset="0"/>
              </a:rPr>
              <a:t>zorgt voor de gaswisseling van zuurstof, koolzuurgas en waterdamp en speelt een belangrijke rol in de aanvoer van water en de afvoer van door de fotosynthese gevormde suikers</a:t>
            </a:r>
          </a:p>
          <a:p>
            <a:endParaRPr lang="nl-NL" dirty="0"/>
          </a:p>
        </p:txBody>
      </p:sp>
    </p:spTree>
    <p:extLst>
      <p:ext uri="{BB962C8B-B14F-4D97-AF65-F5344CB8AC3E}">
        <p14:creationId xmlns:p14="http://schemas.microsoft.com/office/powerpoint/2010/main" val="26511352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Uiterlijke kenmerken</a:t>
            </a:r>
          </a:p>
        </p:txBody>
      </p:sp>
      <p:sp>
        <p:nvSpPr>
          <p:cNvPr id="3" name="Tijdelijke aanduiding voor inhoud 2"/>
          <p:cNvSpPr>
            <a:spLocks noGrp="1"/>
          </p:cNvSpPr>
          <p:nvPr>
            <p:ph idx="1"/>
          </p:nvPr>
        </p:nvSpPr>
        <p:spPr/>
        <p:txBody>
          <a:bodyPr>
            <a:normAutofit/>
          </a:bodyPr>
          <a:lstStyle/>
          <a:p>
            <a:endParaRPr lang="nl-NL" dirty="0"/>
          </a:p>
          <a:p>
            <a:r>
              <a:rPr lang="nl-NL" sz="1800" b="1" dirty="0">
                <a:latin typeface="Arial" pitchFamily="34" charset="0"/>
                <a:cs typeface="Arial" pitchFamily="34" charset="0"/>
              </a:rPr>
              <a:t>Planten voor volle zon</a:t>
            </a:r>
            <a:r>
              <a:rPr lang="nl-NL" sz="1800" dirty="0">
                <a:latin typeface="Arial" pitchFamily="34" charset="0"/>
                <a:cs typeface="Arial" pitchFamily="34" charset="0"/>
                <a:sym typeface="Wingdings" pitchFamily="2" charset="2"/>
              </a:rPr>
              <a:t> De bladeren in het volle zonlicht zijn meestal dikker dan de bladeren die in de schaduw aan dezelfde plant groeien. Dit komt doordat zij meer palissadeweefsel bevatten. Planten die in zeer sterk zonlicht groeien, hebben aan de onderzijde van de bladeren ook een laag palissadeparenchym. Door de hoeveelheid licht worden suikers gemaakt , water opgezogen en neemt de turgor (</a:t>
            </a:r>
            <a:r>
              <a:rPr lang="nl-NL" sz="1800" dirty="0" err="1">
                <a:latin typeface="Arial" pitchFamily="34" charset="0"/>
                <a:cs typeface="Arial" pitchFamily="34" charset="0"/>
                <a:sym typeface="Wingdings" pitchFamily="2" charset="2"/>
              </a:rPr>
              <a:t>celdruk</a:t>
            </a:r>
            <a:r>
              <a:rPr lang="nl-NL" sz="1800" dirty="0">
                <a:latin typeface="Arial" pitchFamily="34" charset="0"/>
                <a:cs typeface="Arial" pitchFamily="34" charset="0"/>
                <a:sym typeface="Wingdings" pitchFamily="2" charset="2"/>
              </a:rPr>
              <a:t>) toe waardoor de huidmondjes open gaan staan.</a:t>
            </a:r>
          </a:p>
          <a:p>
            <a:endParaRPr lang="nl-NL" sz="1800" dirty="0">
              <a:latin typeface="Arial" pitchFamily="34" charset="0"/>
              <a:cs typeface="Arial" pitchFamily="34" charset="0"/>
              <a:sym typeface="Wingdings" pitchFamily="2" charset="2"/>
            </a:endParaRPr>
          </a:p>
          <a:p>
            <a:pPr lvl="0"/>
            <a:r>
              <a:rPr lang="nl-NL" sz="1800" b="1" dirty="0">
                <a:solidFill>
                  <a:prstClr val="black"/>
                </a:solidFill>
                <a:latin typeface="Arial" pitchFamily="34" charset="0"/>
                <a:cs typeface="Arial" pitchFamily="34" charset="0"/>
              </a:rPr>
              <a:t>Schaduwplanten</a:t>
            </a:r>
            <a:r>
              <a:rPr lang="nl-NL" sz="1800" dirty="0">
                <a:solidFill>
                  <a:prstClr val="black"/>
                </a:solidFill>
                <a:latin typeface="Arial" pitchFamily="34" charset="0"/>
                <a:cs typeface="Arial" pitchFamily="34" charset="0"/>
                <a:sym typeface="Wingdings" pitchFamily="2" charset="2"/>
              </a:rPr>
              <a:t> heeft een plant weinig licht dan worden er geen suikers gemaakt, de nog aanwezige suikers worden afgevoerd, water wordt afgegeven en de </a:t>
            </a:r>
            <a:r>
              <a:rPr lang="nl-NL" sz="1800" dirty="0" err="1">
                <a:solidFill>
                  <a:prstClr val="black"/>
                </a:solidFill>
                <a:latin typeface="Arial" pitchFamily="34" charset="0"/>
                <a:cs typeface="Arial" pitchFamily="34" charset="0"/>
                <a:sym typeface="Wingdings" pitchFamily="2" charset="2"/>
              </a:rPr>
              <a:t>turgor</a:t>
            </a:r>
            <a:r>
              <a:rPr lang="nl-NL" sz="1800" dirty="0">
                <a:solidFill>
                  <a:prstClr val="black"/>
                </a:solidFill>
                <a:latin typeface="Arial" pitchFamily="34" charset="0"/>
                <a:cs typeface="Arial" pitchFamily="34" charset="0"/>
                <a:sym typeface="Wingdings" pitchFamily="2" charset="2"/>
              </a:rPr>
              <a:t> neemt af, het huidmondje sluit.</a:t>
            </a:r>
            <a:endParaRPr lang="nl-NL" sz="1800" dirty="0">
              <a:solidFill>
                <a:prstClr val="black"/>
              </a:solidFill>
              <a:latin typeface="Arial" pitchFamily="34" charset="0"/>
              <a:cs typeface="Arial" pitchFamily="34" charset="0"/>
            </a:endParaRPr>
          </a:p>
          <a:p>
            <a:endParaRPr lang="nl-NL" sz="1900" dirty="0"/>
          </a:p>
        </p:txBody>
      </p:sp>
    </p:spTree>
    <p:extLst>
      <p:ext uri="{BB962C8B-B14F-4D97-AF65-F5344CB8AC3E}">
        <p14:creationId xmlns:p14="http://schemas.microsoft.com/office/powerpoint/2010/main" val="13300369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1484784"/>
            <a:ext cx="4572000" cy="2943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06386" y="4149080"/>
            <a:ext cx="4374288" cy="23968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275289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02662" y="-171400"/>
            <a:ext cx="8229600" cy="1143000"/>
          </a:xfrm>
        </p:spPr>
        <p:txBody>
          <a:bodyPr/>
          <a:lstStyle/>
          <a:p>
            <a:r>
              <a:rPr lang="nl-NL" dirty="0"/>
              <a:t>Bladnerven</a:t>
            </a:r>
          </a:p>
        </p:txBody>
      </p:sp>
      <p:sp>
        <p:nvSpPr>
          <p:cNvPr id="3" name="Tijdelijke aanduiding voor inhoud 2"/>
          <p:cNvSpPr>
            <a:spLocks noGrp="1"/>
          </p:cNvSpPr>
          <p:nvPr>
            <p:ph idx="1"/>
          </p:nvPr>
        </p:nvSpPr>
        <p:spPr>
          <a:xfrm>
            <a:off x="478891" y="734627"/>
            <a:ext cx="8229600" cy="4525963"/>
          </a:xfrm>
        </p:spPr>
        <p:txBody>
          <a:bodyPr/>
          <a:lstStyle/>
          <a:p>
            <a:pPr marL="0" indent="0">
              <a:buNone/>
            </a:pPr>
            <a:r>
              <a:rPr lang="nl-NL" dirty="0">
                <a:latin typeface="Arial" pitchFamily="34" charset="0"/>
                <a:cs typeface="Arial" pitchFamily="34" charset="0"/>
              </a:rPr>
              <a:t> </a:t>
            </a:r>
            <a:r>
              <a:rPr lang="nl-NL" dirty="0" err="1">
                <a:latin typeface="Arial" pitchFamily="34" charset="0"/>
                <a:cs typeface="Arial" pitchFamily="34" charset="0"/>
              </a:rPr>
              <a:t>Veernervig</a:t>
            </a:r>
            <a:r>
              <a:rPr lang="nl-NL" dirty="0">
                <a:latin typeface="Arial" pitchFamily="34" charset="0"/>
                <a:cs typeface="Arial" pitchFamily="34" charset="0"/>
              </a:rPr>
              <a:t>	   Handnervig	  </a:t>
            </a:r>
            <a:r>
              <a:rPr lang="nl-NL" dirty="0" err="1">
                <a:latin typeface="Arial" pitchFamily="34" charset="0"/>
                <a:cs typeface="Arial" pitchFamily="34" charset="0"/>
              </a:rPr>
              <a:t>Rechtnervig</a:t>
            </a:r>
            <a:endParaRPr lang="nl-NL" dirty="0">
              <a:latin typeface="Arial" pitchFamily="34" charset="0"/>
              <a:cs typeface="Arial" pitchFamily="34" charset="0"/>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340768"/>
            <a:ext cx="1997271" cy="2881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0188" r="7384" b="4270"/>
          <a:stretch/>
        </p:blipFill>
        <p:spPr bwMode="auto">
          <a:xfrm rot="10800000">
            <a:off x="2483767" y="1340768"/>
            <a:ext cx="3700625" cy="2881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53790" y="1340769"/>
            <a:ext cx="2408299" cy="2881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97975" y="4313360"/>
            <a:ext cx="1872208" cy="2509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hthoek 3"/>
          <p:cNvSpPr/>
          <p:nvPr/>
        </p:nvSpPr>
        <p:spPr>
          <a:xfrm>
            <a:off x="1259632" y="4797152"/>
            <a:ext cx="2384953" cy="523220"/>
          </a:xfrm>
          <a:prstGeom prst="rect">
            <a:avLst/>
          </a:prstGeom>
        </p:spPr>
        <p:txBody>
          <a:bodyPr wrap="square">
            <a:spAutoFit/>
          </a:bodyPr>
          <a:lstStyle/>
          <a:p>
            <a:r>
              <a:rPr lang="nl-NL" sz="2800" dirty="0">
                <a:latin typeface="Arial" pitchFamily="34" charset="0"/>
                <a:cs typeface="Arial" pitchFamily="34" charset="0"/>
              </a:rPr>
              <a:t>Kromnervig</a:t>
            </a:r>
          </a:p>
        </p:txBody>
      </p:sp>
    </p:spTree>
    <p:extLst>
      <p:ext uri="{BB962C8B-B14F-4D97-AF65-F5344CB8AC3E}">
        <p14:creationId xmlns:p14="http://schemas.microsoft.com/office/powerpoint/2010/main" val="14908213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Nerven</a:t>
            </a:r>
          </a:p>
        </p:txBody>
      </p:sp>
      <p:sp>
        <p:nvSpPr>
          <p:cNvPr id="3" name="Tijdelijke aanduiding voor inhoud 2"/>
          <p:cNvSpPr>
            <a:spLocks noGrp="1"/>
          </p:cNvSpPr>
          <p:nvPr>
            <p:ph idx="1"/>
          </p:nvPr>
        </p:nvSpPr>
        <p:spPr/>
        <p:txBody>
          <a:bodyPr>
            <a:normAutofit/>
          </a:bodyPr>
          <a:lstStyle/>
          <a:p>
            <a:r>
              <a:rPr lang="nl-NL" sz="1900" dirty="0">
                <a:latin typeface="Arial" pitchFamily="34" charset="0"/>
                <a:cs typeface="Arial" pitchFamily="34" charset="0"/>
              </a:rPr>
              <a:t>Nerven vormen het geleidingsweefsel waarlangs de sappen worden vervoerd. De hoofdnerf vertakt in zijnerven. De aderen vormen de fijnste vertakkingen van de nerven. </a:t>
            </a:r>
          </a:p>
          <a:p>
            <a:br>
              <a:rPr lang="nl-NL" sz="1900" dirty="0">
                <a:latin typeface="Arial" pitchFamily="34" charset="0"/>
                <a:cs typeface="Arial" pitchFamily="34" charset="0"/>
              </a:rPr>
            </a:br>
            <a:r>
              <a:rPr lang="nl-NL" sz="1900" dirty="0">
                <a:latin typeface="Arial" pitchFamily="34" charset="0"/>
                <a:cs typeface="Arial" pitchFamily="34" charset="0"/>
              </a:rPr>
              <a:t>Nerven en aderen zorgen voor de stevigheid van het blad. De nerven zijn duidelijker te zien aan de onderzijde van het blad</a:t>
            </a:r>
          </a:p>
          <a:p>
            <a:endParaRPr lang="nl-NL"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91880" y="3789040"/>
            <a:ext cx="4280571" cy="28530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97947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Enkelvoudig en samengesteld blad</a:t>
            </a:r>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843808" y="1659119"/>
            <a:ext cx="2664296" cy="5104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4582" y="1340768"/>
            <a:ext cx="3240068" cy="36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0" y="1340768"/>
            <a:ext cx="2490842" cy="3960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12399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F352CA2-2A45-4938-B838-22BEA711A4E3}"/>
              </a:ext>
            </a:extLst>
          </p:cNvPr>
          <p:cNvSpPr>
            <a:spLocks noGrp="1"/>
          </p:cNvSpPr>
          <p:nvPr>
            <p:ph type="title"/>
          </p:nvPr>
        </p:nvSpPr>
        <p:spPr/>
        <p:txBody>
          <a:bodyPr/>
          <a:lstStyle/>
          <a:p>
            <a:r>
              <a:rPr lang="nl-NL" dirty="0"/>
              <a:t>Enkelvoudig of </a:t>
            </a:r>
            <a:r>
              <a:rPr lang="nl-NL" dirty="0" err="1"/>
              <a:t>samengesteldblad</a:t>
            </a:r>
            <a:endParaRPr lang="nl-NL" dirty="0"/>
          </a:p>
        </p:txBody>
      </p:sp>
      <p:pic>
        <p:nvPicPr>
          <p:cNvPr id="4" name="Onlinemedia 3">
            <a:hlinkClick r:id="" action="ppaction://media"/>
            <a:extLst>
              <a:ext uri="{FF2B5EF4-FFF2-40B4-BE49-F238E27FC236}">
                <a16:creationId xmlns:a16="http://schemas.microsoft.com/office/drawing/2014/main" id="{2F49DDD1-D349-4F04-9C51-DD1794CB605A}"/>
              </a:ext>
            </a:extLst>
          </p:cNvPr>
          <p:cNvPicPr>
            <a:picLocks noGrp="1" noRot="1" noChangeAspect="1"/>
          </p:cNvPicPr>
          <p:nvPr>
            <p:ph idx="1"/>
            <a:videoFile r:link="rId1"/>
          </p:nvPr>
        </p:nvPicPr>
        <p:blipFill>
          <a:blip r:embed="rId3"/>
          <a:stretch>
            <a:fillRect/>
          </a:stretch>
        </p:blipFill>
        <p:spPr>
          <a:xfrm>
            <a:off x="1113234" y="1916832"/>
            <a:ext cx="6400711" cy="3600400"/>
          </a:xfrm>
          <a:prstGeom prst="rect">
            <a:avLst/>
          </a:prstGeom>
        </p:spPr>
      </p:pic>
    </p:spTree>
    <p:extLst>
      <p:ext uri="{BB962C8B-B14F-4D97-AF65-F5344CB8AC3E}">
        <p14:creationId xmlns:p14="http://schemas.microsoft.com/office/powerpoint/2010/main" val="17421195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67544" y="188640"/>
            <a:ext cx="8229600" cy="562074"/>
          </a:xfrm>
        </p:spPr>
        <p:txBody>
          <a:bodyPr>
            <a:normAutofit fontScale="90000"/>
          </a:bodyPr>
          <a:lstStyle/>
          <a:p>
            <a:r>
              <a:rPr lang="nl-NL" dirty="0" err="1"/>
              <a:t>Bladrand</a:t>
            </a:r>
            <a:endParaRPr lang="nl-NL" dirty="0"/>
          </a:p>
        </p:txBody>
      </p:sp>
      <p:pic>
        <p:nvPicPr>
          <p:cNvPr id="1028" name="Picture 4"/>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0405" r="6387"/>
          <a:stretch/>
        </p:blipFill>
        <p:spPr bwMode="auto">
          <a:xfrm>
            <a:off x="3514200" y="872330"/>
            <a:ext cx="1872208" cy="19212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66854" y="872329"/>
            <a:ext cx="1332125" cy="27114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descr="C:\Users\Laptop\Pictures\Afbeelding 7.png"/>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239568" y="1208614"/>
            <a:ext cx="3076194" cy="5197981"/>
          </a:xfrm>
          <a:prstGeom prst="rect">
            <a:avLst/>
          </a:prstGeom>
          <a:noFill/>
          <a:extLst>
            <a:ext uri="{909E8E84-426E-40DD-AFC4-6F175D3DCCD1}">
              <a14:hiddenFill xmlns:a14="http://schemas.microsoft.com/office/drawing/2010/main">
                <a:solidFill>
                  <a:srgbClr val="FFFFFF"/>
                </a:solidFill>
              </a14:hiddenFill>
            </a:ext>
          </a:extLst>
        </p:spPr>
      </p:pic>
      <p:sp>
        <p:nvSpPr>
          <p:cNvPr id="9" name="Rechthoek 8"/>
          <p:cNvSpPr/>
          <p:nvPr/>
        </p:nvSpPr>
        <p:spPr>
          <a:xfrm>
            <a:off x="3131840" y="839282"/>
            <a:ext cx="301686" cy="369332"/>
          </a:xfrm>
          <a:prstGeom prst="rect">
            <a:avLst/>
          </a:prstGeom>
        </p:spPr>
        <p:txBody>
          <a:bodyPr wrap="none">
            <a:spAutoFit/>
          </a:bodyPr>
          <a:lstStyle/>
          <a:p>
            <a:r>
              <a:rPr lang="nl-NL" dirty="0"/>
              <a:t>1</a:t>
            </a:r>
          </a:p>
        </p:txBody>
      </p:sp>
      <p:sp>
        <p:nvSpPr>
          <p:cNvPr id="10" name="Rechthoek 9"/>
          <p:cNvSpPr/>
          <p:nvPr/>
        </p:nvSpPr>
        <p:spPr>
          <a:xfrm>
            <a:off x="7164288" y="873803"/>
            <a:ext cx="301686" cy="369332"/>
          </a:xfrm>
          <a:prstGeom prst="rect">
            <a:avLst/>
          </a:prstGeom>
        </p:spPr>
        <p:txBody>
          <a:bodyPr wrap="none">
            <a:spAutoFit/>
          </a:bodyPr>
          <a:lstStyle/>
          <a:p>
            <a:r>
              <a:rPr lang="nl-NL" dirty="0"/>
              <a:t>3</a:t>
            </a:r>
          </a:p>
        </p:txBody>
      </p:sp>
      <p:pic>
        <p:nvPicPr>
          <p:cNvPr id="103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74779" y="873803"/>
            <a:ext cx="1389509" cy="2709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hthoek 10"/>
          <p:cNvSpPr/>
          <p:nvPr/>
        </p:nvSpPr>
        <p:spPr>
          <a:xfrm>
            <a:off x="5473093" y="872330"/>
            <a:ext cx="301686" cy="369332"/>
          </a:xfrm>
          <a:prstGeom prst="rect">
            <a:avLst/>
          </a:prstGeom>
        </p:spPr>
        <p:txBody>
          <a:bodyPr wrap="none">
            <a:spAutoFit/>
          </a:bodyPr>
          <a:lstStyle/>
          <a:p>
            <a:pPr lvl="0"/>
            <a:r>
              <a:rPr lang="nl-NL" dirty="0">
                <a:solidFill>
                  <a:prstClr val="black"/>
                </a:solidFill>
              </a:rPr>
              <a:t>2</a:t>
            </a:r>
          </a:p>
        </p:txBody>
      </p:sp>
      <p:pic>
        <p:nvPicPr>
          <p:cNvPr id="1032"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76256" y="3861048"/>
            <a:ext cx="1656390" cy="2667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hthoek 13"/>
          <p:cNvSpPr/>
          <p:nvPr/>
        </p:nvSpPr>
        <p:spPr>
          <a:xfrm>
            <a:off x="6574570" y="4077072"/>
            <a:ext cx="301686" cy="369332"/>
          </a:xfrm>
          <a:prstGeom prst="rect">
            <a:avLst/>
          </a:prstGeom>
        </p:spPr>
        <p:txBody>
          <a:bodyPr wrap="none">
            <a:spAutoFit/>
          </a:bodyPr>
          <a:lstStyle/>
          <a:p>
            <a:pPr lvl="0"/>
            <a:r>
              <a:rPr lang="nl-NL" dirty="0">
                <a:solidFill>
                  <a:prstClr val="black"/>
                </a:solidFill>
              </a:rPr>
              <a:t>5</a:t>
            </a:r>
          </a:p>
        </p:txBody>
      </p:sp>
      <p:pic>
        <p:nvPicPr>
          <p:cNvPr id="1033" name="Picture 9"/>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828567" y="4041576"/>
            <a:ext cx="2689621" cy="26163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hthoek 14"/>
          <p:cNvSpPr/>
          <p:nvPr/>
        </p:nvSpPr>
        <p:spPr>
          <a:xfrm>
            <a:off x="3433526" y="4044806"/>
            <a:ext cx="301686" cy="369332"/>
          </a:xfrm>
          <a:prstGeom prst="rect">
            <a:avLst/>
          </a:prstGeom>
        </p:spPr>
        <p:txBody>
          <a:bodyPr wrap="none">
            <a:spAutoFit/>
          </a:bodyPr>
          <a:lstStyle/>
          <a:p>
            <a:pPr lvl="0"/>
            <a:r>
              <a:rPr lang="nl-NL" dirty="0">
                <a:solidFill>
                  <a:prstClr val="black"/>
                </a:solidFill>
              </a:rPr>
              <a:t>4</a:t>
            </a:r>
          </a:p>
        </p:txBody>
      </p:sp>
    </p:spTree>
    <p:extLst>
      <p:ext uri="{BB962C8B-B14F-4D97-AF65-F5344CB8AC3E}">
        <p14:creationId xmlns:p14="http://schemas.microsoft.com/office/powerpoint/2010/main" val="28634239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Blad</a:t>
            </a:r>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23528" y="1556792"/>
            <a:ext cx="8425457" cy="4824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810464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D339049-D876-482B-B553-0AFC7D5B87F9}"/>
              </a:ext>
            </a:extLst>
          </p:cNvPr>
          <p:cNvSpPr>
            <a:spLocks noGrp="1"/>
          </p:cNvSpPr>
          <p:nvPr>
            <p:ph type="title"/>
          </p:nvPr>
        </p:nvSpPr>
        <p:spPr/>
        <p:txBody>
          <a:bodyPr/>
          <a:lstStyle/>
          <a:p>
            <a:r>
              <a:rPr lang="nl-NL" dirty="0"/>
              <a:t>Fotosynthese</a:t>
            </a:r>
          </a:p>
        </p:txBody>
      </p:sp>
      <p:pic>
        <p:nvPicPr>
          <p:cNvPr id="4" name="Onlinemedia 3">
            <a:hlinkClick r:id="" action="ppaction://media"/>
            <a:extLst>
              <a:ext uri="{FF2B5EF4-FFF2-40B4-BE49-F238E27FC236}">
                <a16:creationId xmlns:a16="http://schemas.microsoft.com/office/drawing/2014/main" id="{3FC89E12-666E-415D-9F6E-8D09B2F25154}"/>
              </a:ext>
            </a:extLst>
          </p:cNvPr>
          <p:cNvPicPr>
            <a:picLocks noGrp="1" noRot="1" noChangeAspect="1"/>
          </p:cNvPicPr>
          <p:nvPr>
            <p:ph idx="1"/>
            <a:videoFile r:link="rId1"/>
          </p:nvPr>
        </p:nvPicPr>
        <p:blipFill>
          <a:blip r:embed="rId3"/>
          <a:stretch>
            <a:fillRect/>
          </a:stretch>
        </p:blipFill>
        <p:spPr>
          <a:xfrm>
            <a:off x="1115616" y="1918172"/>
            <a:ext cx="6654357" cy="3743076"/>
          </a:xfrm>
          <a:prstGeom prst="rect">
            <a:avLst/>
          </a:prstGeom>
        </p:spPr>
      </p:pic>
    </p:spTree>
    <p:extLst>
      <p:ext uri="{BB962C8B-B14F-4D97-AF65-F5344CB8AC3E}">
        <p14:creationId xmlns:p14="http://schemas.microsoft.com/office/powerpoint/2010/main" val="6835121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Opdracht	</a:t>
            </a:r>
          </a:p>
        </p:txBody>
      </p:sp>
      <p:sp>
        <p:nvSpPr>
          <p:cNvPr id="3" name="Tijdelijke aanduiding voor inhoud 2"/>
          <p:cNvSpPr>
            <a:spLocks noGrp="1"/>
          </p:cNvSpPr>
          <p:nvPr>
            <p:ph idx="1"/>
          </p:nvPr>
        </p:nvSpPr>
        <p:spPr/>
        <p:txBody>
          <a:bodyPr/>
          <a:lstStyle/>
          <a:p>
            <a:r>
              <a:rPr lang="nl-NL" sz="1800" dirty="0">
                <a:latin typeface="Arial" pitchFamily="34" charset="0"/>
                <a:cs typeface="Arial" pitchFamily="34" charset="0"/>
              </a:rPr>
              <a:t>Zoek buiten 10 verschillende bladeren, fotografeer ze en omschrijf de volgende onderdelen:</a:t>
            </a:r>
          </a:p>
          <a:p>
            <a:endParaRPr lang="nl-NL" sz="1800" dirty="0">
              <a:latin typeface="Arial" pitchFamily="34" charset="0"/>
              <a:cs typeface="Arial" pitchFamily="34" charset="0"/>
            </a:endParaRPr>
          </a:p>
          <a:p>
            <a:r>
              <a:rPr lang="nl-NL" sz="1800" dirty="0">
                <a:latin typeface="Arial" pitchFamily="34" charset="0"/>
                <a:cs typeface="Arial" pitchFamily="34" charset="0"/>
              </a:rPr>
              <a:t>Nederlandse en Latijnse naam</a:t>
            </a:r>
          </a:p>
          <a:p>
            <a:r>
              <a:rPr lang="nl-NL" sz="1800" dirty="0" err="1">
                <a:latin typeface="Arial" pitchFamily="34" charset="0"/>
                <a:cs typeface="Arial" pitchFamily="34" charset="0"/>
              </a:rPr>
              <a:t>Bladrand</a:t>
            </a:r>
            <a:endParaRPr lang="nl-NL" sz="1800" dirty="0">
              <a:latin typeface="Arial" pitchFamily="34" charset="0"/>
              <a:cs typeface="Arial" pitchFamily="34" charset="0"/>
            </a:endParaRPr>
          </a:p>
          <a:p>
            <a:r>
              <a:rPr lang="nl-NL" sz="1800" dirty="0">
                <a:latin typeface="Arial" pitchFamily="34" charset="0"/>
                <a:cs typeface="Arial" pitchFamily="34" charset="0"/>
              </a:rPr>
              <a:t>Nervatuur</a:t>
            </a:r>
          </a:p>
          <a:p>
            <a:r>
              <a:rPr lang="nl-NL" sz="1800" dirty="0">
                <a:latin typeface="Arial" pitchFamily="34" charset="0"/>
                <a:cs typeface="Arial" pitchFamily="34" charset="0"/>
              </a:rPr>
              <a:t>Maak een schets + dwarsdoorsnede van een blad en benoem alle onderdelen, cellagen en hun functies.</a:t>
            </a:r>
          </a:p>
          <a:p>
            <a:endParaRPr lang="nl-NL" sz="1800" dirty="0">
              <a:latin typeface="Arial" pitchFamily="34" charset="0"/>
              <a:cs typeface="Arial" pitchFamily="34" charset="0"/>
            </a:endParaRPr>
          </a:p>
          <a:p>
            <a:r>
              <a:rPr lang="nl-NL" sz="1800" dirty="0">
                <a:latin typeface="Arial" pitchFamily="34" charset="0"/>
                <a:cs typeface="Arial" pitchFamily="34" charset="0"/>
              </a:rPr>
              <a:t>Verwerk dit in een net verslag!</a:t>
            </a:r>
          </a:p>
          <a:p>
            <a:endParaRPr lang="nl-NL" dirty="0"/>
          </a:p>
          <a:p>
            <a:endParaRPr lang="nl-NL" dirty="0"/>
          </a:p>
        </p:txBody>
      </p:sp>
    </p:spTree>
    <p:extLst>
      <p:ext uri="{BB962C8B-B14F-4D97-AF65-F5344CB8AC3E}">
        <p14:creationId xmlns:p14="http://schemas.microsoft.com/office/powerpoint/2010/main" val="24629749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Functie blad</a:t>
            </a:r>
          </a:p>
        </p:txBody>
      </p:sp>
      <p:sp>
        <p:nvSpPr>
          <p:cNvPr id="3" name="Tijdelijke aanduiding voor inhoud 2"/>
          <p:cNvSpPr>
            <a:spLocks noGrp="1"/>
          </p:cNvSpPr>
          <p:nvPr>
            <p:ph idx="1"/>
          </p:nvPr>
        </p:nvSpPr>
        <p:spPr>
          <a:xfrm>
            <a:off x="323528" y="1556792"/>
            <a:ext cx="8229600" cy="4525963"/>
          </a:xfrm>
        </p:spPr>
        <p:txBody>
          <a:bodyPr>
            <a:normAutofit/>
          </a:bodyPr>
          <a:lstStyle/>
          <a:p>
            <a:r>
              <a:rPr lang="nl-NL" sz="1800" dirty="0">
                <a:latin typeface="Arial" pitchFamily="34" charset="0"/>
                <a:cs typeface="Arial" pitchFamily="34" charset="0"/>
              </a:rPr>
              <a:t>Bladeren zijn, net zoals wortels, actieve delen van de planten. Zij doen aan fotosynthese, ademhaling en verdamping. Ze ontstaan uit de buitenste cellagen van de stengel. </a:t>
            </a:r>
          </a:p>
          <a:p>
            <a:endParaRPr lang="nl-NL" sz="1800" dirty="0">
              <a:latin typeface="Arial" pitchFamily="34" charset="0"/>
              <a:cs typeface="Arial" pitchFamily="34" charset="0"/>
            </a:endParaRPr>
          </a:p>
          <a:p>
            <a:endParaRPr lang="nl-NL" sz="1800" dirty="0">
              <a:latin typeface="Arial" pitchFamily="34" charset="0"/>
              <a:cs typeface="Arial" pitchFamily="34" charset="0"/>
            </a:endParaRPr>
          </a:p>
          <a:p>
            <a:endParaRPr lang="nl-NL" sz="1800" dirty="0">
              <a:latin typeface="Arial" pitchFamily="34" charset="0"/>
              <a:cs typeface="Arial" pitchFamily="34" charset="0"/>
            </a:endParaRPr>
          </a:p>
          <a:p>
            <a:endParaRPr lang="nl-NL" sz="1800" dirty="0">
              <a:latin typeface="Arial" pitchFamily="34" charset="0"/>
              <a:cs typeface="Arial" pitchFamily="34" charset="0"/>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9912" y="2452666"/>
            <a:ext cx="4242048" cy="4242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988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endParaRPr lang="nl-NL" dirty="0"/>
          </a:p>
        </p:txBody>
      </p:sp>
      <p:sp>
        <p:nvSpPr>
          <p:cNvPr id="3" name="Ondertitel 2"/>
          <p:cNvSpPr>
            <a:spLocks noGrp="1"/>
          </p:cNvSpPr>
          <p:nvPr>
            <p:ph type="subTitle" idx="1"/>
          </p:nvPr>
        </p:nvSpPr>
        <p:spPr/>
        <p:txBody>
          <a:bodyPr/>
          <a:lstStyle/>
          <a:p>
            <a:r>
              <a:rPr lang="nl-NL" dirty="0"/>
              <a:t>Even een stukje terug….</a:t>
            </a:r>
          </a:p>
        </p:txBody>
      </p:sp>
    </p:spTree>
    <p:extLst>
      <p:ext uri="{BB962C8B-B14F-4D97-AF65-F5344CB8AC3E}">
        <p14:creationId xmlns:p14="http://schemas.microsoft.com/office/powerpoint/2010/main" val="735655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3" name="Tijdelijke aanduiding voor inhoud 2"/>
          <p:cNvSpPr>
            <a:spLocks noGrp="1"/>
          </p:cNvSpPr>
          <p:nvPr>
            <p:ph idx="1"/>
          </p:nvPr>
        </p:nvSpPr>
        <p:spPr/>
        <p:txBody>
          <a:bodyPr>
            <a:normAutofit/>
          </a:bodyPr>
          <a:lstStyle/>
          <a:p>
            <a:r>
              <a:rPr lang="nl-NL" sz="1800" dirty="0">
                <a:latin typeface="Arial" pitchFamily="34" charset="0"/>
                <a:cs typeface="Arial" pitchFamily="34" charset="0"/>
              </a:rPr>
              <a:t>Planten bestaan uit </a:t>
            </a:r>
            <a:r>
              <a:rPr lang="nl-NL" sz="1800" b="1" dirty="0">
                <a:latin typeface="Arial" pitchFamily="34" charset="0"/>
                <a:cs typeface="Arial" pitchFamily="34" charset="0"/>
              </a:rPr>
              <a:t>cellen.</a:t>
            </a:r>
          </a:p>
          <a:p>
            <a:endParaRPr lang="nl-NL" sz="1800" b="1" dirty="0">
              <a:latin typeface="Arial" pitchFamily="34" charset="0"/>
              <a:cs typeface="Arial" pitchFamily="34" charset="0"/>
            </a:endParaRPr>
          </a:p>
          <a:p>
            <a:r>
              <a:rPr lang="nl-NL" sz="1800" dirty="0">
                <a:latin typeface="Arial" pitchFamily="34" charset="0"/>
                <a:cs typeface="Arial" pitchFamily="34" charset="0"/>
              </a:rPr>
              <a:t>Plantaardige cellen zijn hele kleine hokjes die omgeven zijn door een </a:t>
            </a:r>
            <a:r>
              <a:rPr lang="nl-NL" sz="1800" b="1" dirty="0">
                <a:latin typeface="Arial" pitchFamily="34" charset="0"/>
                <a:cs typeface="Arial" pitchFamily="34" charset="0"/>
              </a:rPr>
              <a:t>celwand.</a:t>
            </a:r>
          </a:p>
          <a:p>
            <a:pPr marL="0" indent="0">
              <a:buNone/>
            </a:pPr>
            <a:endParaRPr lang="nl-NL" sz="1800" b="1" dirty="0">
              <a:latin typeface="Arial" pitchFamily="34" charset="0"/>
              <a:cs typeface="Arial" pitchFamily="34" charset="0"/>
            </a:endParaRPr>
          </a:p>
          <a:p>
            <a:r>
              <a:rPr lang="nl-NL" sz="1800" dirty="0">
                <a:latin typeface="Arial" pitchFamily="34" charset="0"/>
                <a:cs typeface="Arial" pitchFamily="34" charset="0"/>
              </a:rPr>
              <a:t>Een groep cellen die veel op elkaar lijken en dezelfde functie hebben, noem je een </a:t>
            </a:r>
            <a:r>
              <a:rPr lang="nl-NL" sz="1800" b="1" dirty="0">
                <a:latin typeface="Arial" pitchFamily="34" charset="0"/>
                <a:cs typeface="Arial" pitchFamily="34" charset="0"/>
              </a:rPr>
              <a:t>weefsel.</a:t>
            </a:r>
          </a:p>
          <a:p>
            <a:endParaRPr lang="nl-NL" sz="1800" b="1" dirty="0">
              <a:latin typeface="Arial" pitchFamily="34" charset="0"/>
              <a:cs typeface="Arial" pitchFamily="34" charset="0"/>
            </a:endParaRPr>
          </a:p>
          <a:p>
            <a:endParaRPr lang="nl-NL" sz="1800" b="1" dirty="0">
              <a:latin typeface="Arial" pitchFamily="34" charset="0"/>
              <a:cs typeface="Arial" pitchFamily="34" charset="0"/>
            </a:endParaRPr>
          </a:p>
          <a:p>
            <a:r>
              <a:rPr lang="nl-NL" sz="1800" b="1" dirty="0">
                <a:latin typeface="Arial" pitchFamily="34" charset="0"/>
                <a:cs typeface="Arial" pitchFamily="34" charset="0"/>
              </a:rPr>
              <a:t>Je hebt verschillende soorten weefsel</a:t>
            </a:r>
          </a:p>
        </p:txBody>
      </p:sp>
    </p:spTree>
    <p:extLst>
      <p:ext uri="{BB962C8B-B14F-4D97-AF65-F5344CB8AC3E}">
        <p14:creationId xmlns:p14="http://schemas.microsoft.com/office/powerpoint/2010/main" val="25812133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8734" y="692696"/>
            <a:ext cx="6735634" cy="53839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005633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4000" b="1" dirty="0"/>
              <a:t>Groeiweefsel</a:t>
            </a:r>
          </a:p>
        </p:txBody>
      </p:sp>
      <p:sp>
        <p:nvSpPr>
          <p:cNvPr id="3" name="Tijdelijke aanduiding voor inhoud 2"/>
          <p:cNvSpPr>
            <a:spLocks noGrp="1"/>
          </p:cNvSpPr>
          <p:nvPr>
            <p:ph idx="1"/>
          </p:nvPr>
        </p:nvSpPr>
        <p:spPr/>
        <p:txBody>
          <a:bodyPr>
            <a:normAutofit/>
          </a:bodyPr>
          <a:lstStyle/>
          <a:p>
            <a:r>
              <a:rPr lang="nl-NL" sz="1800" dirty="0">
                <a:latin typeface="Arial" pitchFamily="34" charset="0"/>
                <a:cs typeface="Arial" pitchFamily="34" charset="0"/>
              </a:rPr>
              <a:t>Een plant kan langer worden door zijn stengel of wortel te laten groeien. In de worteltoppen en knoppen van een plant bevindt zich daarvoor groeiweefsel. Ook in okselknoppen aan de stengel zit groeiweefsel. Groeiweefsel bestaat uit cellen die zich vermenigvuldigen. Dit heet </a:t>
            </a:r>
            <a:r>
              <a:rPr lang="nl-NL" sz="1800" b="1" dirty="0">
                <a:latin typeface="Arial" pitchFamily="34" charset="0"/>
                <a:cs typeface="Arial" pitchFamily="34" charset="0"/>
              </a:rPr>
              <a:t>celdeling</a:t>
            </a:r>
          </a:p>
          <a:p>
            <a:endParaRPr lang="nl-NL" sz="2400" b="1" dirty="0"/>
          </a:p>
          <a:p>
            <a:endParaRPr lang="nl-NL" sz="2400" b="1" dirty="0"/>
          </a:p>
          <a:p>
            <a:pPr marL="0" indent="0">
              <a:buNone/>
            </a:pPr>
            <a:endParaRPr lang="nl-NL" sz="2400" b="1"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2160" y="3469520"/>
            <a:ext cx="2746251" cy="30464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71772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Transportweefsel</a:t>
            </a:r>
          </a:p>
        </p:txBody>
      </p:sp>
      <p:sp>
        <p:nvSpPr>
          <p:cNvPr id="3" name="Tijdelijke aanduiding voor inhoud 2"/>
          <p:cNvSpPr>
            <a:spLocks noGrp="1"/>
          </p:cNvSpPr>
          <p:nvPr>
            <p:ph idx="1"/>
          </p:nvPr>
        </p:nvSpPr>
        <p:spPr/>
        <p:txBody>
          <a:bodyPr>
            <a:noAutofit/>
          </a:bodyPr>
          <a:lstStyle/>
          <a:p>
            <a:pPr marL="0" indent="0">
              <a:buNone/>
            </a:pPr>
            <a:r>
              <a:rPr lang="nl-NL" sz="1600" b="1" dirty="0">
                <a:latin typeface="Arial" pitchFamily="34" charset="0"/>
                <a:cs typeface="Arial" pitchFamily="34" charset="0"/>
              </a:rPr>
              <a:t>Bastvaten </a:t>
            </a:r>
          </a:p>
          <a:p>
            <a:pPr marL="0" indent="0">
              <a:buNone/>
            </a:pPr>
            <a:r>
              <a:rPr lang="nl-NL" sz="1600" dirty="0">
                <a:latin typeface="Arial" pitchFamily="34" charset="0"/>
                <a:cs typeface="Arial" pitchFamily="34" charset="0"/>
              </a:rPr>
              <a:t>Bastvaten vervoeren water en glucose vanaf de bladeren naar alle delen van de plant.</a:t>
            </a:r>
          </a:p>
          <a:p>
            <a:pPr marL="0" indent="0">
              <a:buNone/>
            </a:pPr>
            <a:r>
              <a:rPr lang="nl-NL" sz="1600" dirty="0">
                <a:latin typeface="Arial" pitchFamily="34" charset="0"/>
                <a:cs typeface="Arial" pitchFamily="34" charset="0"/>
              </a:rPr>
              <a:t>Bastvaten bestaan uit levende cellen die water en glucose aan elkaar doorgeven. </a:t>
            </a:r>
          </a:p>
          <a:p>
            <a:endParaRPr lang="nl-NL" sz="1600" dirty="0">
              <a:latin typeface="Arial" pitchFamily="34" charset="0"/>
              <a:cs typeface="Arial" pitchFamily="34" charset="0"/>
            </a:endParaRPr>
          </a:p>
          <a:p>
            <a:pPr marL="0" indent="0">
              <a:buNone/>
            </a:pPr>
            <a:r>
              <a:rPr lang="nl-NL" sz="1600" b="1" dirty="0">
                <a:latin typeface="Arial" pitchFamily="34" charset="0"/>
                <a:cs typeface="Arial" pitchFamily="34" charset="0"/>
              </a:rPr>
              <a:t>Houtvaten</a:t>
            </a:r>
            <a:r>
              <a:rPr lang="nl-NL" sz="1600" dirty="0">
                <a:latin typeface="Arial" pitchFamily="34" charset="0"/>
                <a:cs typeface="Arial" pitchFamily="34" charset="0"/>
              </a:rPr>
              <a:t> vervoeren water en mineralen van de wortels naar de stengel, bladeren en bloemen. </a:t>
            </a:r>
          </a:p>
          <a:p>
            <a:pPr marL="0" indent="0">
              <a:buNone/>
            </a:pPr>
            <a:endParaRPr lang="nl-NL" sz="1600" dirty="0">
              <a:latin typeface="Arial" pitchFamily="34" charset="0"/>
              <a:cs typeface="Arial" pitchFamily="34" charset="0"/>
            </a:endParaRPr>
          </a:p>
          <a:p>
            <a:pPr marL="0" indent="0">
              <a:buNone/>
            </a:pPr>
            <a:r>
              <a:rPr lang="nl-NL" sz="1600" dirty="0">
                <a:latin typeface="Arial" pitchFamily="34" charset="0"/>
                <a:cs typeface="Arial" pitchFamily="34" charset="0"/>
              </a:rPr>
              <a:t>Bastvaten en houtvaten liggen meestal naast elkaar in vaatbundels.</a:t>
            </a:r>
          </a:p>
          <a:p>
            <a:pPr marL="0" indent="0">
              <a:buNone/>
            </a:pPr>
            <a:r>
              <a:rPr lang="nl-NL" sz="1600" dirty="0">
                <a:latin typeface="Arial" pitchFamily="34" charset="0"/>
                <a:cs typeface="Arial" pitchFamily="34" charset="0"/>
              </a:rPr>
              <a:t>Om de vaatbundels heen ligt steunweefsel voor de stevigheid.</a:t>
            </a:r>
          </a:p>
          <a:p>
            <a:pPr marL="0" indent="0">
              <a:buNone/>
            </a:pPr>
            <a:endParaRPr lang="nl-NL" sz="1600" dirty="0">
              <a:latin typeface="Arial" pitchFamily="34" charset="0"/>
              <a:cs typeface="Arial" pitchFamily="34" charset="0"/>
            </a:endParaRPr>
          </a:p>
          <a:p>
            <a:pPr marL="0" indent="0">
              <a:buNone/>
            </a:pPr>
            <a:r>
              <a:rPr lang="nl-NL" sz="1600" dirty="0">
                <a:latin typeface="Arial" pitchFamily="34" charset="0"/>
                <a:cs typeface="Arial" pitchFamily="34" charset="0"/>
              </a:rPr>
              <a:t>Als je een stengel bleekselderij overdwars doorsnijdt, zie je donkergroene stippen.</a:t>
            </a:r>
          </a:p>
          <a:p>
            <a:pPr marL="0" indent="0">
              <a:buNone/>
            </a:pPr>
            <a:r>
              <a:rPr lang="nl-NL" sz="1600" dirty="0">
                <a:latin typeface="Arial" pitchFamily="34" charset="0"/>
                <a:cs typeface="Arial" pitchFamily="34" charset="0"/>
              </a:rPr>
              <a:t>Dat zijn de vaatbundels met steunweefsel.</a:t>
            </a:r>
          </a:p>
          <a:p>
            <a:pPr marL="0" indent="0">
              <a:buNone/>
            </a:pPr>
            <a:r>
              <a:rPr lang="nl-NL" sz="1600" dirty="0">
                <a:latin typeface="Arial" pitchFamily="34" charset="0"/>
                <a:cs typeface="Arial" pitchFamily="34" charset="0"/>
              </a:rPr>
              <a:t>Elke vaatbundel bestaat uit bastvaten en houtvaten met steunweefsel eromheen</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44207" y="5445224"/>
            <a:ext cx="1791199" cy="1201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48616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 calcmode="lin" valueType="num">
                                      <p:cBhvr additive="base">
                                        <p:cTn id="2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6" end="6"/>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additive="base">
                                        <p:cTn id="3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7" end="7"/>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anim calcmode="lin" valueType="num">
                                      <p:cBhvr additive="base">
                                        <p:cTn id="35"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9" end="9"/>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anim calcmode="lin" valueType="num">
                                      <p:cBhvr additive="base">
                                        <p:cTn id="39"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10" end="10"/>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3">
                                            <p:txEl>
                                              <p:pRg st="11" end="11"/>
                                            </p:txEl>
                                          </p:spTgt>
                                        </p:tgtEl>
                                        <p:attrNameLst>
                                          <p:attrName>style.visibility</p:attrName>
                                        </p:attrNameLst>
                                      </p:cBhvr>
                                      <p:to>
                                        <p:strVal val="visible"/>
                                      </p:to>
                                    </p:set>
                                    <p:anim calcmode="lin" valueType="num">
                                      <p:cBhvr additive="base">
                                        <p:cTn id="4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Vulweefsel</a:t>
            </a:r>
          </a:p>
        </p:txBody>
      </p:sp>
      <p:sp>
        <p:nvSpPr>
          <p:cNvPr id="3" name="Tijdelijke aanduiding voor inhoud 2"/>
          <p:cNvSpPr>
            <a:spLocks noGrp="1"/>
          </p:cNvSpPr>
          <p:nvPr>
            <p:ph idx="1"/>
          </p:nvPr>
        </p:nvSpPr>
        <p:spPr/>
        <p:txBody>
          <a:bodyPr>
            <a:noAutofit/>
          </a:bodyPr>
          <a:lstStyle/>
          <a:p>
            <a:r>
              <a:rPr lang="nl-NL" sz="1800" dirty="0">
                <a:latin typeface="Arial" pitchFamily="34" charset="0"/>
                <a:cs typeface="Arial" pitchFamily="34" charset="0"/>
              </a:rPr>
              <a:t>Veel weefsel in een plant bestaat uit cellen die ongeveer dezelfde vorm hebben. Dit weefsel wordt </a:t>
            </a:r>
            <a:r>
              <a:rPr lang="nl-NL" sz="1800" b="1" dirty="0">
                <a:latin typeface="Arial" pitchFamily="34" charset="0"/>
                <a:cs typeface="Arial" pitchFamily="34" charset="0"/>
              </a:rPr>
              <a:t>vulweefsel</a:t>
            </a:r>
            <a:r>
              <a:rPr lang="nl-NL" sz="1800" dirty="0">
                <a:latin typeface="Arial" pitchFamily="34" charset="0"/>
                <a:cs typeface="Arial" pitchFamily="34" charset="0"/>
              </a:rPr>
              <a:t> genoemd.</a:t>
            </a:r>
          </a:p>
          <a:p>
            <a:endParaRPr lang="nl-NL" sz="1800" dirty="0">
              <a:latin typeface="Arial" pitchFamily="34" charset="0"/>
              <a:cs typeface="Arial" pitchFamily="34" charset="0"/>
            </a:endParaRPr>
          </a:p>
          <a:p>
            <a:r>
              <a:rPr lang="nl-NL" sz="1800" dirty="0">
                <a:latin typeface="Arial" pitchFamily="34" charset="0"/>
                <a:cs typeface="Arial" pitchFamily="34" charset="0"/>
              </a:rPr>
              <a:t>In het blad en aan het oppervlak van groene stengels bevat vulweefsel veel </a:t>
            </a:r>
            <a:r>
              <a:rPr lang="nl-NL" sz="1800" b="1" dirty="0">
                <a:latin typeface="Arial" pitchFamily="34" charset="0"/>
                <a:cs typeface="Arial" pitchFamily="34" charset="0"/>
              </a:rPr>
              <a:t>bladgroen</a:t>
            </a:r>
            <a:r>
              <a:rPr lang="nl-NL" sz="1800" dirty="0">
                <a:latin typeface="Arial" pitchFamily="34" charset="0"/>
                <a:cs typeface="Arial" pitchFamily="34" charset="0"/>
              </a:rPr>
              <a:t>.</a:t>
            </a:r>
          </a:p>
          <a:p>
            <a:endParaRPr lang="nl-NL" sz="1800" dirty="0">
              <a:latin typeface="Arial" pitchFamily="34" charset="0"/>
              <a:cs typeface="Arial" pitchFamily="34" charset="0"/>
            </a:endParaRPr>
          </a:p>
          <a:p>
            <a:r>
              <a:rPr lang="nl-NL" sz="1800" dirty="0">
                <a:latin typeface="Arial" pitchFamily="34" charset="0"/>
                <a:cs typeface="Arial" pitchFamily="34" charset="0"/>
              </a:rPr>
              <a:t>De </a:t>
            </a:r>
            <a:r>
              <a:rPr lang="nl-NL" sz="1800" dirty="0" err="1">
                <a:latin typeface="Arial" pitchFamily="34" charset="0"/>
                <a:cs typeface="Arial" pitchFamily="34" charset="0"/>
              </a:rPr>
              <a:t>lichtdoorlatende</a:t>
            </a:r>
            <a:r>
              <a:rPr lang="nl-NL" sz="1800" dirty="0">
                <a:latin typeface="Arial" pitchFamily="34" charset="0"/>
                <a:cs typeface="Arial" pitchFamily="34" charset="0"/>
              </a:rPr>
              <a:t> buitenste cellaag is de opperhuid. Aan de onderzijde van het blad zitten regelbare openingen, de huidmondjes. Vlak achter de huidmondjes liggen luchtholtes, gevuld met zuurstof en koolstofdioxide.</a:t>
            </a:r>
          </a:p>
          <a:p>
            <a:endParaRPr lang="nl-NL" sz="2000" dirty="0">
              <a:latin typeface="Arial" pitchFamily="34" charset="0"/>
              <a:cs typeface="Arial" pitchFamily="34" charset="0"/>
            </a:endParaRPr>
          </a:p>
        </p:txBody>
      </p:sp>
    </p:spTree>
    <p:extLst>
      <p:ext uri="{BB962C8B-B14F-4D97-AF65-F5344CB8AC3E}">
        <p14:creationId xmlns:p14="http://schemas.microsoft.com/office/powerpoint/2010/main" val="1991821627"/>
      </p:ext>
    </p:extLst>
  </p:cSld>
  <p:clrMapOvr>
    <a:masterClrMapping/>
  </p:clrMapOvr>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793C7D7F3BC946A5F2904ADE47754D" ma:contentTypeVersion="13" ma:contentTypeDescription="Een nieuw document maken." ma:contentTypeScope="" ma:versionID="f42ae457884816ed65af66d6ecd6449e">
  <xsd:schema xmlns:xsd="http://www.w3.org/2001/XMLSchema" xmlns:xs="http://www.w3.org/2001/XMLSchema" xmlns:p="http://schemas.microsoft.com/office/2006/metadata/properties" xmlns:ns3="c2e09757-d42c-4fcd-ae27-c71d4b258210" xmlns:ns4="bfe1b49f-1cd4-47d5-a3dc-4ad9ba0da7af" targetNamespace="http://schemas.microsoft.com/office/2006/metadata/properties" ma:root="true" ma:fieldsID="e05c96bf4333897997b4b9524680d5b4" ns3:_="" ns4:_="">
    <xsd:import namespace="c2e09757-d42c-4fcd-ae27-c71d4b258210"/>
    <xsd:import namespace="bfe1b49f-1cd4-47d5-a3dc-4ad9ba0da7af"/>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4:SharedWithUsers" minOccurs="0"/>
                <xsd:element ref="ns4:SharedWithDetails" minOccurs="0"/>
                <xsd:element ref="ns4:SharingHintHash"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2e09757-d42c-4fcd-ae27-c71d4b25821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fe1b49f-1cd4-47d5-a3dc-4ad9ba0da7af" elementFormDefault="qualified">
    <xsd:import namespace="http://schemas.microsoft.com/office/2006/documentManagement/types"/>
    <xsd:import namespace="http://schemas.microsoft.com/office/infopath/2007/PartnerControls"/>
    <xsd:element name="SharedWithUsers" ma:index="16"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Gedeeld met details" ma:internalName="SharedWithDetails" ma:readOnly="true">
      <xsd:simpleType>
        <xsd:restriction base="dms:Note">
          <xsd:maxLength value="255"/>
        </xsd:restriction>
      </xsd:simpleType>
    </xsd:element>
    <xsd:element name="SharingHintHash" ma:index="18" nillable="true" ma:displayName="Hint-hash dele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4AF779B-60A6-46C2-B3A2-5928740B376D}">
  <ds:schemaRefs>
    <ds:schemaRef ds:uri="http://schemas.microsoft.com/sharepoint/v3/contenttype/forms"/>
  </ds:schemaRefs>
</ds:datastoreItem>
</file>

<file path=customXml/itemProps2.xml><?xml version="1.0" encoding="utf-8"?>
<ds:datastoreItem xmlns:ds="http://schemas.openxmlformats.org/officeDocument/2006/customXml" ds:itemID="{DDBEDE08-D357-41BA-B194-D02104224392}">
  <ds:schemaRefs>
    <ds:schemaRef ds:uri="http://purl.org/dc/elements/1.1/"/>
    <ds:schemaRef ds:uri="http://schemas.microsoft.com/office/2006/metadata/properties"/>
    <ds:schemaRef ds:uri="http://purl.org/dc/terms/"/>
    <ds:schemaRef ds:uri="bfe1b49f-1cd4-47d5-a3dc-4ad9ba0da7af"/>
    <ds:schemaRef ds:uri="c2e09757-d42c-4fcd-ae27-c71d4b258210"/>
    <ds:schemaRef ds:uri="http://schemas.microsoft.com/office/2006/documentManagement/types"/>
    <ds:schemaRef ds:uri="http://schemas.microsoft.com/office/infopath/2007/PartnerControl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F9DD8394-2F54-4164-BE2F-177029F380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2e09757-d42c-4fcd-ae27-c71d4b258210"/>
    <ds:schemaRef ds:uri="bfe1b49f-1cd4-47d5-a3dc-4ad9ba0da7a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143</TotalTime>
  <Words>589</Words>
  <Application>Microsoft Office PowerPoint</Application>
  <PresentationFormat>Diavoorstelling (4:3)</PresentationFormat>
  <Paragraphs>76</Paragraphs>
  <Slides>21</Slides>
  <Notes>0</Notes>
  <HiddenSlides>0</HiddenSlides>
  <MMClips>2</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21</vt:i4>
      </vt:variant>
    </vt:vector>
  </HeadingPairs>
  <TitlesOfParts>
    <vt:vector size="25" baseType="lpstr">
      <vt:lpstr>Arial</vt:lpstr>
      <vt:lpstr>Calibri</vt:lpstr>
      <vt:lpstr>Wingdings</vt:lpstr>
      <vt:lpstr>Kantoorthema</vt:lpstr>
      <vt:lpstr>PowerPoint-presentatie</vt:lpstr>
      <vt:lpstr>Blad</vt:lpstr>
      <vt:lpstr>Functie blad</vt:lpstr>
      <vt:lpstr>PowerPoint-presentatie</vt:lpstr>
      <vt:lpstr>PowerPoint-presentatie</vt:lpstr>
      <vt:lpstr>PowerPoint-presentatie</vt:lpstr>
      <vt:lpstr>Groeiweefsel</vt:lpstr>
      <vt:lpstr>Transportweefsel</vt:lpstr>
      <vt:lpstr>Vulweefsel</vt:lpstr>
      <vt:lpstr>Opperhuid</vt:lpstr>
      <vt:lpstr>PowerPoint-presentatie</vt:lpstr>
      <vt:lpstr>PowerPoint-presentatie</vt:lpstr>
      <vt:lpstr>Uiterlijke kenmerken</vt:lpstr>
      <vt:lpstr>PowerPoint-presentatie</vt:lpstr>
      <vt:lpstr>Bladnerven</vt:lpstr>
      <vt:lpstr>Nerven</vt:lpstr>
      <vt:lpstr>Enkelvoudig en samengesteld blad</vt:lpstr>
      <vt:lpstr>Enkelvoudig of samengesteldblad</vt:lpstr>
      <vt:lpstr>Bladrand</vt:lpstr>
      <vt:lpstr>Fotosynthese</vt:lpstr>
      <vt:lpstr>Opdracht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Plantenweefsel</dc:title>
  <dc:creator>admin</dc:creator>
  <cp:lastModifiedBy>Bertus Boer</cp:lastModifiedBy>
  <cp:revision>18</cp:revision>
  <dcterms:created xsi:type="dcterms:W3CDTF">2019-09-11T20:49:42Z</dcterms:created>
  <dcterms:modified xsi:type="dcterms:W3CDTF">2020-09-17T19:26:08Z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0x01010079793C7D7F3BC946A5F2904ADE47754D</vt:lpwstr>
  </property>
</Properties>
</file>