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7" r:id="rId2"/>
    <p:sldId id="258" r:id="rId3"/>
    <p:sldId id="259" r:id="rId4"/>
    <p:sldId id="260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83" d="100"/>
          <a:sy n="83" d="100"/>
        </p:scale>
        <p:origin x="1450" y="4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3C59D30-3007-4EF5-B9AD-554750816AC8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44C96B-E33C-45BE-B183-A7F85C33670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446834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71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nl-NL" smtClean="0"/>
          </a:p>
        </p:txBody>
      </p:sp>
      <p:sp>
        <p:nvSpPr>
          <p:cNvPr id="9220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fld id="{51E4EB64-B9A7-4D9E-A344-B1CC8F7B5BA7}" type="slidenum">
              <a:rPr lang="nl-NL" smtClean="0"/>
              <a:pPr eaLnBrk="1" hangingPunct="1">
                <a:defRPr/>
              </a:pPr>
              <a:t>2</a:t>
            </a:fld>
            <a:endParaRPr lang="nl-NL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5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nl-NL" smtClean="0"/>
          </a:p>
        </p:txBody>
      </p:sp>
      <p:sp>
        <p:nvSpPr>
          <p:cNvPr id="9220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fld id="{2BF12DC9-DC14-4BD6-A972-2F2D807B6D87}" type="slidenum">
              <a:rPr lang="nl-NL" smtClean="0"/>
              <a:pPr eaLnBrk="1" hangingPunct="1">
                <a:defRPr/>
              </a:pPr>
              <a:t>3</a:t>
            </a:fld>
            <a:endParaRPr lang="nl-NL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19" name="Tijdelijke aanduiding voor notiti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nl-NL" smtClean="0"/>
          </a:p>
        </p:txBody>
      </p:sp>
      <p:sp>
        <p:nvSpPr>
          <p:cNvPr id="11268" name="Tijdelijke aanduiding voor dianummer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fld id="{626BB041-C113-4142-8619-3BCA87476201}" type="slidenum">
              <a:rPr lang="nl-NL" smtClean="0"/>
              <a:pPr eaLnBrk="1" hangingPunct="1">
                <a:defRPr/>
              </a:pPr>
              <a:t>4</a:t>
            </a:fld>
            <a:endParaRPr lang="nl-NL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04751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934469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066770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827458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4636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85089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08509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735647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798255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95560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08777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E16157-85C3-48EE-AFED-F5ECFFCB6F6B}" type="datetimeFigureOut">
              <a:rPr lang="nl-NL" smtClean="0"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618EC0-4DFF-41D5-8393-82E2F69FF2E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6098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916832"/>
            <a:ext cx="7772400" cy="1470025"/>
          </a:xfrm>
        </p:spPr>
        <p:txBody>
          <a:bodyPr>
            <a:noAutofit/>
          </a:bodyPr>
          <a:lstStyle/>
          <a:p>
            <a:pPr eaLnBrk="1" hangingPunct="1"/>
            <a:r>
              <a:rPr lang="nl-NL" sz="3600" b="1" dirty="0" smtClean="0">
                <a:latin typeface="Calibri" pitchFamily="34" charset="0"/>
              </a:rPr>
              <a:t>Hoofdstuk 3</a:t>
            </a:r>
            <a:br>
              <a:rPr lang="nl-NL" sz="3600" b="1" dirty="0" smtClean="0">
                <a:latin typeface="Calibri" pitchFamily="34" charset="0"/>
              </a:rPr>
            </a:br>
            <a:r>
              <a:rPr lang="nl-NL" sz="3600" b="1" dirty="0" smtClean="0">
                <a:latin typeface="Calibri" pitchFamily="34" charset="0"/>
              </a:rPr>
              <a:t>Grammatica woordsoorten</a:t>
            </a:r>
            <a:br>
              <a:rPr lang="nl-NL" sz="3600" b="1" dirty="0" smtClean="0">
                <a:latin typeface="Calibri" pitchFamily="34" charset="0"/>
              </a:rPr>
            </a:br>
            <a:endParaRPr lang="nl-NL" sz="3600" b="1" dirty="0" smtClean="0">
              <a:latin typeface="Calibri" pitchFamily="34" charset="0"/>
            </a:endParaRP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524000" y="3733800"/>
            <a:ext cx="6400800" cy="1752600"/>
          </a:xfrm>
        </p:spPr>
        <p:txBody>
          <a:bodyPr/>
          <a:lstStyle/>
          <a:p>
            <a:pPr eaLnBrk="1" hangingPunct="1"/>
            <a:r>
              <a:rPr lang="nl-NL" dirty="0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Bezittelijk  voornaamwoord</a:t>
            </a:r>
          </a:p>
        </p:txBody>
      </p:sp>
    </p:spTree>
    <p:extLst>
      <p:ext uri="{BB962C8B-B14F-4D97-AF65-F5344CB8AC3E}">
        <p14:creationId xmlns:p14="http://schemas.microsoft.com/office/powerpoint/2010/main" val="39083036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838200"/>
            <a:ext cx="8229600" cy="1143000"/>
          </a:xfrm>
        </p:spPr>
        <p:txBody>
          <a:bodyPr/>
          <a:lstStyle/>
          <a:p>
            <a:pPr eaLnBrk="1" hangingPunct="1"/>
            <a:r>
              <a:rPr lang="nl-NL" sz="3000" b="1" dirty="0" smtClean="0">
                <a:latin typeface="Calibri" pitchFamily="34" charset="0"/>
              </a:rPr>
              <a:t>Wat is een bezittelijk voornaamwoord?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6700" y="2132856"/>
            <a:ext cx="8610600" cy="5257800"/>
          </a:xfrm>
        </p:spPr>
        <p:txBody>
          <a:bodyPr>
            <a:normAutofit fontScale="70000" lnSpcReduction="20000"/>
          </a:bodyPr>
          <a:lstStyle/>
          <a:p>
            <a:pPr marL="0" indent="0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>
              <a:defRPr/>
            </a:pPr>
            <a:r>
              <a:rPr lang="nl-NL" sz="3400" dirty="0" smtClean="0">
                <a:latin typeface="Calibri" pitchFamily="34" charset="0"/>
              </a:rPr>
              <a:t>Een bezittelijk voornaamwoord geeft aan van wie iets is.</a:t>
            </a:r>
            <a:endParaRPr lang="nl-NL" sz="3400" dirty="0">
              <a:latin typeface="Calibri" pitchFamily="34" charset="0"/>
            </a:endParaRPr>
          </a:p>
          <a:p>
            <a:pPr>
              <a:defRPr/>
            </a:pPr>
            <a:r>
              <a:rPr lang="nl-NL" sz="3400" dirty="0" smtClean="0">
                <a:latin typeface="Calibri" pitchFamily="34" charset="0"/>
              </a:rPr>
              <a:t>Een bezittelijk voornaamwoord staat voor een (bijvoeglijk naamwoord en) zelfstandig naamwoord.</a:t>
            </a:r>
          </a:p>
          <a:p>
            <a:pPr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i="1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 smtClean="0">
                <a:latin typeface="Calibri" pitchFamily="34" charset="0"/>
              </a:rPr>
              <a:t/>
            </a:r>
            <a:br>
              <a:rPr lang="nl-NL" sz="2400" dirty="0" smtClean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marL="0" indent="0" eaLnBrk="1" hangingPunct="1">
              <a:buFontTx/>
              <a:buNone/>
              <a:defRPr/>
            </a:pPr>
            <a:r>
              <a:rPr lang="nl-NL" sz="2400" i="1" dirty="0" smtClean="0">
                <a:latin typeface="Calibri" pitchFamily="34" charset="0"/>
              </a:rPr>
              <a:t>    </a:t>
            </a:r>
          </a:p>
          <a:p>
            <a:pPr marL="0" indent="0" eaLnBrk="1" hangingPunct="1">
              <a:buFontTx/>
              <a:buNone/>
              <a:defRPr/>
            </a:pPr>
            <a:endParaRPr lang="nl-NL" sz="2400" b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b="1" dirty="0" smtClean="0">
                <a:latin typeface="Calibri" pitchFamily="34" charset="0"/>
              </a:rPr>
              <a:t>	</a:t>
            </a: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</p:txBody>
      </p:sp>
      <p:graphicFrame>
        <p:nvGraphicFramePr>
          <p:cNvPr id="2" name="Tabel 1"/>
          <p:cNvGraphicFramePr>
            <a:graphicFrameLocks noGrp="1"/>
          </p:cNvGraphicFramePr>
          <p:nvPr/>
        </p:nvGraphicFramePr>
        <p:xfrm>
          <a:off x="609600" y="3733800"/>
          <a:ext cx="3505200" cy="23780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00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05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57322">
                <a:tc>
                  <a:txBody>
                    <a:bodyPr/>
                    <a:lstStyle/>
                    <a:p>
                      <a:r>
                        <a:rPr lang="nl-NL" sz="2400" u="sng" dirty="0" smtClean="0">
                          <a:solidFill>
                            <a:schemeClr val="tx1"/>
                          </a:solidFill>
                          <a:latin typeface="Calibri" pitchFamily="34" charset="0"/>
                          <a:cs typeface="Calibri" pitchFamily="34" charset="0"/>
                        </a:rPr>
                        <a:t>enkelvoud</a:t>
                      </a:r>
                      <a:endParaRPr lang="nl-NL" sz="2400" u="sng" dirty="0">
                        <a:solidFill>
                          <a:schemeClr val="tx1"/>
                        </a:solidFill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732" marB="45732"/>
                </a:tc>
                <a:tc>
                  <a:txBody>
                    <a:bodyPr/>
                    <a:lstStyle/>
                    <a:p>
                      <a:endParaRPr lang="nl-NL" sz="2400" dirty="0">
                        <a:solidFill>
                          <a:schemeClr val="tx1"/>
                        </a:solidFill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732" marB="45732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20753">
                <a:tc>
                  <a:txBody>
                    <a:bodyPr/>
                    <a:lstStyle/>
                    <a:p>
                      <a:r>
                        <a:rPr lang="nl-NL" sz="2400" b="1" dirty="0" smtClean="0">
                          <a:latin typeface="Calibri" pitchFamily="34" charset="0"/>
                          <a:cs typeface="Calibri" pitchFamily="34" charset="0"/>
                        </a:rPr>
                        <a:t>mijn, m’n,</a:t>
                      </a:r>
                      <a:r>
                        <a:rPr lang="nl-NL" sz="2400" b="1" baseline="0" dirty="0" smtClean="0">
                          <a:latin typeface="Calibri" pitchFamily="34" charset="0"/>
                          <a:cs typeface="Calibri" pitchFamily="34" charset="0"/>
                        </a:rPr>
                        <a:t> jouw, je, uw, zijn, z’n, haar, d’r</a:t>
                      </a:r>
                      <a:endParaRPr lang="nl-NL" sz="24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732" marB="45732"/>
                </a:tc>
                <a:tc>
                  <a:txBody>
                    <a:bodyPr/>
                    <a:lstStyle/>
                    <a:p>
                      <a:endParaRPr lang="nl-NL" sz="2400" dirty="0" smtClean="0">
                        <a:latin typeface="Calibri" pitchFamily="34" charset="0"/>
                        <a:cs typeface="Calibri" pitchFamily="34" charset="0"/>
                      </a:endParaRPr>
                    </a:p>
                    <a:p>
                      <a:r>
                        <a:rPr lang="nl-NL" sz="2400" i="1" dirty="0" smtClean="0">
                          <a:latin typeface="Calibri" pitchFamily="34" charset="0"/>
                          <a:cs typeface="Calibri" pitchFamily="34" charset="0"/>
                        </a:rPr>
                        <a:t>     (nieuwe) </a:t>
                      </a:r>
                      <a:r>
                        <a:rPr lang="nl-NL" sz="2400" i="1" baseline="0" dirty="0" smtClean="0">
                          <a:latin typeface="Calibri" pitchFamily="34" charset="0"/>
                          <a:cs typeface="Calibri" pitchFamily="34" charset="0"/>
                        </a:rPr>
                        <a:t>    </a:t>
                      </a:r>
                      <a:br>
                        <a:rPr lang="nl-NL" sz="2400" i="1" baseline="0" dirty="0" smtClean="0">
                          <a:latin typeface="Calibri" pitchFamily="34" charset="0"/>
                          <a:cs typeface="Calibri" pitchFamily="34" charset="0"/>
                        </a:rPr>
                      </a:br>
                      <a:r>
                        <a:rPr lang="nl-NL" sz="2400" i="1" baseline="0" dirty="0" smtClean="0">
                          <a:latin typeface="Calibri" pitchFamily="34" charset="0"/>
                          <a:cs typeface="Calibri" pitchFamily="34" charset="0"/>
                        </a:rPr>
                        <a:t>     woordenboek</a:t>
                      </a:r>
                      <a:endParaRPr lang="nl-NL" sz="24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732" marB="45732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3" name="Tabel 2"/>
          <p:cNvGraphicFramePr>
            <a:graphicFrameLocks noGrp="1"/>
          </p:cNvGraphicFramePr>
          <p:nvPr/>
        </p:nvGraphicFramePr>
        <p:xfrm>
          <a:off x="4572000" y="3733800"/>
          <a:ext cx="4114800" cy="292579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9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4688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57123">
                <a:tc>
                  <a:txBody>
                    <a:bodyPr/>
                    <a:lstStyle/>
                    <a:p>
                      <a:r>
                        <a:rPr lang="nl-NL" sz="2400" u="sng" dirty="0" smtClean="0">
                          <a:solidFill>
                            <a:schemeClr val="tx1"/>
                          </a:solidFill>
                          <a:latin typeface="Calibri" pitchFamily="34" charset="0"/>
                          <a:cs typeface="Calibri" pitchFamily="34" charset="0"/>
                        </a:rPr>
                        <a:t>meervoud</a:t>
                      </a:r>
                      <a:endParaRPr lang="nl-NL" sz="2400" u="sng" dirty="0">
                        <a:solidFill>
                          <a:schemeClr val="tx1"/>
                        </a:solidFill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84" marB="45684"/>
                </a:tc>
                <a:tc>
                  <a:txBody>
                    <a:bodyPr/>
                    <a:lstStyle/>
                    <a:p>
                      <a:endParaRPr lang="nl-NL" sz="2400" dirty="0">
                        <a:solidFill>
                          <a:schemeClr val="tx1"/>
                        </a:solidFill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84" marB="45684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22880">
                <a:tc>
                  <a:txBody>
                    <a:bodyPr/>
                    <a:lstStyle/>
                    <a:p>
                      <a:r>
                        <a:rPr lang="nl-NL" sz="2400" b="1" baseline="0" dirty="0" smtClean="0">
                          <a:latin typeface="Calibri" pitchFamily="34" charset="0"/>
                          <a:cs typeface="Calibri" pitchFamily="34" charset="0"/>
                        </a:rPr>
                        <a:t>jullie, hun, uw</a:t>
                      </a:r>
                      <a:endParaRPr lang="nl-NL" sz="24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84" marB="45684"/>
                </a:tc>
                <a:tc>
                  <a:txBody>
                    <a:bodyPr/>
                    <a:lstStyle/>
                    <a:p>
                      <a:r>
                        <a:rPr lang="nl-NL" sz="2400" i="1" dirty="0" smtClean="0">
                          <a:latin typeface="Calibri" pitchFamily="34" charset="0"/>
                          <a:cs typeface="Calibri" pitchFamily="34" charset="0"/>
                        </a:rPr>
                        <a:t>(nieuwe)</a:t>
                      </a:r>
                      <a:r>
                        <a:rPr lang="nl-NL" sz="2400" i="1" baseline="0" dirty="0" smtClean="0">
                          <a:latin typeface="Calibri" pitchFamily="34" charset="0"/>
                          <a:cs typeface="Calibri" pitchFamily="34" charset="0"/>
                        </a:rPr>
                        <a:t> woordenboek</a:t>
                      </a:r>
                      <a:endParaRPr lang="nl-NL" sz="24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84" marB="45684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22880">
                <a:tc>
                  <a:txBody>
                    <a:bodyPr/>
                    <a:lstStyle/>
                    <a:p>
                      <a:r>
                        <a:rPr lang="nl-NL" sz="2400" b="1" dirty="0" smtClean="0">
                          <a:latin typeface="Calibri" pitchFamily="34" charset="0"/>
                          <a:cs typeface="Calibri" pitchFamily="34" charset="0"/>
                        </a:rPr>
                        <a:t>ons</a:t>
                      </a:r>
                      <a:r>
                        <a:rPr lang="nl-NL" sz="2400" b="1" baseline="0" dirty="0" smtClean="0">
                          <a:latin typeface="Calibri" pitchFamily="34" charset="0"/>
                          <a:cs typeface="Calibri" pitchFamily="34" charset="0"/>
                        </a:rPr>
                        <a:t> </a:t>
                      </a:r>
                      <a:endParaRPr lang="nl-NL" sz="24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84" marB="45684"/>
                </a:tc>
                <a:tc>
                  <a:txBody>
                    <a:bodyPr/>
                    <a:lstStyle/>
                    <a:p>
                      <a:r>
                        <a:rPr lang="nl-NL" sz="2400" i="1" baseline="0" dirty="0" smtClean="0">
                          <a:latin typeface="Calibri" pitchFamily="34" charset="0"/>
                          <a:cs typeface="Calibri" pitchFamily="34" charset="0"/>
                        </a:rPr>
                        <a:t>(nieuwe) woordenboek</a:t>
                      </a:r>
                      <a:endParaRPr lang="nl-NL" sz="24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84" marB="45684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22880">
                <a:tc>
                  <a:txBody>
                    <a:bodyPr/>
                    <a:lstStyle/>
                    <a:p>
                      <a:r>
                        <a:rPr lang="nl-NL" sz="2400" b="1" dirty="0" smtClean="0">
                          <a:latin typeface="Calibri" pitchFamily="34" charset="0"/>
                          <a:cs typeface="Calibri" pitchFamily="34" charset="0"/>
                        </a:rPr>
                        <a:t>onze</a:t>
                      </a:r>
                      <a:endParaRPr lang="nl-NL" sz="2400" b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84" marB="45684"/>
                </a:tc>
                <a:tc>
                  <a:txBody>
                    <a:bodyPr/>
                    <a:lstStyle/>
                    <a:p>
                      <a:r>
                        <a:rPr lang="nl-NL" sz="2400" i="1" dirty="0" smtClean="0">
                          <a:latin typeface="Calibri" pitchFamily="34" charset="0"/>
                          <a:cs typeface="Calibri" pitchFamily="34" charset="0"/>
                        </a:rPr>
                        <a:t>(nieuwe) woordenboeken</a:t>
                      </a:r>
                      <a:endParaRPr lang="nl-NL" sz="2400" i="1" dirty="0">
                        <a:latin typeface="Calibri" pitchFamily="34" charset="0"/>
                        <a:cs typeface="Calibri" pitchFamily="34" charset="0"/>
                      </a:endParaRPr>
                    </a:p>
                  </a:txBody>
                  <a:tcPr marT="45684" marB="45684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152828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518864" y="838200"/>
            <a:ext cx="8229600" cy="1143000"/>
          </a:xfrm>
        </p:spPr>
        <p:txBody>
          <a:bodyPr/>
          <a:lstStyle/>
          <a:p>
            <a:pPr eaLnBrk="1" hangingPunct="1"/>
            <a:r>
              <a:rPr lang="nl-NL" sz="3000" b="1" dirty="0" smtClean="0">
                <a:latin typeface="Calibri" pitchFamily="34" charset="0"/>
              </a:rPr>
              <a:t>Persoonlijk of bezittelijk voornaamwoord?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6700" y="2203648"/>
            <a:ext cx="8610600" cy="5257800"/>
          </a:xfrm>
        </p:spPr>
        <p:txBody>
          <a:bodyPr>
            <a:normAutofit fontScale="55000" lnSpcReduction="20000"/>
          </a:bodyPr>
          <a:lstStyle/>
          <a:p>
            <a:pPr marL="0" indent="0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>
              <a:buFontTx/>
              <a:buNone/>
              <a:defRPr/>
            </a:pPr>
            <a:r>
              <a:rPr lang="nl-NL" sz="4400" dirty="0" smtClean="0">
                <a:latin typeface="Calibri" pitchFamily="34" charset="0"/>
              </a:rPr>
              <a:t>Let op!</a:t>
            </a:r>
            <a:endParaRPr lang="nl-NL" sz="4400" dirty="0">
              <a:latin typeface="Calibri" pitchFamily="34" charset="0"/>
            </a:endParaRPr>
          </a:p>
          <a:p>
            <a:pPr marL="0" indent="0">
              <a:buFontTx/>
              <a:buNone/>
              <a:defRPr/>
            </a:pPr>
            <a:endParaRPr lang="nl-NL" sz="4400" dirty="0" smtClean="0">
              <a:latin typeface="Calibri" pitchFamily="34" charset="0"/>
            </a:endParaRPr>
          </a:p>
          <a:p>
            <a:pPr>
              <a:buFont typeface="Arial" charset="0"/>
              <a:buChar char="•"/>
              <a:defRPr/>
            </a:pPr>
            <a:r>
              <a:rPr lang="nl-NL" sz="4400" dirty="0" smtClean="0">
                <a:latin typeface="Calibri" pitchFamily="34" charset="0"/>
              </a:rPr>
              <a:t>Mijn rekenmachine ligt nog op mijn bureau. Mag ik even die van </a:t>
            </a:r>
            <a:r>
              <a:rPr lang="nl-NL" sz="4400" dirty="0" smtClean="0">
                <a:solidFill>
                  <a:srgbClr val="0070C0"/>
                </a:solidFill>
                <a:latin typeface="Calibri" pitchFamily="34" charset="0"/>
              </a:rPr>
              <a:t>jou</a:t>
            </a:r>
            <a:r>
              <a:rPr lang="nl-NL" sz="4400" dirty="0" smtClean="0">
                <a:latin typeface="Calibri" pitchFamily="34" charset="0"/>
              </a:rPr>
              <a:t> lenen?</a:t>
            </a:r>
          </a:p>
          <a:p>
            <a:pPr marL="0" indent="0">
              <a:buFontTx/>
              <a:buNone/>
              <a:defRPr/>
            </a:pPr>
            <a:endParaRPr lang="nl-NL" sz="4400" dirty="0" smtClean="0">
              <a:latin typeface="Calibri" pitchFamily="34" charset="0"/>
            </a:endParaRPr>
          </a:p>
          <a:p>
            <a:pPr marL="0" indent="0">
              <a:buFontTx/>
              <a:buNone/>
              <a:defRPr/>
            </a:pPr>
            <a:endParaRPr lang="nl-NL" sz="4400" dirty="0">
              <a:latin typeface="Calibri" pitchFamily="34" charset="0"/>
            </a:endParaRPr>
          </a:p>
          <a:p>
            <a:pPr>
              <a:buFont typeface="Wingdings" pitchFamily="2" charset="2"/>
              <a:buChar char="Ø"/>
              <a:defRPr/>
            </a:pPr>
            <a:r>
              <a:rPr lang="nl-NL" sz="4400" dirty="0" smtClean="0">
                <a:latin typeface="Calibri" pitchFamily="34" charset="0"/>
              </a:rPr>
              <a:t>‘</a:t>
            </a:r>
            <a:r>
              <a:rPr lang="nl-NL" sz="4400" dirty="0" smtClean="0">
                <a:solidFill>
                  <a:srgbClr val="0070C0"/>
                </a:solidFill>
                <a:latin typeface="Calibri" pitchFamily="34" charset="0"/>
              </a:rPr>
              <a:t>jou</a:t>
            </a:r>
            <a:r>
              <a:rPr lang="nl-NL" sz="4400" dirty="0" smtClean="0">
                <a:latin typeface="Calibri" pitchFamily="34" charset="0"/>
              </a:rPr>
              <a:t>’ staat achter het bezit. Dan is het een persoonlijk    voornaamwoord.</a:t>
            </a:r>
          </a:p>
          <a:p>
            <a:pPr marL="0" indent="0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 typeface="Arial" charset="0"/>
              <a:buChar char="•"/>
              <a:defRPr/>
            </a:pPr>
            <a:endParaRPr lang="nl-NL" sz="2400" dirty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marL="0" indent="0" eaLnBrk="1" hangingPunct="1">
              <a:buFontTx/>
              <a:buNone/>
              <a:defRPr/>
            </a:pPr>
            <a:r>
              <a:rPr lang="nl-NL" sz="2400" i="1" dirty="0" smtClean="0">
                <a:latin typeface="Calibri" pitchFamily="34" charset="0"/>
              </a:rPr>
              <a:t>    </a:t>
            </a:r>
          </a:p>
          <a:p>
            <a:pPr marL="0" indent="0" eaLnBrk="1" hangingPunct="1">
              <a:buFontTx/>
              <a:buNone/>
              <a:defRPr/>
            </a:pPr>
            <a:endParaRPr lang="nl-NL" sz="2400" b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b="1" dirty="0" smtClean="0">
                <a:latin typeface="Calibri" pitchFamily="34" charset="0"/>
              </a:rPr>
              <a:t>	</a:t>
            </a: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60173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838200"/>
            <a:ext cx="8229600" cy="1143000"/>
          </a:xfrm>
        </p:spPr>
        <p:txBody>
          <a:bodyPr/>
          <a:lstStyle/>
          <a:p>
            <a:pPr eaLnBrk="1" hangingPunct="1"/>
            <a:r>
              <a:rPr lang="nl-NL" sz="3000" b="1" dirty="0">
                <a:latin typeface="Calibri" pitchFamily="34" charset="0"/>
              </a:rPr>
              <a:t>P</a:t>
            </a:r>
            <a:r>
              <a:rPr lang="nl-NL" sz="3000" b="1" dirty="0" smtClean="0">
                <a:latin typeface="Calibri" pitchFamily="34" charset="0"/>
              </a:rPr>
              <a:t>ersoonlijk of bezittelijk voornaamwoord?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66700" y="2204864"/>
            <a:ext cx="8610600" cy="5257800"/>
          </a:xfrm>
        </p:spPr>
        <p:txBody>
          <a:bodyPr>
            <a:normAutofit fontScale="47500" lnSpcReduction="20000"/>
          </a:bodyPr>
          <a:lstStyle/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5100" dirty="0" smtClean="0">
                <a:latin typeface="Calibri" pitchFamily="34" charset="0"/>
                <a:cs typeface="Calibri" pitchFamily="34" charset="0"/>
              </a:rPr>
              <a:t>Hoeveel saldo staat er op </a:t>
            </a:r>
            <a:r>
              <a:rPr lang="nl-NL" sz="5100" dirty="0" smtClean="0">
                <a:solidFill>
                  <a:srgbClr val="0070C0"/>
                </a:solidFill>
                <a:latin typeface="Calibri" pitchFamily="34" charset="0"/>
                <a:cs typeface="Calibri" pitchFamily="34" charset="0"/>
              </a:rPr>
              <a:t>jouw </a:t>
            </a:r>
            <a:r>
              <a:rPr lang="nl-NL" sz="5100" dirty="0" smtClean="0">
                <a:latin typeface="Calibri" pitchFamily="34" charset="0"/>
                <a:cs typeface="Calibri" pitchFamily="34" charset="0"/>
              </a:rPr>
              <a:t>Chipknip? 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5100" dirty="0" smtClean="0">
              <a:latin typeface="Calibri" pitchFamily="34" charset="0"/>
              <a:cs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5100" dirty="0">
                <a:latin typeface="Calibri" pitchFamily="34" charset="0"/>
                <a:cs typeface="Calibri" pitchFamily="34" charset="0"/>
              </a:rPr>
              <a:t>Is deze fietssleutel van </a:t>
            </a:r>
            <a:r>
              <a:rPr lang="nl-NL" sz="5100" dirty="0">
                <a:solidFill>
                  <a:srgbClr val="0070C0"/>
                </a:solidFill>
                <a:latin typeface="Calibri" pitchFamily="34" charset="0"/>
                <a:cs typeface="Calibri" pitchFamily="34" charset="0"/>
              </a:rPr>
              <a:t>jou</a:t>
            </a:r>
            <a:r>
              <a:rPr lang="nl-NL" sz="5100" dirty="0">
                <a:latin typeface="Calibri" pitchFamily="34" charset="0"/>
                <a:cs typeface="Calibri" pitchFamily="34" charset="0"/>
              </a:rPr>
              <a:t>?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5100" dirty="0" smtClean="0">
              <a:latin typeface="Calibri" pitchFamily="34" charset="0"/>
              <a:cs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5100" dirty="0" smtClean="0">
                <a:latin typeface="Calibri" pitchFamily="34" charset="0"/>
                <a:cs typeface="Calibri" pitchFamily="34" charset="0"/>
              </a:rPr>
              <a:t>Luisteren </a:t>
            </a:r>
            <a:r>
              <a:rPr lang="nl-NL" sz="5100" dirty="0" smtClean="0">
                <a:solidFill>
                  <a:srgbClr val="0070C0"/>
                </a:solidFill>
                <a:latin typeface="Calibri" pitchFamily="34" charset="0"/>
                <a:cs typeface="Calibri" pitchFamily="34" charset="0"/>
              </a:rPr>
              <a:t>jullie</a:t>
            </a:r>
            <a:r>
              <a:rPr lang="nl-NL" sz="5100" dirty="0" smtClean="0">
                <a:latin typeface="Calibri" pitchFamily="34" charset="0"/>
                <a:cs typeface="Calibri" pitchFamily="34" charset="0"/>
              </a:rPr>
              <a:t> online naar de radio?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5100" dirty="0">
              <a:latin typeface="Calibri" pitchFamily="34" charset="0"/>
              <a:cs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5100" dirty="0" smtClean="0">
                <a:latin typeface="Calibri" pitchFamily="34" charset="0"/>
                <a:cs typeface="Calibri" pitchFamily="34" charset="0"/>
              </a:rPr>
              <a:t>Afgelopen nacht is </a:t>
            </a:r>
            <a:r>
              <a:rPr lang="nl-NL" sz="5100" dirty="0" smtClean="0">
                <a:solidFill>
                  <a:srgbClr val="0070C0"/>
                </a:solidFill>
                <a:latin typeface="Calibri" pitchFamily="34" charset="0"/>
                <a:cs typeface="Calibri" pitchFamily="34" charset="0"/>
              </a:rPr>
              <a:t>jullie</a:t>
            </a:r>
            <a:r>
              <a:rPr lang="nl-NL" sz="5100" dirty="0" smtClean="0">
                <a:latin typeface="Calibri" pitchFamily="34" charset="0"/>
                <a:cs typeface="Calibri" pitchFamily="34" charset="0"/>
              </a:rPr>
              <a:t> rode auto aan de zijkant bekrast. </a:t>
            </a:r>
          </a:p>
          <a:p>
            <a:pPr marL="457200" indent="-457200" eaLnBrk="1" hangingPunct="1">
              <a:buFontTx/>
              <a:buAutoNum type="arabicPeriod"/>
              <a:defRPr/>
            </a:pPr>
            <a:endParaRPr lang="nl-NL" sz="5100" dirty="0" smtClean="0">
              <a:latin typeface="Calibri" pitchFamily="34" charset="0"/>
              <a:cs typeface="Calibri" pitchFamily="34" charset="0"/>
            </a:endParaRPr>
          </a:p>
          <a:p>
            <a:pPr marL="457200" indent="-457200" eaLnBrk="1" hangingPunct="1">
              <a:buFontTx/>
              <a:buAutoNum type="arabicPeriod"/>
              <a:defRPr/>
            </a:pPr>
            <a:r>
              <a:rPr lang="nl-NL" sz="5100" dirty="0" smtClean="0">
                <a:latin typeface="Calibri" pitchFamily="34" charset="0"/>
                <a:cs typeface="Calibri" pitchFamily="34" charset="0"/>
              </a:rPr>
              <a:t>Eric is allergisch voor koemelk. </a:t>
            </a:r>
            <a:r>
              <a:rPr lang="nl-NL" sz="5100" dirty="0" smtClean="0">
                <a:solidFill>
                  <a:srgbClr val="0070C0"/>
                </a:solidFill>
                <a:latin typeface="Calibri" pitchFamily="34" charset="0"/>
                <a:cs typeface="Calibri" pitchFamily="34" charset="0"/>
              </a:rPr>
              <a:t>Hij</a:t>
            </a:r>
            <a:r>
              <a:rPr lang="nl-NL" sz="5100" dirty="0" smtClean="0">
                <a:latin typeface="Calibri" pitchFamily="34" charset="0"/>
                <a:cs typeface="Calibri" pitchFamily="34" charset="0"/>
              </a:rPr>
              <a:t> drinkt daarom sojamelk. </a:t>
            </a:r>
          </a:p>
          <a:p>
            <a:pPr marL="0" indent="0"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  <a:cs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i="1" dirty="0" smtClean="0">
                <a:latin typeface="Calibri" pitchFamily="34" charset="0"/>
              </a:rPr>
              <a:t>   </a:t>
            </a:r>
          </a:p>
          <a:p>
            <a:pPr marL="0" indent="0" eaLnBrk="1" hangingPunct="1">
              <a:buFontTx/>
              <a:buNone/>
              <a:defRPr/>
            </a:pPr>
            <a:endParaRPr lang="nl-NL" sz="2400" b="1" dirty="0" smtClean="0">
              <a:latin typeface="Calibri" pitchFamily="34" charset="0"/>
            </a:endParaRPr>
          </a:p>
          <a:p>
            <a:pPr marL="0" indent="0" eaLnBrk="1" hangingPunct="1">
              <a:buFontTx/>
              <a:buNone/>
              <a:defRPr/>
            </a:pPr>
            <a:r>
              <a:rPr lang="nl-NL" sz="2400" b="1" dirty="0" smtClean="0">
                <a:latin typeface="Calibri" pitchFamily="34" charset="0"/>
              </a:rPr>
              <a:t>	</a:t>
            </a:r>
            <a:r>
              <a:rPr lang="nl-NL" sz="2400" dirty="0" smtClean="0">
                <a:latin typeface="Calibri" pitchFamily="34" charset="0"/>
              </a:rPr>
              <a:t>	</a:t>
            </a: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  <a:p>
            <a:pPr eaLnBrk="1" hangingPunct="1">
              <a:buFontTx/>
              <a:buNone/>
              <a:defRPr/>
            </a:pPr>
            <a:endParaRPr lang="nl-NL" sz="2400" dirty="0" smtClean="0">
              <a:latin typeface="Calibri" pitchFamily="34" charset="0"/>
            </a:endParaRPr>
          </a:p>
        </p:txBody>
      </p:sp>
      <p:sp>
        <p:nvSpPr>
          <p:cNvPr id="2" name="Tekstvak 1"/>
          <p:cNvSpPr txBox="1">
            <a:spLocks noChangeArrowheads="1"/>
          </p:cNvSpPr>
          <p:nvPr/>
        </p:nvSpPr>
        <p:spPr bwMode="auto">
          <a:xfrm>
            <a:off x="3059832" y="2740858"/>
            <a:ext cx="365760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000" i="1" dirty="0">
                <a:solidFill>
                  <a:srgbClr val="0070C0"/>
                </a:solidFill>
                <a:latin typeface="Calibri" pitchFamily="34" charset="0"/>
              </a:rPr>
              <a:t>bezittelijk voornaamwoord</a:t>
            </a:r>
          </a:p>
        </p:txBody>
      </p:sp>
      <p:sp>
        <p:nvSpPr>
          <p:cNvPr id="6" name="Tekstvak 5"/>
          <p:cNvSpPr txBox="1">
            <a:spLocks noChangeArrowheads="1"/>
          </p:cNvSpPr>
          <p:nvPr/>
        </p:nvSpPr>
        <p:spPr bwMode="auto">
          <a:xfrm>
            <a:off x="1835696" y="4953000"/>
            <a:ext cx="388620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000" i="1" dirty="0">
                <a:solidFill>
                  <a:srgbClr val="0070C0"/>
                </a:solidFill>
                <a:latin typeface="Calibri" pitchFamily="34" charset="0"/>
              </a:rPr>
              <a:t>     bezittelijk voornaamwoord  </a:t>
            </a:r>
          </a:p>
        </p:txBody>
      </p:sp>
      <p:sp>
        <p:nvSpPr>
          <p:cNvPr id="7" name="Tekstvak 6"/>
          <p:cNvSpPr txBox="1">
            <a:spLocks noChangeArrowheads="1"/>
          </p:cNvSpPr>
          <p:nvPr/>
        </p:nvSpPr>
        <p:spPr bwMode="auto">
          <a:xfrm>
            <a:off x="2339752" y="3460938"/>
            <a:ext cx="381000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000" i="1" dirty="0">
                <a:solidFill>
                  <a:srgbClr val="0070C0"/>
                </a:solidFill>
                <a:latin typeface="Calibri" pitchFamily="34" charset="0"/>
              </a:rPr>
              <a:t>persoonlijk voornaamwoord</a:t>
            </a:r>
          </a:p>
        </p:txBody>
      </p:sp>
      <p:sp>
        <p:nvSpPr>
          <p:cNvPr id="8" name="Tekstvak 7"/>
          <p:cNvSpPr txBox="1">
            <a:spLocks noChangeArrowheads="1"/>
          </p:cNvSpPr>
          <p:nvPr/>
        </p:nvSpPr>
        <p:spPr bwMode="auto">
          <a:xfrm>
            <a:off x="3347864" y="5661248"/>
            <a:ext cx="381000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000" i="1" dirty="0">
                <a:solidFill>
                  <a:srgbClr val="0070C0"/>
                </a:solidFill>
                <a:latin typeface="Calibri" pitchFamily="34" charset="0"/>
              </a:rPr>
              <a:t>persoonlijk voornaamwoord</a:t>
            </a:r>
          </a:p>
        </p:txBody>
      </p:sp>
      <p:sp>
        <p:nvSpPr>
          <p:cNvPr id="9" name="Tekstvak 8"/>
          <p:cNvSpPr txBox="1">
            <a:spLocks noChangeArrowheads="1"/>
          </p:cNvSpPr>
          <p:nvPr/>
        </p:nvSpPr>
        <p:spPr bwMode="auto">
          <a:xfrm>
            <a:off x="971600" y="4221088"/>
            <a:ext cx="3810000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nl-NL" sz="2000" i="1" dirty="0">
                <a:solidFill>
                  <a:srgbClr val="0070C0"/>
                </a:solidFill>
                <a:latin typeface="Calibri" pitchFamily="34" charset="0"/>
              </a:rPr>
              <a:t>persoonlijk voornaamwoord</a:t>
            </a:r>
          </a:p>
        </p:txBody>
      </p:sp>
    </p:spTree>
    <p:extLst>
      <p:ext uri="{BB962C8B-B14F-4D97-AF65-F5344CB8AC3E}">
        <p14:creationId xmlns:p14="http://schemas.microsoft.com/office/powerpoint/2010/main" val="17195393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178</Words>
  <Application>Microsoft Office PowerPoint</Application>
  <PresentationFormat>Diavoorstelling (4:3)</PresentationFormat>
  <Paragraphs>81</Paragraphs>
  <Slides>4</Slides>
  <Notes>3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Wingdings</vt:lpstr>
      <vt:lpstr>Kantoorthema</vt:lpstr>
      <vt:lpstr>Hoofdstuk 3 Grammatica woordsoorten </vt:lpstr>
      <vt:lpstr>Wat is een bezittelijk voornaamwoord?</vt:lpstr>
      <vt:lpstr>Persoonlijk of bezittelijk voornaamwoord?</vt:lpstr>
      <vt:lpstr>Persoonlijk of bezittelijk voornaamwoord?</vt:lpstr>
    </vt:vector>
  </TitlesOfParts>
  <Company>Infinitas Learning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Hoofdstuk 3 Grammatica woordsoorten</dc:title>
  <dc:creator>Leeuwerik, Sigrid</dc:creator>
  <cp:lastModifiedBy>Mariëlle Strik (stk)</cp:lastModifiedBy>
  <cp:revision>5</cp:revision>
  <dcterms:created xsi:type="dcterms:W3CDTF">2013-03-18T12:00:05Z</dcterms:created>
  <dcterms:modified xsi:type="dcterms:W3CDTF">2016-07-13T11:15:56Z</dcterms:modified>
</cp:coreProperties>
</file>

<file path=docProps/thumbnail.jpeg>
</file>