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59D30-3007-4EF5-B9AD-554750816AC8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4C96B-E33C-45BE-B183-A7F85C3367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4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1E4EB64-B9A7-4D9E-A344-B1CC8F7B5BA7}" type="slidenum">
              <a:rPr lang="nl-NL" smtClean="0"/>
              <a:pPr eaLnBrk="1" hangingPunct="1">
                <a:defRPr/>
              </a:pPr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BF12DC9-DC14-4BD6-A972-2F2D807B6D87}" type="slidenum">
              <a:rPr lang="nl-NL" smtClean="0"/>
              <a:pPr eaLnBrk="1" hangingPunct="1">
                <a:defRPr/>
              </a:pPr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1126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626BB041-C113-4142-8619-3BCA87476201}" type="slidenum">
              <a:rPr lang="nl-NL" smtClean="0"/>
              <a:pPr eaLnBrk="1" hangingPunct="1">
                <a:defRPr/>
              </a:pPr>
              <a:t>4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4751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3446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667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745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463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508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50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3564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982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9556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0877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16157-85C3-48EE-AFED-F5ECFFCB6F6B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18EC0-4DFF-41D5-8393-82E2F69FF2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098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16832"/>
            <a:ext cx="7772400" cy="1470025"/>
          </a:xfrm>
        </p:spPr>
        <p:txBody>
          <a:bodyPr>
            <a:noAutofit/>
          </a:bodyPr>
          <a:lstStyle/>
          <a:p>
            <a:pPr eaLnBrk="1" hangingPunct="1"/>
            <a:r>
              <a:rPr lang="nl-NL" sz="3600" b="1" dirty="0" smtClean="0">
                <a:latin typeface="Calibri" pitchFamily="34" charset="0"/>
              </a:rPr>
              <a:t>Hoofdstuk 3</a:t>
            </a:r>
            <a:br>
              <a:rPr lang="nl-NL" sz="3600" b="1" dirty="0" smtClean="0">
                <a:latin typeface="Calibri" pitchFamily="34" charset="0"/>
              </a:rPr>
            </a:br>
            <a:r>
              <a:rPr lang="nl-NL" sz="3600" b="1" dirty="0" smtClean="0">
                <a:latin typeface="Calibri" pitchFamily="34" charset="0"/>
              </a:rPr>
              <a:t>Grammatica woordsoorten</a:t>
            </a:r>
            <a:br>
              <a:rPr lang="nl-NL" sz="3600" b="1" dirty="0" smtClean="0">
                <a:latin typeface="Calibri" pitchFamily="34" charset="0"/>
              </a:rPr>
            </a:br>
            <a:endParaRPr lang="nl-NL" sz="3600" b="1" dirty="0" smtClean="0">
              <a:latin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733800"/>
            <a:ext cx="6400800" cy="1752600"/>
          </a:xfrm>
        </p:spPr>
        <p:txBody>
          <a:bodyPr/>
          <a:lstStyle/>
          <a:p>
            <a:pPr eaLnBrk="1" hangingPunct="1"/>
            <a:r>
              <a:rPr lang="nl-NL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Bezittelijk  voornaamwoord</a:t>
            </a:r>
          </a:p>
        </p:txBody>
      </p:sp>
    </p:spTree>
    <p:extLst>
      <p:ext uri="{BB962C8B-B14F-4D97-AF65-F5344CB8AC3E}">
        <p14:creationId xmlns:p14="http://schemas.microsoft.com/office/powerpoint/2010/main" val="390830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bezittelijk voornaamwoord?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132856"/>
            <a:ext cx="8610600" cy="5257800"/>
          </a:xfrm>
        </p:spPr>
        <p:txBody>
          <a:bodyPr>
            <a:normAutofit fontScale="70000" lnSpcReduction="20000"/>
          </a:bodyPr>
          <a:lstStyle/>
          <a:p>
            <a:pPr marL="0" indent="0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>
              <a:defRPr/>
            </a:pPr>
            <a:r>
              <a:rPr lang="nl-NL" sz="3400" dirty="0" smtClean="0">
                <a:latin typeface="Calibri" pitchFamily="34" charset="0"/>
              </a:rPr>
              <a:t>Een bezittelijk voornaamwoord geeft aan van wie iets is.</a:t>
            </a:r>
            <a:endParaRPr lang="nl-NL" sz="3400" dirty="0">
              <a:latin typeface="Calibri" pitchFamily="34" charset="0"/>
            </a:endParaRPr>
          </a:p>
          <a:p>
            <a:pPr>
              <a:defRPr/>
            </a:pPr>
            <a:r>
              <a:rPr lang="nl-NL" sz="3400" dirty="0" smtClean="0">
                <a:latin typeface="Calibri" pitchFamily="34" charset="0"/>
              </a:rPr>
              <a:t>Een bezittelijk voornaamwoord staat voor een (bijvoeglijk naamwoord en) zelfstandig naamwoord.</a:t>
            </a:r>
          </a:p>
          <a:p>
            <a:pPr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  <p:graphicFrame>
        <p:nvGraphicFramePr>
          <p:cNvPr id="2" name="Tabel 1"/>
          <p:cNvGraphicFramePr>
            <a:graphicFrameLocks noGrp="1"/>
          </p:cNvGraphicFramePr>
          <p:nvPr/>
        </p:nvGraphicFramePr>
        <p:xfrm>
          <a:off x="609600" y="3733800"/>
          <a:ext cx="3505200" cy="2378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322">
                <a:tc>
                  <a:txBody>
                    <a:bodyPr/>
                    <a:lstStyle/>
                    <a:p>
                      <a:r>
                        <a:rPr lang="nl-NL" sz="2400" u="sng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enkelvoud</a:t>
                      </a:r>
                      <a:endParaRPr lang="nl-NL" sz="2400" u="sng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32" marB="4573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753"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latin typeface="Calibri" pitchFamily="34" charset="0"/>
                          <a:cs typeface="Calibri" pitchFamily="34" charset="0"/>
                        </a:rPr>
                        <a:t>mijn, m’n,</a:t>
                      </a:r>
                      <a:r>
                        <a:rPr lang="nl-NL" sz="2400" b="1" baseline="0" dirty="0" smtClean="0">
                          <a:latin typeface="Calibri" pitchFamily="34" charset="0"/>
                          <a:cs typeface="Calibri" pitchFamily="34" charset="0"/>
                        </a:rPr>
                        <a:t> jouw, je, uw, zijn, z’n, haar, d’r</a:t>
                      </a:r>
                      <a:endParaRPr lang="nl-NL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endParaRPr lang="nl-NL" sz="240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r>
                        <a:rPr lang="nl-NL" sz="2400" i="1" dirty="0" smtClean="0">
                          <a:latin typeface="Calibri" pitchFamily="34" charset="0"/>
                          <a:cs typeface="Calibri" pitchFamily="34" charset="0"/>
                        </a:rPr>
                        <a:t>     (nieuwe) </a:t>
                      </a:r>
                      <a:r>
                        <a:rPr lang="nl-NL" sz="2400" i="1" baseline="0" dirty="0" smtClean="0">
                          <a:latin typeface="Calibri" pitchFamily="34" charset="0"/>
                          <a:cs typeface="Calibri" pitchFamily="34" charset="0"/>
                        </a:rPr>
                        <a:t>    </a:t>
                      </a:r>
                      <a:br>
                        <a:rPr lang="nl-NL" sz="2400" i="1" baseline="0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nl-NL" sz="2400" i="1" baseline="0" dirty="0" smtClean="0">
                          <a:latin typeface="Calibri" pitchFamily="34" charset="0"/>
                          <a:cs typeface="Calibri" pitchFamily="34" charset="0"/>
                        </a:rPr>
                        <a:t>     woordenboek</a:t>
                      </a:r>
                      <a:endParaRPr lang="nl-NL" sz="24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32" marB="4573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4572000" y="3733800"/>
          <a:ext cx="4114800" cy="2925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123">
                <a:tc>
                  <a:txBody>
                    <a:bodyPr/>
                    <a:lstStyle/>
                    <a:p>
                      <a:r>
                        <a:rPr lang="nl-NL" sz="2400" u="sng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meervoud</a:t>
                      </a:r>
                      <a:endParaRPr lang="nl-NL" sz="2400" u="sng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84" marB="45684"/>
                </a:tc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84" marB="4568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880">
                <a:tc>
                  <a:txBody>
                    <a:bodyPr/>
                    <a:lstStyle/>
                    <a:p>
                      <a:r>
                        <a:rPr lang="nl-NL" sz="2400" b="1" baseline="0" dirty="0" smtClean="0">
                          <a:latin typeface="Calibri" pitchFamily="34" charset="0"/>
                          <a:cs typeface="Calibri" pitchFamily="34" charset="0"/>
                        </a:rPr>
                        <a:t>jullie, hun, uw</a:t>
                      </a:r>
                      <a:endParaRPr lang="nl-NL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84" marB="45684"/>
                </a:tc>
                <a:tc>
                  <a:txBody>
                    <a:bodyPr/>
                    <a:lstStyle/>
                    <a:p>
                      <a:r>
                        <a:rPr lang="nl-NL" sz="2400" i="1" dirty="0" smtClean="0">
                          <a:latin typeface="Calibri" pitchFamily="34" charset="0"/>
                          <a:cs typeface="Calibri" pitchFamily="34" charset="0"/>
                        </a:rPr>
                        <a:t>(nieuwe)</a:t>
                      </a:r>
                      <a:r>
                        <a:rPr lang="nl-NL" sz="2400" i="1" baseline="0" dirty="0" smtClean="0">
                          <a:latin typeface="Calibri" pitchFamily="34" charset="0"/>
                          <a:cs typeface="Calibri" pitchFamily="34" charset="0"/>
                        </a:rPr>
                        <a:t> woordenboek</a:t>
                      </a:r>
                      <a:endParaRPr lang="nl-NL" sz="24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84" marB="4568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880"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latin typeface="Calibri" pitchFamily="34" charset="0"/>
                          <a:cs typeface="Calibri" pitchFamily="34" charset="0"/>
                        </a:rPr>
                        <a:t>ons</a:t>
                      </a:r>
                      <a:r>
                        <a:rPr lang="nl-NL" sz="2400" b="1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nl-NL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84" marB="45684"/>
                </a:tc>
                <a:tc>
                  <a:txBody>
                    <a:bodyPr/>
                    <a:lstStyle/>
                    <a:p>
                      <a:r>
                        <a:rPr lang="nl-NL" sz="2400" i="1" baseline="0" dirty="0" smtClean="0">
                          <a:latin typeface="Calibri" pitchFamily="34" charset="0"/>
                          <a:cs typeface="Calibri" pitchFamily="34" charset="0"/>
                        </a:rPr>
                        <a:t>(nieuwe) woordenboek</a:t>
                      </a:r>
                      <a:endParaRPr lang="nl-NL" sz="24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84" marB="4568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880">
                <a:tc>
                  <a:txBody>
                    <a:bodyPr/>
                    <a:lstStyle/>
                    <a:p>
                      <a:r>
                        <a:rPr lang="nl-NL" sz="2400" b="1" dirty="0" smtClean="0">
                          <a:latin typeface="Calibri" pitchFamily="34" charset="0"/>
                          <a:cs typeface="Calibri" pitchFamily="34" charset="0"/>
                        </a:rPr>
                        <a:t>onze</a:t>
                      </a:r>
                      <a:endParaRPr lang="nl-NL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84" marB="45684"/>
                </a:tc>
                <a:tc>
                  <a:txBody>
                    <a:bodyPr/>
                    <a:lstStyle/>
                    <a:p>
                      <a:r>
                        <a:rPr lang="nl-NL" sz="2400" i="1" dirty="0" smtClean="0">
                          <a:latin typeface="Calibri" pitchFamily="34" charset="0"/>
                          <a:cs typeface="Calibri" pitchFamily="34" charset="0"/>
                        </a:rPr>
                        <a:t>(nieuwe) woordenboeken</a:t>
                      </a:r>
                      <a:endParaRPr lang="nl-NL" sz="24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84" marB="4568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28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8864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Persoonlijk of bezittelijk voornaamwoord?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203648"/>
            <a:ext cx="8610600" cy="5257800"/>
          </a:xfrm>
        </p:spPr>
        <p:txBody>
          <a:bodyPr>
            <a:normAutofit fontScale="55000" lnSpcReduction="20000"/>
          </a:bodyPr>
          <a:lstStyle/>
          <a:p>
            <a:pPr marL="0" indent="0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nl-NL" sz="4400" dirty="0" smtClean="0">
                <a:latin typeface="Calibri" pitchFamily="34" charset="0"/>
              </a:rPr>
              <a:t>Let op!</a:t>
            </a:r>
            <a:endParaRPr lang="nl-NL" sz="4400" dirty="0">
              <a:latin typeface="Calibri" pitchFamily="34" charset="0"/>
            </a:endParaRPr>
          </a:p>
          <a:p>
            <a:pPr marL="0" indent="0">
              <a:buFontTx/>
              <a:buNone/>
              <a:defRPr/>
            </a:pPr>
            <a:endParaRPr lang="nl-NL" sz="4400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nl-NL" sz="4400" dirty="0" smtClean="0">
                <a:latin typeface="Calibri" pitchFamily="34" charset="0"/>
              </a:rPr>
              <a:t>Mijn rekenmachine ligt nog op mijn bureau. Mag ik even die van </a:t>
            </a:r>
            <a:r>
              <a:rPr lang="nl-NL" sz="4400" dirty="0" smtClean="0">
                <a:solidFill>
                  <a:srgbClr val="0070C0"/>
                </a:solidFill>
                <a:latin typeface="Calibri" pitchFamily="34" charset="0"/>
              </a:rPr>
              <a:t>jou</a:t>
            </a:r>
            <a:r>
              <a:rPr lang="nl-NL" sz="4400" dirty="0" smtClean="0">
                <a:latin typeface="Calibri" pitchFamily="34" charset="0"/>
              </a:rPr>
              <a:t> lenen?</a:t>
            </a:r>
          </a:p>
          <a:p>
            <a:pPr marL="0" indent="0">
              <a:buFontTx/>
              <a:buNone/>
              <a:defRPr/>
            </a:pPr>
            <a:endParaRPr lang="nl-NL" sz="4400" dirty="0" smtClean="0">
              <a:latin typeface="Calibri" pitchFamily="34" charset="0"/>
            </a:endParaRPr>
          </a:p>
          <a:p>
            <a:pPr marL="0" indent="0">
              <a:buFontTx/>
              <a:buNone/>
              <a:defRPr/>
            </a:pPr>
            <a:endParaRPr lang="nl-NL" sz="4400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nl-NL" sz="4400" dirty="0" smtClean="0">
                <a:latin typeface="Calibri" pitchFamily="34" charset="0"/>
              </a:rPr>
              <a:t>‘</a:t>
            </a:r>
            <a:r>
              <a:rPr lang="nl-NL" sz="4400" dirty="0" smtClean="0">
                <a:solidFill>
                  <a:srgbClr val="0070C0"/>
                </a:solidFill>
                <a:latin typeface="Calibri" pitchFamily="34" charset="0"/>
              </a:rPr>
              <a:t>jou</a:t>
            </a:r>
            <a:r>
              <a:rPr lang="nl-NL" sz="4400" dirty="0" smtClean="0">
                <a:latin typeface="Calibri" pitchFamily="34" charset="0"/>
              </a:rPr>
              <a:t>’ staat achter het bezit. Dan is het een persoonlijk    voornaamwoord.</a:t>
            </a:r>
          </a:p>
          <a:p>
            <a:pPr marL="0" indent="0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01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>
                <a:latin typeface="Calibri" pitchFamily="34" charset="0"/>
              </a:rPr>
              <a:t>P</a:t>
            </a:r>
            <a:r>
              <a:rPr lang="nl-NL" sz="3000" b="1" dirty="0" smtClean="0">
                <a:latin typeface="Calibri" pitchFamily="34" charset="0"/>
              </a:rPr>
              <a:t>ersoonlijk of bezittelijk voornaamwoord?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204864"/>
            <a:ext cx="8610600" cy="5257800"/>
          </a:xfrm>
        </p:spPr>
        <p:txBody>
          <a:bodyPr>
            <a:normAutofit fontScale="47500" lnSpcReduction="20000"/>
          </a:bodyPr>
          <a:lstStyle/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5100" dirty="0" smtClean="0">
                <a:latin typeface="Calibri" pitchFamily="34" charset="0"/>
                <a:cs typeface="Calibri" pitchFamily="34" charset="0"/>
              </a:rPr>
              <a:t>Hoeveel saldo staat er op </a:t>
            </a:r>
            <a:r>
              <a:rPr lang="nl-NL" sz="51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jouw </a:t>
            </a:r>
            <a:r>
              <a:rPr lang="nl-NL" sz="5100" dirty="0" smtClean="0">
                <a:latin typeface="Calibri" pitchFamily="34" charset="0"/>
                <a:cs typeface="Calibri" pitchFamily="34" charset="0"/>
              </a:rPr>
              <a:t>Chipknip? 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51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5100" dirty="0">
                <a:latin typeface="Calibri" pitchFamily="34" charset="0"/>
                <a:cs typeface="Calibri" pitchFamily="34" charset="0"/>
              </a:rPr>
              <a:t>Is deze fietssleutel van </a:t>
            </a:r>
            <a:r>
              <a:rPr lang="nl-NL" sz="51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jou</a:t>
            </a:r>
            <a:r>
              <a:rPr lang="nl-NL" sz="5100" dirty="0">
                <a:latin typeface="Calibri" pitchFamily="34" charset="0"/>
                <a:cs typeface="Calibri" pitchFamily="34" charset="0"/>
              </a:rPr>
              <a:t>?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51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5100" dirty="0" smtClean="0">
                <a:latin typeface="Calibri" pitchFamily="34" charset="0"/>
                <a:cs typeface="Calibri" pitchFamily="34" charset="0"/>
              </a:rPr>
              <a:t>Luisteren </a:t>
            </a:r>
            <a:r>
              <a:rPr lang="nl-NL" sz="51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jullie</a:t>
            </a:r>
            <a:r>
              <a:rPr lang="nl-NL" sz="5100" dirty="0" smtClean="0">
                <a:latin typeface="Calibri" pitchFamily="34" charset="0"/>
                <a:cs typeface="Calibri" pitchFamily="34" charset="0"/>
              </a:rPr>
              <a:t> online naar de radio?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5100" dirty="0">
              <a:latin typeface="Calibri" pitchFamily="34" charset="0"/>
              <a:cs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5100" dirty="0" smtClean="0">
                <a:latin typeface="Calibri" pitchFamily="34" charset="0"/>
                <a:cs typeface="Calibri" pitchFamily="34" charset="0"/>
              </a:rPr>
              <a:t>Afgelopen nacht is </a:t>
            </a:r>
            <a:r>
              <a:rPr lang="nl-NL" sz="51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jullie</a:t>
            </a:r>
            <a:r>
              <a:rPr lang="nl-NL" sz="5100" dirty="0" smtClean="0">
                <a:latin typeface="Calibri" pitchFamily="34" charset="0"/>
                <a:cs typeface="Calibri" pitchFamily="34" charset="0"/>
              </a:rPr>
              <a:t> rode auto aan de zijkant bekrast. 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51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5100" dirty="0" smtClean="0">
                <a:latin typeface="Calibri" pitchFamily="34" charset="0"/>
                <a:cs typeface="Calibri" pitchFamily="34" charset="0"/>
              </a:rPr>
              <a:t>Eric is allergisch voor koemelk. </a:t>
            </a:r>
            <a:r>
              <a:rPr lang="nl-NL" sz="51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Hij</a:t>
            </a:r>
            <a:r>
              <a:rPr lang="nl-NL" sz="5100" dirty="0" smtClean="0">
                <a:latin typeface="Calibri" pitchFamily="34" charset="0"/>
                <a:cs typeface="Calibri" pitchFamily="34" charset="0"/>
              </a:rPr>
              <a:t> drinkt daarom sojamelk. 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3059832" y="2740858"/>
            <a:ext cx="365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000" i="1" dirty="0">
                <a:solidFill>
                  <a:srgbClr val="0070C0"/>
                </a:solidFill>
                <a:latin typeface="Calibri" pitchFamily="34" charset="0"/>
              </a:rPr>
              <a:t>bezittelijk voornaamwoord</a:t>
            </a:r>
          </a:p>
        </p:txBody>
      </p:sp>
      <p:sp>
        <p:nvSpPr>
          <p:cNvPr id="6" name="Tekstvak 5"/>
          <p:cNvSpPr txBox="1">
            <a:spLocks noChangeArrowheads="1"/>
          </p:cNvSpPr>
          <p:nvPr/>
        </p:nvSpPr>
        <p:spPr bwMode="auto">
          <a:xfrm>
            <a:off x="1835696" y="4953000"/>
            <a:ext cx="3886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000" i="1" dirty="0">
                <a:solidFill>
                  <a:srgbClr val="0070C0"/>
                </a:solidFill>
                <a:latin typeface="Calibri" pitchFamily="34" charset="0"/>
              </a:rPr>
              <a:t>     bezittelijk voornaamwoord  </a:t>
            </a:r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2339752" y="3460938"/>
            <a:ext cx="3810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000" i="1" dirty="0">
                <a:solidFill>
                  <a:srgbClr val="0070C0"/>
                </a:solidFill>
                <a:latin typeface="Calibri" pitchFamily="34" charset="0"/>
              </a:rPr>
              <a:t>persoonlijk voornaamwoord</a:t>
            </a:r>
          </a:p>
        </p:txBody>
      </p:sp>
      <p:sp>
        <p:nvSpPr>
          <p:cNvPr id="8" name="Tekstvak 7"/>
          <p:cNvSpPr txBox="1">
            <a:spLocks noChangeArrowheads="1"/>
          </p:cNvSpPr>
          <p:nvPr/>
        </p:nvSpPr>
        <p:spPr bwMode="auto">
          <a:xfrm>
            <a:off x="3347864" y="5661248"/>
            <a:ext cx="3810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000" i="1" dirty="0">
                <a:solidFill>
                  <a:srgbClr val="0070C0"/>
                </a:solidFill>
                <a:latin typeface="Calibri" pitchFamily="34" charset="0"/>
              </a:rPr>
              <a:t>persoonlijk voornaamwoord</a:t>
            </a:r>
          </a:p>
        </p:txBody>
      </p:sp>
      <p:sp>
        <p:nvSpPr>
          <p:cNvPr id="9" name="Tekstvak 8"/>
          <p:cNvSpPr txBox="1">
            <a:spLocks noChangeArrowheads="1"/>
          </p:cNvSpPr>
          <p:nvPr/>
        </p:nvSpPr>
        <p:spPr bwMode="auto">
          <a:xfrm>
            <a:off x="971600" y="4221088"/>
            <a:ext cx="3810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000" i="1" dirty="0">
                <a:solidFill>
                  <a:srgbClr val="0070C0"/>
                </a:solidFill>
                <a:latin typeface="Calibri" pitchFamily="34" charset="0"/>
              </a:rPr>
              <a:t>persoonlijk voornaamwoord</a:t>
            </a:r>
          </a:p>
        </p:txBody>
      </p:sp>
    </p:spTree>
    <p:extLst>
      <p:ext uri="{BB962C8B-B14F-4D97-AF65-F5344CB8AC3E}">
        <p14:creationId xmlns:p14="http://schemas.microsoft.com/office/powerpoint/2010/main" val="171953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Microsoft Office PowerPoint</Application>
  <PresentationFormat>Diavoorstelling (4:3)</PresentationFormat>
  <Paragraphs>81</Paragraphs>
  <Slides>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Kantoorthema</vt:lpstr>
      <vt:lpstr>Hoofdstuk 3 Grammatica woordsoorten </vt:lpstr>
      <vt:lpstr>Wat is een bezittelijk voornaamwoord?</vt:lpstr>
      <vt:lpstr>Persoonlijk of bezittelijk voornaamwoord?</vt:lpstr>
      <vt:lpstr>Persoonlijk of bezittelijk voornaamwoord?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 Grammatica woordsoorten</dc:title>
  <dc:creator>Leeuwerik, Sigrid</dc:creator>
  <cp:lastModifiedBy>Mariëlle Strik (stk)</cp:lastModifiedBy>
  <cp:revision>5</cp:revision>
  <dcterms:created xsi:type="dcterms:W3CDTF">2013-03-18T12:00:05Z</dcterms:created>
  <dcterms:modified xsi:type="dcterms:W3CDTF">2016-07-13T11:15:56Z</dcterms:modified>
</cp:coreProperties>
</file>