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9EAE6E-4C20-4621-8DE4-D7F38009EEDA}" type="datetimeFigureOut">
              <a:rPr lang="nl-NL" smtClean="0"/>
              <a:t>6-7-2016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D6C423-DF1E-4BBC-B4E7-35E326E99E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0419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nl-NL" b="1" smtClean="0"/>
          </a:p>
        </p:txBody>
      </p:sp>
      <p:sp>
        <p:nvSpPr>
          <p:cNvPr id="9220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CB2DCF5E-124D-4BEB-B830-299735A0DC6F}" type="slidenum">
              <a:rPr lang="nl-NL" smtClean="0"/>
              <a:pPr eaLnBrk="1" hangingPunct="1">
                <a:defRPr/>
              </a:pPr>
              <a:t>2</a:t>
            </a:fld>
            <a:endParaRPr lang="nl-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nl-NL" smtClean="0"/>
          </a:p>
        </p:txBody>
      </p:sp>
      <p:sp>
        <p:nvSpPr>
          <p:cNvPr id="9220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1FDD0B-A6C3-4A45-BA12-A6D538941D6B}" type="slidenum">
              <a:rPr lang="nl-NL" smtClean="0"/>
              <a:pPr eaLnBrk="1" hangingPunct="1">
                <a:defRPr/>
              </a:pPr>
              <a:t>3</a:t>
            </a:fld>
            <a:endParaRPr lang="nl-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nl-NL" b="1" smtClean="0"/>
          </a:p>
        </p:txBody>
      </p:sp>
      <p:sp>
        <p:nvSpPr>
          <p:cNvPr id="9220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88EA5929-7D41-45B7-B268-BC933F457DA6}" type="slidenum">
              <a:rPr lang="nl-NL" smtClean="0"/>
              <a:pPr eaLnBrk="1" hangingPunct="1">
                <a:defRPr/>
              </a:pPr>
              <a:t>4</a:t>
            </a:fld>
            <a:endParaRPr lang="nl-N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nl-NL" smtClean="0"/>
          </a:p>
        </p:txBody>
      </p:sp>
      <p:sp>
        <p:nvSpPr>
          <p:cNvPr id="9220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93D08E2-839C-4F70-870E-F275D4048C0E}" type="slidenum">
              <a:rPr lang="nl-NL" smtClean="0"/>
              <a:pPr eaLnBrk="1" hangingPunct="1">
                <a:defRPr/>
              </a:pPr>
              <a:t>5</a:t>
            </a:fld>
            <a:endParaRPr lang="nl-N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nl-NL" smtClean="0"/>
          </a:p>
        </p:txBody>
      </p:sp>
      <p:sp>
        <p:nvSpPr>
          <p:cNvPr id="9220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F6164548-36C8-4334-9935-F4150C6E8BAF}" type="slidenum">
              <a:rPr lang="nl-NL" smtClean="0"/>
              <a:pPr eaLnBrk="1" hangingPunct="1">
                <a:defRPr/>
              </a:pPr>
              <a:t>6</a:t>
            </a:fld>
            <a:endParaRPr lang="nl-N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nl-NL" smtClean="0"/>
          </a:p>
        </p:txBody>
      </p:sp>
      <p:sp>
        <p:nvSpPr>
          <p:cNvPr id="9220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F8D6F590-7F68-4493-B48B-A0060BBA0608}" type="slidenum">
              <a:rPr lang="nl-NL" smtClean="0"/>
              <a:pPr eaLnBrk="1" hangingPunct="1">
                <a:defRPr/>
              </a:pPr>
              <a:t>7</a:t>
            </a:fld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BFCAB-C740-4246-B763-55E4E330F595}" type="datetimeFigureOut">
              <a:rPr lang="nl-NL" smtClean="0"/>
              <a:t>6-7-2016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A6168-C4A2-4756-A202-53F8F7114F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6235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BFCAB-C740-4246-B763-55E4E330F595}" type="datetimeFigureOut">
              <a:rPr lang="nl-NL" smtClean="0"/>
              <a:t>6-7-2016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A6168-C4A2-4756-A202-53F8F7114F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3927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BFCAB-C740-4246-B763-55E4E330F595}" type="datetimeFigureOut">
              <a:rPr lang="nl-NL" smtClean="0"/>
              <a:t>6-7-2016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A6168-C4A2-4756-A202-53F8F7114F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9505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BFCAB-C740-4246-B763-55E4E330F595}" type="datetimeFigureOut">
              <a:rPr lang="nl-NL" smtClean="0"/>
              <a:t>6-7-2016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A6168-C4A2-4756-A202-53F8F7114F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1804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BFCAB-C740-4246-B763-55E4E330F595}" type="datetimeFigureOut">
              <a:rPr lang="nl-NL" smtClean="0"/>
              <a:t>6-7-2016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A6168-C4A2-4756-A202-53F8F7114F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5360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BFCAB-C740-4246-B763-55E4E330F595}" type="datetimeFigureOut">
              <a:rPr lang="nl-NL" smtClean="0"/>
              <a:t>6-7-2016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A6168-C4A2-4756-A202-53F8F7114F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5172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BFCAB-C740-4246-B763-55E4E330F595}" type="datetimeFigureOut">
              <a:rPr lang="nl-NL" smtClean="0"/>
              <a:t>6-7-2016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A6168-C4A2-4756-A202-53F8F7114F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7981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BFCAB-C740-4246-B763-55E4E330F595}" type="datetimeFigureOut">
              <a:rPr lang="nl-NL" smtClean="0"/>
              <a:t>6-7-2016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A6168-C4A2-4756-A202-53F8F7114F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4312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BFCAB-C740-4246-B763-55E4E330F595}" type="datetimeFigureOut">
              <a:rPr lang="nl-NL" smtClean="0"/>
              <a:t>6-7-2016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A6168-C4A2-4756-A202-53F8F7114F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2476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BFCAB-C740-4246-B763-55E4E330F595}" type="datetimeFigureOut">
              <a:rPr lang="nl-NL" smtClean="0"/>
              <a:t>6-7-2016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A6168-C4A2-4756-A202-53F8F7114F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4775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BFCAB-C740-4246-B763-55E4E330F595}" type="datetimeFigureOut">
              <a:rPr lang="nl-NL" smtClean="0"/>
              <a:t>6-7-2016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A6168-C4A2-4756-A202-53F8F7114F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7184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BFCAB-C740-4246-B763-55E4E330F595}" type="datetimeFigureOut">
              <a:rPr lang="nl-NL" smtClean="0"/>
              <a:t>6-7-2016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A6168-C4A2-4756-A202-53F8F7114F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139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560" y="1916832"/>
            <a:ext cx="7772400" cy="1470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sz="4000" b="1" dirty="0" smtClean="0">
                <a:latin typeface="Calibri" pitchFamily="34" charset="0"/>
              </a:rPr>
              <a:t>Hoofdstuk 2</a:t>
            </a:r>
            <a:br>
              <a:rPr lang="nl-NL" sz="4000" b="1" dirty="0" smtClean="0">
                <a:latin typeface="Calibri" pitchFamily="34" charset="0"/>
              </a:rPr>
            </a:br>
            <a:r>
              <a:rPr lang="nl-NL" sz="4000" b="1" dirty="0" smtClean="0">
                <a:latin typeface="Calibri" pitchFamily="34" charset="0"/>
              </a:rPr>
              <a:t>Grammatica woordsoorten</a:t>
            </a:r>
            <a:r>
              <a:rPr lang="nl-NL" sz="4000" dirty="0" smtClean="0">
                <a:latin typeface="Calibri" pitchFamily="34" charset="0"/>
              </a:rPr>
              <a:t/>
            </a:r>
            <a:br>
              <a:rPr lang="nl-NL" sz="4000" dirty="0" smtClean="0">
                <a:latin typeface="Calibri" pitchFamily="34" charset="0"/>
              </a:rPr>
            </a:br>
            <a:endParaRPr lang="nl-NL" sz="4000" dirty="0" smtClean="0">
              <a:latin typeface="Calibri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11560" y="3717032"/>
            <a:ext cx="6400800" cy="1752600"/>
          </a:xfrm>
        </p:spPr>
        <p:txBody>
          <a:bodyPr/>
          <a:lstStyle/>
          <a:p>
            <a:pPr eaLnBrk="1" hangingPunct="1"/>
            <a:r>
              <a:rPr lang="nl-NL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Persoonlijk voornaamwoord</a:t>
            </a:r>
          </a:p>
        </p:txBody>
      </p:sp>
    </p:spTree>
    <p:extLst>
      <p:ext uri="{BB962C8B-B14F-4D97-AF65-F5344CB8AC3E}">
        <p14:creationId xmlns:p14="http://schemas.microsoft.com/office/powerpoint/2010/main" val="360641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45840"/>
            <a:ext cx="8229600" cy="1143000"/>
          </a:xfrm>
        </p:spPr>
        <p:txBody>
          <a:bodyPr/>
          <a:lstStyle/>
          <a:p>
            <a:pPr eaLnBrk="1" hangingPunct="1"/>
            <a:r>
              <a:rPr lang="nl-NL" sz="3000" b="1" dirty="0" smtClean="0">
                <a:latin typeface="Calibri" pitchFamily="34" charset="0"/>
              </a:rPr>
              <a:t>Wat is een persoonlijk naamwoord?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2851720"/>
            <a:ext cx="8610600" cy="5257800"/>
          </a:xfrm>
        </p:spPr>
        <p:txBody>
          <a:bodyPr>
            <a:normAutofit fontScale="47500" lnSpcReduction="20000"/>
          </a:bodyPr>
          <a:lstStyle/>
          <a:p>
            <a:pPr eaLnBrk="1" hangingPunct="1">
              <a:buFont typeface="Arial" charset="0"/>
              <a:buChar char="•"/>
              <a:defRPr/>
            </a:pPr>
            <a:endParaRPr lang="nl-NL" sz="4400" dirty="0" smtClean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nl-NL" sz="4400" dirty="0" smtClean="0">
                <a:latin typeface="Calibri" pitchFamily="34" charset="0"/>
              </a:rPr>
              <a:t>Persoonlijke voornaamwoorden verwijzen niet alleen naar personen, maar ook naar dieren, voorwerpen of onzichtbare dingen zonder dat het bij naam wordt genoemd.</a:t>
            </a: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nl-NL" sz="2400" dirty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nl-NL" sz="2400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dirty="0">
                <a:latin typeface="Calibri" pitchFamily="34" charset="0"/>
              </a:rPr>
              <a:t>	</a:t>
            </a: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nl-NL" sz="2400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i="1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i="1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i="1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dirty="0" smtClean="0">
                <a:latin typeface="Calibri" pitchFamily="34" charset="0"/>
              </a:rPr>
              <a:t/>
            </a:r>
            <a:br>
              <a:rPr lang="nl-NL" sz="2400" dirty="0" smtClean="0">
                <a:latin typeface="Calibri" pitchFamily="34" charset="0"/>
              </a:rPr>
            </a:br>
            <a:r>
              <a:rPr lang="nl-NL" sz="2400" dirty="0" smtClean="0">
                <a:latin typeface="Calibri" pitchFamily="34" charset="0"/>
              </a:rPr>
              <a:t>	</a:t>
            </a:r>
          </a:p>
          <a:p>
            <a:pPr marL="0" indent="0" eaLnBrk="1" hangingPunct="1">
              <a:buFontTx/>
              <a:buNone/>
              <a:defRPr/>
            </a:pPr>
            <a:r>
              <a:rPr lang="nl-NL" sz="2400" i="1" dirty="0" smtClean="0">
                <a:latin typeface="Calibri" pitchFamily="34" charset="0"/>
              </a:rPr>
              <a:t>    </a:t>
            </a:r>
          </a:p>
          <a:p>
            <a:pPr marL="0" indent="0" eaLnBrk="1" hangingPunct="1">
              <a:buFontTx/>
              <a:buNone/>
              <a:defRPr/>
            </a:pPr>
            <a:endParaRPr lang="nl-NL" sz="2400" b="1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b="1" dirty="0" smtClean="0">
                <a:latin typeface="Calibri" pitchFamily="34" charset="0"/>
              </a:rPr>
              <a:t>	</a:t>
            </a:r>
            <a:r>
              <a:rPr lang="nl-NL" sz="2400" dirty="0" smtClean="0">
                <a:latin typeface="Calibri" pitchFamily="34" charset="0"/>
              </a:rPr>
              <a:t>	</a:t>
            </a: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5214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45840"/>
            <a:ext cx="8229600" cy="1143000"/>
          </a:xfrm>
        </p:spPr>
        <p:txBody>
          <a:bodyPr/>
          <a:lstStyle/>
          <a:p>
            <a:pPr eaLnBrk="1" hangingPunct="1"/>
            <a:r>
              <a:rPr lang="nl-NL" sz="3000" b="1" dirty="0" smtClean="0">
                <a:latin typeface="Calibri" pitchFamily="34" charset="0"/>
              </a:rPr>
              <a:t>Wat is een persoonlijk naamwoord?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1844824"/>
            <a:ext cx="8610600" cy="5410200"/>
          </a:xfrm>
        </p:spPr>
        <p:txBody>
          <a:bodyPr>
            <a:normAutofit fontScale="77500" lnSpcReduction="20000"/>
          </a:bodyPr>
          <a:lstStyle/>
          <a:p>
            <a:pPr marL="0" indent="0" eaLnBrk="1" hangingPunct="1">
              <a:buFontTx/>
              <a:buNone/>
              <a:defRPr/>
            </a:pPr>
            <a:endParaRPr lang="nl-NL" sz="2400" u="sng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u="sng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600" u="sng" dirty="0" smtClean="0">
                <a:latin typeface="Calibri" pitchFamily="34" charset="0"/>
              </a:rPr>
              <a:t>enkelvoud</a:t>
            </a:r>
            <a:r>
              <a:rPr lang="nl-NL" sz="2600" dirty="0" smtClean="0">
                <a:latin typeface="Calibri" pitchFamily="34" charset="0"/>
              </a:rPr>
              <a:t> 				</a:t>
            </a:r>
            <a:r>
              <a:rPr lang="nl-NL" sz="2600" u="sng" dirty="0" smtClean="0">
                <a:latin typeface="Calibri" pitchFamily="34" charset="0"/>
              </a:rPr>
              <a:t>meervoud</a:t>
            </a:r>
            <a:endParaRPr lang="nl-NL" sz="2600" u="sng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dirty="0">
                <a:latin typeface="Calibri" pitchFamily="34" charset="0"/>
              </a:rPr>
              <a:t>	</a:t>
            </a: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i="1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i="1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i="1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dirty="0" smtClean="0">
                <a:latin typeface="Calibri" pitchFamily="34" charset="0"/>
              </a:rPr>
              <a:t/>
            </a:r>
            <a:br>
              <a:rPr lang="nl-NL" sz="2400" dirty="0" smtClean="0">
                <a:latin typeface="Calibri" pitchFamily="34" charset="0"/>
              </a:rPr>
            </a:br>
            <a:r>
              <a:rPr lang="nl-NL" sz="2400" dirty="0" smtClean="0">
                <a:latin typeface="Calibri" pitchFamily="34" charset="0"/>
              </a:rPr>
              <a:t>	</a:t>
            </a:r>
          </a:p>
          <a:p>
            <a:pPr marL="0" indent="0" eaLnBrk="1" hangingPunct="1">
              <a:buFontTx/>
              <a:buNone/>
              <a:defRPr/>
            </a:pPr>
            <a:r>
              <a:rPr lang="nl-NL" sz="2400" i="1" dirty="0" smtClean="0">
                <a:latin typeface="Calibri" pitchFamily="34" charset="0"/>
              </a:rPr>
              <a:t>    </a:t>
            </a:r>
          </a:p>
          <a:p>
            <a:pPr marL="0" indent="0" eaLnBrk="1" hangingPunct="1">
              <a:buFontTx/>
              <a:buNone/>
              <a:defRPr/>
            </a:pPr>
            <a:endParaRPr lang="nl-NL" sz="2400" b="1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b="1" dirty="0" smtClean="0">
                <a:latin typeface="Calibri" pitchFamily="34" charset="0"/>
              </a:rPr>
              <a:t>	</a:t>
            </a:r>
            <a:r>
              <a:rPr lang="nl-NL" sz="2400" dirty="0" smtClean="0">
                <a:latin typeface="Calibri" pitchFamily="34" charset="0"/>
              </a:rPr>
              <a:t>	</a:t>
            </a: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</p:txBody>
      </p:sp>
      <p:graphicFrame>
        <p:nvGraphicFramePr>
          <p:cNvPr id="2" name="Tabe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0425700"/>
              </p:ext>
            </p:extLst>
          </p:nvPr>
        </p:nvGraphicFramePr>
        <p:xfrm>
          <a:off x="228600" y="2996952"/>
          <a:ext cx="3810000" cy="24988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74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25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095">
                <a:tc>
                  <a:txBody>
                    <a:bodyPr/>
                    <a:lstStyle/>
                    <a:p>
                      <a:r>
                        <a:rPr lang="nl-NL" sz="2000" b="1" u="sng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onderwerp</a:t>
                      </a:r>
                      <a:endParaRPr lang="nl-NL" sz="2000" b="1" u="sng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656" marB="45656"/>
                </a:tc>
                <a:tc>
                  <a:txBody>
                    <a:bodyPr/>
                    <a:lstStyle/>
                    <a:p>
                      <a:endParaRPr lang="nl-NL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656" marB="4565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0877">
                <a:tc>
                  <a:txBody>
                    <a:bodyPr/>
                    <a:lstStyle/>
                    <a:p>
                      <a:r>
                        <a:rPr lang="nl-NL" sz="2000" b="1" dirty="0" smtClean="0">
                          <a:latin typeface="Calibri" pitchFamily="34" charset="0"/>
                          <a:cs typeface="Calibri" pitchFamily="34" charset="0"/>
                        </a:rPr>
                        <a:t>Ik</a:t>
                      </a:r>
                      <a:endParaRPr lang="nl-NL" sz="20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656" marB="45656"/>
                </a:tc>
                <a:tc>
                  <a:txBody>
                    <a:bodyPr/>
                    <a:lstStyle/>
                    <a:p>
                      <a:r>
                        <a:rPr lang="nl-NL" sz="2000" i="1" dirty="0" smtClean="0">
                          <a:latin typeface="Calibri" pitchFamily="34" charset="0"/>
                          <a:cs typeface="Calibri" pitchFamily="34" charset="0"/>
                        </a:rPr>
                        <a:t>ben</a:t>
                      </a:r>
                      <a:r>
                        <a:rPr lang="nl-NL" sz="2000" i="1" baseline="0" dirty="0" smtClean="0">
                          <a:latin typeface="Calibri" pitchFamily="34" charset="0"/>
                          <a:cs typeface="Calibri" pitchFamily="34" charset="0"/>
                        </a:rPr>
                        <a:t> binnenkort jarig.</a:t>
                      </a:r>
                      <a:endParaRPr lang="nl-NL" sz="2000" i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656" marB="45656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0877">
                <a:tc>
                  <a:txBody>
                    <a:bodyPr/>
                    <a:lstStyle/>
                    <a:p>
                      <a:r>
                        <a:rPr lang="nl-NL" sz="2000" b="1" dirty="0" smtClean="0">
                          <a:latin typeface="Calibri" pitchFamily="34" charset="0"/>
                          <a:cs typeface="Calibri" pitchFamily="34" charset="0"/>
                        </a:rPr>
                        <a:t>Jij, je, u</a:t>
                      </a:r>
                      <a:endParaRPr lang="nl-NL" sz="20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656" marB="45656"/>
                </a:tc>
                <a:tc>
                  <a:txBody>
                    <a:bodyPr/>
                    <a:lstStyle/>
                    <a:p>
                      <a:r>
                        <a:rPr lang="nl-NL" sz="2000" i="1" dirty="0" smtClean="0">
                          <a:latin typeface="Calibri" pitchFamily="34" charset="0"/>
                          <a:cs typeface="Calibri" pitchFamily="34" charset="0"/>
                        </a:rPr>
                        <a:t>moet</a:t>
                      </a:r>
                      <a:r>
                        <a:rPr lang="nl-NL" sz="2000" i="1" baseline="0" dirty="0" smtClean="0">
                          <a:latin typeface="Calibri" pitchFamily="34" charset="0"/>
                          <a:cs typeface="Calibri" pitchFamily="34" charset="0"/>
                        </a:rPr>
                        <a:t> vanmiddag trainen.</a:t>
                      </a:r>
                      <a:endParaRPr lang="nl-NL" sz="2000" i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656" marB="45656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0877">
                <a:tc>
                  <a:txBody>
                    <a:bodyPr/>
                    <a:lstStyle/>
                    <a:p>
                      <a:r>
                        <a:rPr lang="nl-NL" sz="2000" b="1" dirty="0" smtClean="0">
                          <a:latin typeface="Calibri" pitchFamily="34" charset="0"/>
                          <a:cs typeface="Calibri" pitchFamily="34" charset="0"/>
                        </a:rPr>
                        <a:t>Hij, zij, ze, het, ‘t </a:t>
                      </a:r>
                      <a:endParaRPr lang="nl-NL" sz="20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656" marB="45656"/>
                </a:tc>
                <a:tc>
                  <a:txBody>
                    <a:bodyPr/>
                    <a:lstStyle/>
                    <a:p>
                      <a:r>
                        <a:rPr lang="nl-NL" sz="2000" i="1" baseline="0" dirty="0" smtClean="0">
                          <a:latin typeface="Calibri" pitchFamily="34" charset="0"/>
                          <a:cs typeface="Calibri" pitchFamily="34" charset="0"/>
                        </a:rPr>
                        <a:t>gaat naar school.  </a:t>
                      </a:r>
                      <a:endParaRPr lang="nl-NL" sz="2000" i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656" marB="45656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9165678"/>
              </p:ext>
            </p:extLst>
          </p:nvPr>
        </p:nvGraphicFramePr>
        <p:xfrm>
          <a:off x="4419600" y="3052036"/>
          <a:ext cx="3886200" cy="18891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134">
                <a:tc>
                  <a:txBody>
                    <a:bodyPr/>
                    <a:lstStyle/>
                    <a:p>
                      <a:r>
                        <a:rPr lang="nl-NL" sz="2000" b="1" u="sng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onderwerp</a:t>
                      </a:r>
                      <a:endParaRPr lang="nl-NL" sz="2000" b="1" u="sng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668" marB="45668"/>
                </a:tc>
                <a:tc>
                  <a:txBody>
                    <a:bodyPr/>
                    <a:lstStyle/>
                    <a:p>
                      <a:endParaRPr lang="nl-NL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668" marB="4566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134">
                <a:tc>
                  <a:txBody>
                    <a:bodyPr/>
                    <a:lstStyle/>
                    <a:p>
                      <a:r>
                        <a:rPr lang="nl-NL" sz="2000" b="1" dirty="0" smtClean="0">
                          <a:latin typeface="Calibri" pitchFamily="34" charset="0"/>
                          <a:cs typeface="Calibri" pitchFamily="34" charset="0"/>
                        </a:rPr>
                        <a:t>Wij / we</a:t>
                      </a:r>
                      <a:endParaRPr lang="nl-NL" sz="20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668" marB="45668"/>
                </a:tc>
                <a:tc>
                  <a:txBody>
                    <a:bodyPr/>
                    <a:lstStyle/>
                    <a:p>
                      <a:r>
                        <a:rPr lang="nl-NL" sz="2000" i="1" dirty="0" smtClean="0">
                          <a:latin typeface="Calibri" pitchFamily="34" charset="0"/>
                          <a:cs typeface="Calibri" pitchFamily="34" charset="0"/>
                        </a:rPr>
                        <a:t>blijven</a:t>
                      </a:r>
                      <a:r>
                        <a:rPr lang="nl-NL" sz="2000" i="1" baseline="0" dirty="0" smtClean="0">
                          <a:latin typeface="Calibri" pitchFamily="34" charset="0"/>
                          <a:cs typeface="Calibri" pitchFamily="34" charset="0"/>
                        </a:rPr>
                        <a:t> zitten</a:t>
                      </a:r>
                      <a:r>
                        <a:rPr lang="nl-NL" sz="2000" i="1" dirty="0" smtClean="0">
                          <a:latin typeface="Calibri" pitchFamily="34" charset="0"/>
                          <a:cs typeface="Calibri" pitchFamily="34" charset="0"/>
                        </a:rPr>
                        <a:t>.</a:t>
                      </a:r>
                      <a:endParaRPr lang="nl-NL" sz="2000" i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668" marB="4566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134">
                <a:tc>
                  <a:txBody>
                    <a:bodyPr/>
                    <a:lstStyle/>
                    <a:p>
                      <a:r>
                        <a:rPr lang="nl-NL" sz="2000" b="1" dirty="0" smtClean="0">
                          <a:latin typeface="Calibri" pitchFamily="34" charset="0"/>
                          <a:cs typeface="Calibri" pitchFamily="34" charset="0"/>
                        </a:rPr>
                        <a:t>Jullie / u</a:t>
                      </a:r>
                      <a:endParaRPr lang="nl-NL" sz="20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668" marB="45668"/>
                </a:tc>
                <a:tc>
                  <a:txBody>
                    <a:bodyPr/>
                    <a:lstStyle/>
                    <a:p>
                      <a:r>
                        <a:rPr lang="nl-NL" sz="2000" i="1" dirty="0" smtClean="0">
                          <a:latin typeface="Calibri" pitchFamily="34" charset="0"/>
                          <a:cs typeface="Calibri" pitchFamily="34" charset="0"/>
                        </a:rPr>
                        <a:t>gaan</a:t>
                      </a:r>
                      <a:r>
                        <a:rPr lang="nl-NL" sz="2000" i="1" baseline="0" dirty="0" smtClean="0">
                          <a:latin typeface="Calibri" pitchFamily="34" charset="0"/>
                          <a:cs typeface="Calibri" pitchFamily="34" charset="0"/>
                        </a:rPr>
                        <a:t> met de trein.</a:t>
                      </a:r>
                      <a:endParaRPr lang="nl-NL" sz="2000" i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668" marB="4566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0724">
                <a:tc>
                  <a:txBody>
                    <a:bodyPr/>
                    <a:lstStyle/>
                    <a:p>
                      <a:r>
                        <a:rPr lang="nl-NL" sz="2000" b="1" dirty="0" smtClean="0">
                          <a:latin typeface="Calibri" pitchFamily="34" charset="0"/>
                          <a:cs typeface="Calibri" pitchFamily="34" charset="0"/>
                        </a:rPr>
                        <a:t>Zij / ze</a:t>
                      </a:r>
                      <a:endParaRPr lang="nl-NL" sz="20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668" marB="45668"/>
                </a:tc>
                <a:tc>
                  <a:txBody>
                    <a:bodyPr/>
                    <a:lstStyle/>
                    <a:p>
                      <a:r>
                        <a:rPr lang="nl-NL" sz="2000" i="1" dirty="0" smtClean="0">
                          <a:latin typeface="Calibri" pitchFamily="34" charset="0"/>
                          <a:cs typeface="Calibri" pitchFamily="34" charset="0"/>
                        </a:rPr>
                        <a:t>kijken</a:t>
                      </a:r>
                      <a:r>
                        <a:rPr lang="nl-NL" sz="2000" i="1" baseline="0" dirty="0" smtClean="0">
                          <a:latin typeface="Calibri" pitchFamily="34" charset="0"/>
                          <a:cs typeface="Calibri" pitchFamily="34" charset="0"/>
                        </a:rPr>
                        <a:t> televisie.</a:t>
                      </a:r>
                      <a:endParaRPr lang="nl-NL" sz="2000" i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668" marB="4566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9977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45840"/>
            <a:ext cx="8229600" cy="1143000"/>
          </a:xfrm>
        </p:spPr>
        <p:txBody>
          <a:bodyPr/>
          <a:lstStyle/>
          <a:p>
            <a:pPr eaLnBrk="1" hangingPunct="1"/>
            <a:r>
              <a:rPr lang="nl-NL" sz="3000" b="1" dirty="0" smtClean="0">
                <a:latin typeface="Calibri" pitchFamily="34" charset="0"/>
              </a:rPr>
              <a:t>Wat is een persoonlijk naamwoord?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2123256"/>
            <a:ext cx="8610600" cy="5410200"/>
          </a:xfrm>
        </p:spPr>
        <p:txBody>
          <a:bodyPr>
            <a:normAutofit fontScale="85000" lnSpcReduction="20000"/>
          </a:bodyPr>
          <a:lstStyle/>
          <a:p>
            <a:pPr marL="0" indent="0" eaLnBrk="1" hangingPunct="1">
              <a:buFontTx/>
              <a:buNone/>
              <a:defRPr/>
            </a:pPr>
            <a:endParaRPr lang="nl-NL" sz="2400" u="sng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u="sng" dirty="0" smtClean="0">
                <a:latin typeface="Calibri" pitchFamily="34" charset="0"/>
              </a:rPr>
              <a:t>enkelvoud</a:t>
            </a:r>
            <a:r>
              <a:rPr lang="nl-NL" sz="2400" dirty="0" smtClean="0">
                <a:latin typeface="Calibri" pitchFamily="34" charset="0"/>
              </a:rPr>
              <a:t> 				</a:t>
            </a:r>
            <a:r>
              <a:rPr lang="nl-NL" sz="2400" u="sng" dirty="0" smtClean="0">
                <a:latin typeface="Calibri" pitchFamily="34" charset="0"/>
              </a:rPr>
              <a:t>meervoud</a:t>
            </a:r>
            <a:endParaRPr lang="nl-NL" sz="2400" u="sng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dirty="0">
                <a:latin typeface="Calibri" pitchFamily="34" charset="0"/>
              </a:rPr>
              <a:t>	</a:t>
            </a: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i="1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i="1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i="1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dirty="0" smtClean="0">
                <a:latin typeface="Calibri" pitchFamily="34" charset="0"/>
              </a:rPr>
              <a:t/>
            </a:r>
            <a:br>
              <a:rPr lang="nl-NL" sz="2400" dirty="0" smtClean="0">
                <a:latin typeface="Calibri" pitchFamily="34" charset="0"/>
              </a:rPr>
            </a:br>
            <a:r>
              <a:rPr lang="nl-NL" sz="2400" dirty="0" smtClean="0">
                <a:latin typeface="Calibri" pitchFamily="34" charset="0"/>
              </a:rPr>
              <a:t>	</a:t>
            </a:r>
          </a:p>
          <a:p>
            <a:pPr marL="0" indent="0" eaLnBrk="1" hangingPunct="1">
              <a:buFontTx/>
              <a:buNone/>
              <a:defRPr/>
            </a:pPr>
            <a:r>
              <a:rPr lang="nl-NL" sz="2400" i="1" dirty="0" smtClean="0">
                <a:latin typeface="Calibri" pitchFamily="34" charset="0"/>
              </a:rPr>
              <a:t>    </a:t>
            </a:r>
          </a:p>
          <a:p>
            <a:pPr marL="0" indent="0" eaLnBrk="1" hangingPunct="1">
              <a:buFontTx/>
              <a:buNone/>
              <a:defRPr/>
            </a:pPr>
            <a:endParaRPr lang="nl-NL" sz="2400" b="1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b="1" dirty="0" smtClean="0">
                <a:latin typeface="Calibri" pitchFamily="34" charset="0"/>
              </a:rPr>
              <a:t>	</a:t>
            </a:r>
            <a:r>
              <a:rPr lang="nl-NL" sz="2400" dirty="0" smtClean="0">
                <a:latin typeface="Calibri" pitchFamily="34" charset="0"/>
              </a:rPr>
              <a:t>	</a:t>
            </a: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</p:txBody>
      </p:sp>
      <p:graphicFrame>
        <p:nvGraphicFramePr>
          <p:cNvPr id="3" name="Tabe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2552703"/>
              </p:ext>
            </p:extLst>
          </p:nvPr>
        </p:nvGraphicFramePr>
        <p:xfrm>
          <a:off x="304800" y="3039992"/>
          <a:ext cx="3810000" cy="3413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0892">
                <a:tc>
                  <a:txBody>
                    <a:bodyPr/>
                    <a:lstStyle/>
                    <a:p>
                      <a:r>
                        <a:rPr lang="nl-NL" sz="2000" b="1" u="sng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geen onderwerp</a:t>
                      </a:r>
                      <a:endParaRPr lang="nl-NL" sz="2000" b="1" u="sng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668" marB="45668"/>
                </a:tc>
                <a:tc>
                  <a:txBody>
                    <a:bodyPr/>
                    <a:lstStyle/>
                    <a:p>
                      <a:endParaRPr lang="nl-NL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668" marB="4566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5670">
                <a:tc>
                  <a:txBody>
                    <a:bodyPr/>
                    <a:lstStyle/>
                    <a:p>
                      <a:r>
                        <a:rPr lang="nl-NL" sz="2000" b="1" dirty="0" smtClean="0">
                          <a:latin typeface="Calibri" pitchFamily="34" charset="0"/>
                          <a:cs typeface="Calibri" pitchFamily="34" charset="0"/>
                        </a:rPr>
                        <a:t>mij,</a:t>
                      </a:r>
                      <a:r>
                        <a:rPr lang="nl-NL" sz="2000" b="1" baseline="0" dirty="0" smtClean="0">
                          <a:latin typeface="Calibri" pitchFamily="34" charset="0"/>
                          <a:cs typeface="Calibri" pitchFamily="34" charset="0"/>
                        </a:rPr>
                        <a:t> me</a:t>
                      </a:r>
                      <a:endParaRPr lang="nl-NL" sz="20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668" marB="45668"/>
                </a:tc>
                <a:tc>
                  <a:txBody>
                    <a:bodyPr/>
                    <a:lstStyle/>
                    <a:p>
                      <a:r>
                        <a:rPr lang="nl-NL" sz="2000" i="1" baseline="0" dirty="0" err="1" smtClean="0">
                          <a:latin typeface="Calibri" pitchFamily="34" charset="0"/>
                          <a:cs typeface="Calibri" pitchFamily="34" charset="0"/>
                        </a:rPr>
                        <a:t>Sascha</a:t>
                      </a:r>
                      <a:r>
                        <a:rPr lang="nl-NL" sz="2000" i="1" baseline="0" dirty="0" smtClean="0">
                          <a:latin typeface="Calibri" pitchFamily="34" charset="0"/>
                          <a:cs typeface="Calibri" pitchFamily="34" charset="0"/>
                        </a:rPr>
                        <a:t> heeft haar geheim aan </a:t>
                      </a:r>
                      <a:r>
                        <a:rPr lang="nl-NL" sz="2000" i="1" u="sng" baseline="0" dirty="0" smtClean="0">
                          <a:latin typeface="Calibri" pitchFamily="34" charset="0"/>
                          <a:cs typeface="Calibri" pitchFamily="34" charset="0"/>
                        </a:rPr>
                        <a:t>mij</a:t>
                      </a:r>
                      <a:r>
                        <a:rPr lang="nl-NL" sz="2000" i="1" baseline="0" dirty="0" smtClean="0">
                          <a:latin typeface="Calibri" pitchFamily="34" charset="0"/>
                          <a:cs typeface="Calibri" pitchFamily="34" charset="0"/>
                        </a:rPr>
                        <a:t> verteld.</a:t>
                      </a:r>
                      <a:endParaRPr lang="nl-NL" sz="2000" i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668" marB="4566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0892">
                <a:tc>
                  <a:txBody>
                    <a:bodyPr/>
                    <a:lstStyle/>
                    <a:p>
                      <a:r>
                        <a:rPr lang="nl-NL" sz="2000" b="1" dirty="0" smtClean="0">
                          <a:latin typeface="Calibri" pitchFamily="34" charset="0"/>
                          <a:cs typeface="Calibri" pitchFamily="34" charset="0"/>
                        </a:rPr>
                        <a:t>jou, je, u</a:t>
                      </a:r>
                      <a:endParaRPr lang="nl-NL" sz="20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668" marB="45668"/>
                </a:tc>
                <a:tc>
                  <a:txBody>
                    <a:bodyPr/>
                    <a:lstStyle/>
                    <a:p>
                      <a:r>
                        <a:rPr lang="nl-NL" sz="2000" i="1" dirty="0" smtClean="0">
                          <a:latin typeface="Calibri" pitchFamily="34" charset="0"/>
                          <a:cs typeface="Calibri" pitchFamily="34" charset="0"/>
                        </a:rPr>
                        <a:t>Heb ik</a:t>
                      </a:r>
                      <a:r>
                        <a:rPr lang="nl-NL" sz="2000" i="1" baseline="0" dirty="0" smtClean="0"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nl-NL" sz="2000" i="1" u="sng" baseline="0" dirty="0" smtClean="0">
                          <a:latin typeface="Calibri" pitchFamily="34" charset="0"/>
                          <a:cs typeface="Calibri" pitchFamily="34" charset="0"/>
                        </a:rPr>
                        <a:t>jou</a:t>
                      </a:r>
                      <a:r>
                        <a:rPr lang="nl-NL" sz="2000" i="1" baseline="0" dirty="0" smtClean="0">
                          <a:latin typeface="Calibri" pitchFamily="34" charset="0"/>
                          <a:cs typeface="Calibri" pitchFamily="34" charset="0"/>
                        </a:rPr>
                        <a:t> al gefeliciteerd? </a:t>
                      </a:r>
                      <a:endParaRPr lang="nl-NL" sz="2000" i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668" marB="4566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5670">
                <a:tc>
                  <a:txBody>
                    <a:bodyPr/>
                    <a:lstStyle/>
                    <a:p>
                      <a:r>
                        <a:rPr lang="nl-NL" sz="2000" b="1" dirty="0" smtClean="0">
                          <a:latin typeface="Calibri" pitchFamily="34" charset="0"/>
                          <a:cs typeface="Calibri" pitchFamily="34" charset="0"/>
                        </a:rPr>
                        <a:t>hem, ‘m, </a:t>
                      </a:r>
                      <a:br>
                        <a:rPr lang="nl-NL" sz="2000" b="1" dirty="0" smtClean="0">
                          <a:latin typeface="Calibri" pitchFamily="34" charset="0"/>
                          <a:cs typeface="Calibri" pitchFamily="34" charset="0"/>
                        </a:rPr>
                      </a:br>
                      <a:r>
                        <a:rPr lang="nl-NL" sz="2000" b="1" dirty="0" smtClean="0">
                          <a:latin typeface="Calibri" pitchFamily="34" charset="0"/>
                          <a:cs typeface="Calibri" pitchFamily="34" charset="0"/>
                        </a:rPr>
                        <a:t>haar, ze, ‘r, </a:t>
                      </a:r>
                      <a:br>
                        <a:rPr lang="nl-NL" sz="2000" b="1" dirty="0" smtClean="0">
                          <a:latin typeface="Calibri" pitchFamily="34" charset="0"/>
                          <a:cs typeface="Calibri" pitchFamily="34" charset="0"/>
                        </a:rPr>
                      </a:br>
                      <a:r>
                        <a:rPr lang="nl-NL" sz="2000" b="1" dirty="0" smtClean="0">
                          <a:latin typeface="Calibri" pitchFamily="34" charset="0"/>
                          <a:cs typeface="Calibri" pitchFamily="34" charset="0"/>
                        </a:rPr>
                        <a:t>het, ‘t </a:t>
                      </a:r>
                      <a:endParaRPr lang="nl-NL" sz="20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668" marB="45668"/>
                </a:tc>
                <a:tc>
                  <a:txBody>
                    <a:bodyPr/>
                    <a:lstStyle/>
                    <a:p>
                      <a:r>
                        <a:rPr lang="nl-NL" sz="2000" i="1" dirty="0" smtClean="0">
                          <a:latin typeface="Calibri" pitchFamily="34" charset="0"/>
                          <a:cs typeface="Calibri" pitchFamily="34" charset="0"/>
                        </a:rPr>
                        <a:t>De</a:t>
                      </a:r>
                      <a:r>
                        <a:rPr lang="nl-NL" sz="2000" i="1" baseline="0" dirty="0" smtClean="0">
                          <a:latin typeface="Calibri" pitchFamily="34" charset="0"/>
                          <a:cs typeface="Calibri" pitchFamily="34" charset="0"/>
                        </a:rPr>
                        <a:t> sleutel moest je  aan </a:t>
                      </a:r>
                      <a:r>
                        <a:rPr lang="nl-NL" sz="2000" i="1" u="sng" baseline="0" dirty="0" smtClean="0">
                          <a:latin typeface="Calibri" pitchFamily="34" charset="0"/>
                          <a:cs typeface="Calibri" pitchFamily="34" charset="0"/>
                        </a:rPr>
                        <a:t>hem</a:t>
                      </a:r>
                      <a:r>
                        <a:rPr lang="nl-NL" sz="2000" i="1" baseline="0" dirty="0" smtClean="0">
                          <a:latin typeface="Calibri" pitchFamily="34" charset="0"/>
                          <a:cs typeface="Calibri" pitchFamily="34" charset="0"/>
                        </a:rPr>
                        <a:t> geven.</a:t>
                      </a:r>
                      <a:endParaRPr lang="nl-NL" sz="2000" i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668" marB="4566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0248062"/>
              </p:ext>
            </p:extLst>
          </p:nvPr>
        </p:nvGraphicFramePr>
        <p:xfrm>
          <a:off x="4572000" y="3056921"/>
          <a:ext cx="3886200" cy="3108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0915">
                <a:tc>
                  <a:txBody>
                    <a:bodyPr/>
                    <a:lstStyle/>
                    <a:p>
                      <a:r>
                        <a:rPr lang="nl-NL" sz="2000" u="sng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geen onderwerp</a:t>
                      </a:r>
                      <a:endParaRPr lang="nl-NL" sz="2000" u="sng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667" marB="45667"/>
                </a:tc>
                <a:tc>
                  <a:txBody>
                    <a:bodyPr/>
                    <a:lstStyle/>
                    <a:p>
                      <a:endParaRPr lang="nl-NL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667" marB="4566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0915">
                <a:tc>
                  <a:txBody>
                    <a:bodyPr/>
                    <a:lstStyle/>
                    <a:p>
                      <a:r>
                        <a:rPr lang="nl-NL" sz="2000" b="1" dirty="0" smtClean="0">
                          <a:latin typeface="Calibri" pitchFamily="34" charset="0"/>
                          <a:cs typeface="Calibri" pitchFamily="34" charset="0"/>
                        </a:rPr>
                        <a:t>ons</a:t>
                      </a:r>
                      <a:endParaRPr lang="nl-NL" sz="20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667" marB="45667"/>
                </a:tc>
                <a:tc>
                  <a:txBody>
                    <a:bodyPr/>
                    <a:lstStyle/>
                    <a:p>
                      <a:r>
                        <a:rPr lang="nl-NL" sz="2000" i="1" dirty="0" smtClean="0">
                          <a:latin typeface="Calibri" pitchFamily="34" charset="0"/>
                          <a:cs typeface="Calibri" pitchFamily="34" charset="0"/>
                        </a:rPr>
                        <a:t>Die tuinstoelen</a:t>
                      </a:r>
                      <a:r>
                        <a:rPr lang="nl-NL" sz="2000" i="1" baseline="0" dirty="0" smtClean="0">
                          <a:latin typeface="Calibri" pitchFamily="34" charset="0"/>
                          <a:cs typeface="Calibri" pitchFamily="34" charset="0"/>
                        </a:rPr>
                        <a:t> zijn niet </a:t>
                      </a:r>
                      <a:r>
                        <a:rPr lang="nl-NL" sz="2000" i="1" dirty="0" smtClean="0">
                          <a:latin typeface="Calibri" pitchFamily="34" charset="0"/>
                          <a:cs typeface="Calibri" pitchFamily="34" charset="0"/>
                        </a:rPr>
                        <a:t>van</a:t>
                      </a:r>
                      <a:r>
                        <a:rPr lang="nl-NL" sz="2000" i="1" baseline="0" dirty="0" smtClean="0"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nl-NL" sz="2000" i="1" u="sng" baseline="0" dirty="0" smtClean="0">
                          <a:latin typeface="Calibri" pitchFamily="34" charset="0"/>
                          <a:cs typeface="Calibri" pitchFamily="34" charset="0"/>
                        </a:rPr>
                        <a:t>ons.</a:t>
                      </a:r>
                      <a:endParaRPr lang="nl-NL" sz="2000" i="1" u="sng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667" marB="45667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0915">
                <a:tc>
                  <a:txBody>
                    <a:bodyPr/>
                    <a:lstStyle/>
                    <a:p>
                      <a:r>
                        <a:rPr lang="nl-NL" sz="2000" b="1" dirty="0" smtClean="0">
                          <a:latin typeface="Calibri" pitchFamily="34" charset="0"/>
                          <a:cs typeface="Calibri" pitchFamily="34" charset="0"/>
                        </a:rPr>
                        <a:t>jullie / u</a:t>
                      </a:r>
                      <a:endParaRPr lang="nl-NL" sz="20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667" marB="45667"/>
                </a:tc>
                <a:tc>
                  <a:txBody>
                    <a:bodyPr/>
                    <a:lstStyle/>
                    <a:p>
                      <a:r>
                        <a:rPr lang="nl-NL" sz="2000" i="1" dirty="0" smtClean="0">
                          <a:latin typeface="Calibri" pitchFamily="34" charset="0"/>
                          <a:cs typeface="Calibri" pitchFamily="34" charset="0"/>
                        </a:rPr>
                        <a:t>Die tuinstoelen</a:t>
                      </a:r>
                      <a:r>
                        <a:rPr lang="nl-NL" sz="2000" i="1" baseline="0" dirty="0" smtClean="0">
                          <a:latin typeface="Calibri" pitchFamily="34" charset="0"/>
                          <a:cs typeface="Calibri" pitchFamily="34" charset="0"/>
                        </a:rPr>
                        <a:t> zijn </a:t>
                      </a:r>
                      <a:r>
                        <a:rPr lang="nl-NL" sz="2000" i="1" dirty="0" smtClean="0">
                          <a:latin typeface="Calibri" pitchFamily="34" charset="0"/>
                          <a:cs typeface="Calibri" pitchFamily="34" charset="0"/>
                        </a:rPr>
                        <a:t>van </a:t>
                      </a:r>
                      <a:r>
                        <a:rPr lang="nl-NL" sz="2000" i="1" u="sng" dirty="0" smtClean="0">
                          <a:latin typeface="Calibri" pitchFamily="34" charset="0"/>
                          <a:cs typeface="Calibri" pitchFamily="34" charset="0"/>
                        </a:rPr>
                        <a:t>jullie.</a:t>
                      </a:r>
                      <a:endParaRPr lang="nl-NL" sz="2000" i="1" u="sng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667" marB="4566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5581">
                <a:tc>
                  <a:txBody>
                    <a:bodyPr/>
                    <a:lstStyle/>
                    <a:p>
                      <a:r>
                        <a:rPr lang="nl-NL" sz="2000" b="1" dirty="0" smtClean="0">
                          <a:latin typeface="Calibri" pitchFamily="34" charset="0"/>
                          <a:cs typeface="Calibri" pitchFamily="34" charset="0"/>
                        </a:rPr>
                        <a:t>hun</a:t>
                      </a:r>
                      <a:r>
                        <a:rPr lang="nl-NL" sz="2000" b="1" baseline="0" dirty="0" smtClean="0">
                          <a:latin typeface="Calibri" pitchFamily="34" charset="0"/>
                          <a:cs typeface="Calibri" pitchFamily="34" charset="0"/>
                        </a:rPr>
                        <a:t> / hen / ze</a:t>
                      </a:r>
                      <a:endParaRPr lang="nl-NL" sz="20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667" marB="45667"/>
                </a:tc>
                <a:tc>
                  <a:txBody>
                    <a:bodyPr/>
                    <a:lstStyle/>
                    <a:p>
                      <a:r>
                        <a:rPr lang="nl-NL" sz="2000" i="1" baseline="0" dirty="0" smtClean="0">
                          <a:latin typeface="Calibri" pitchFamily="34" charset="0"/>
                          <a:cs typeface="Calibri" pitchFamily="34" charset="0"/>
                        </a:rPr>
                        <a:t>De uitnodiging heb ik aan </a:t>
                      </a:r>
                      <a:r>
                        <a:rPr lang="nl-NL" sz="2000" i="1" u="sng" baseline="0" dirty="0" smtClean="0">
                          <a:latin typeface="Calibri" pitchFamily="34" charset="0"/>
                          <a:cs typeface="Calibri" pitchFamily="34" charset="0"/>
                        </a:rPr>
                        <a:t>hen</a:t>
                      </a:r>
                      <a:r>
                        <a:rPr lang="nl-NL" sz="2000" i="1" u="none" baseline="0" dirty="0" smtClean="0">
                          <a:latin typeface="Calibri" pitchFamily="34" charset="0"/>
                          <a:cs typeface="Calibri" pitchFamily="34" charset="0"/>
                        </a:rPr>
                        <a:t> gemaild</a:t>
                      </a:r>
                      <a:r>
                        <a:rPr lang="nl-NL" sz="2000" i="1" baseline="0" dirty="0" smtClean="0">
                          <a:latin typeface="Calibri" pitchFamily="34" charset="0"/>
                          <a:cs typeface="Calibri" pitchFamily="34" charset="0"/>
                        </a:rPr>
                        <a:t>. </a:t>
                      </a:r>
                      <a:endParaRPr lang="nl-NL" sz="2000" i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667" marB="45667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1820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4584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sz="3000" b="1" dirty="0" smtClean="0">
                <a:latin typeface="Calibri" pitchFamily="34" charset="0"/>
              </a:rPr>
              <a:t/>
            </a:r>
            <a:br>
              <a:rPr lang="nl-NL" sz="3000" b="1" dirty="0" smtClean="0">
                <a:latin typeface="Calibri" pitchFamily="34" charset="0"/>
              </a:rPr>
            </a:br>
            <a:r>
              <a:rPr lang="nl-NL" sz="3000" b="1" dirty="0" smtClean="0">
                <a:latin typeface="Calibri" pitchFamily="34" charset="0"/>
              </a:rPr>
              <a:t>Welk persoonlijk naamwoord kun je invullen?</a:t>
            </a:r>
            <a:br>
              <a:rPr lang="nl-NL" sz="3000" b="1" dirty="0" smtClean="0">
                <a:latin typeface="Calibri" pitchFamily="34" charset="0"/>
              </a:rPr>
            </a:br>
            <a:r>
              <a:rPr lang="nl-NL" sz="3000" b="1" i="1" dirty="0" smtClean="0">
                <a:latin typeface="Calibri" pitchFamily="34" charset="0"/>
              </a:rPr>
              <a:t>Kies uit: haar – hij – hun – jij – jou – zij/ze</a:t>
            </a:r>
            <a:endParaRPr lang="nl-NL" sz="3000" b="1" dirty="0" smtClean="0">
              <a:latin typeface="Calibri" pitchFamily="34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1484784"/>
            <a:ext cx="8610600" cy="5257800"/>
          </a:xfrm>
        </p:spPr>
        <p:txBody>
          <a:bodyPr>
            <a:noAutofit/>
          </a:bodyPr>
          <a:lstStyle/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nl-NL" sz="2400" dirty="0" smtClean="0">
                <a:latin typeface="Calibri" pitchFamily="34" charset="0"/>
              </a:rPr>
              <a:t>De dierenarts is vandaag afwezig,        is ziek. </a:t>
            </a:r>
            <a:endParaRPr lang="nl-NL" sz="2400" dirty="0">
              <a:latin typeface="Calibri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nl-NL" sz="2400" dirty="0" smtClean="0">
                <a:latin typeface="Calibri" pitchFamily="34" charset="0"/>
              </a:rPr>
              <a:t>Justin is verliefd op           . </a:t>
            </a:r>
          </a:p>
          <a:p>
            <a:pPr marL="457200" indent="-457200" eaLnBrk="1" hangingPunct="1">
              <a:buFontTx/>
              <a:buAutoNum type="arabicPeriod"/>
              <a:defRPr/>
            </a:pPr>
            <a:endParaRPr lang="nl-NL" sz="2400" dirty="0">
              <a:latin typeface="Calibri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nl-NL" sz="2400" dirty="0" smtClean="0">
                <a:latin typeface="Calibri" pitchFamily="34" charset="0"/>
              </a:rPr>
              <a:t>Wanneer gaan              trouwen?</a:t>
            </a:r>
          </a:p>
          <a:p>
            <a:pPr marL="457200" indent="-457200" eaLnBrk="1" hangingPunct="1">
              <a:buFontTx/>
              <a:buAutoNum type="arabicPeriod"/>
              <a:defRPr/>
            </a:pPr>
            <a:endParaRPr lang="nl-NL" sz="2400" dirty="0">
              <a:latin typeface="Calibri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nl-NL" sz="2400" dirty="0" smtClean="0">
                <a:latin typeface="Calibri" pitchFamily="34" charset="0"/>
              </a:rPr>
              <a:t>Hoeveel fruit eet      per dag? </a:t>
            </a:r>
            <a:endParaRPr lang="nl-NL" sz="2400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nl-NL" sz="2400" dirty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nl-NL" sz="2400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dirty="0">
                <a:latin typeface="Calibri" pitchFamily="34" charset="0"/>
              </a:rPr>
              <a:t>	</a:t>
            </a: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nl-NL" sz="2400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i="1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i="1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i="1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dirty="0" smtClean="0">
                <a:latin typeface="Calibri" pitchFamily="34" charset="0"/>
              </a:rPr>
              <a:t/>
            </a:r>
            <a:br>
              <a:rPr lang="nl-NL" sz="2400" dirty="0" smtClean="0">
                <a:latin typeface="Calibri" pitchFamily="34" charset="0"/>
              </a:rPr>
            </a:br>
            <a:r>
              <a:rPr lang="nl-NL" sz="2400" dirty="0" smtClean="0">
                <a:latin typeface="Calibri" pitchFamily="34" charset="0"/>
              </a:rPr>
              <a:t>	</a:t>
            </a:r>
          </a:p>
          <a:p>
            <a:pPr marL="0" indent="0" eaLnBrk="1" hangingPunct="1">
              <a:buFontTx/>
              <a:buNone/>
              <a:defRPr/>
            </a:pPr>
            <a:r>
              <a:rPr lang="nl-NL" sz="2400" i="1" dirty="0" smtClean="0">
                <a:latin typeface="Calibri" pitchFamily="34" charset="0"/>
              </a:rPr>
              <a:t>    </a:t>
            </a:r>
          </a:p>
          <a:p>
            <a:pPr marL="0" indent="0" eaLnBrk="1" hangingPunct="1">
              <a:buFontTx/>
              <a:buNone/>
              <a:defRPr/>
            </a:pPr>
            <a:endParaRPr lang="nl-NL" sz="2400" b="1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b="1" dirty="0" smtClean="0">
                <a:latin typeface="Calibri" pitchFamily="34" charset="0"/>
              </a:rPr>
              <a:t>	</a:t>
            </a:r>
            <a:r>
              <a:rPr lang="nl-NL" sz="2400" dirty="0" smtClean="0">
                <a:latin typeface="Calibri" pitchFamily="34" charset="0"/>
              </a:rPr>
              <a:t>	</a:t>
            </a: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</p:txBody>
      </p:sp>
      <p:sp>
        <p:nvSpPr>
          <p:cNvPr id="2" name="Tekstvak 1"/>
          <p:cNvSpPr txBox="1">
            <a:spLocks noChangeArrowheads="1"/>
          </p:cNvSpPr>
          <p:nvPr/>
        </p:nvSpPr>
        <p:spPr bwMode="auto">
          <a:xfrm>
            <a:off x="4953000" y="2348880"/>
            <a:ext cx="6858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nl-NL" sz="2400" dirty="0">
                <a:solidFill>
                  <a:srgbClr val="0070C0"/>
                </a:solidFill>
                <a:latin typeface="Calibri" pitchFamily="34" charset="0"/>
              </a:rPr>
              <a:t>hij</a:t>
            </a:r>
          </a:p>
        </p:txBody>
      </p:sp>
      <p:sp>
        <p:nvSpPr>
          <p:cNvPr id="6" name="Tekstvak 5"/>
          <p:cNvSpPr txBox="1">
            <a:spLocks noChangeArrowheads="1"/>
          </p:cNvSpPr>
          <p:nvPr/>
        </p:nvSpPr>
        <p:spPr bwMode="auto">
          <a:xfrm>
            <a:off x="3157290" y="3255070"/>
            <a:ext cx="982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nl-NL" sz="2400" dirty="0">
                <a:solidFill>
                  <a:srgbClr val="0070C0"/>
                </a:solidFill>
                <a:latin typeface="Calibri" pitchFamily="34" charset="0"/>
              </a:rPr>
              <a:t>haar</a:t>
            </a:r>
          </a:p>
        </p:txBody>
      </p:sp>
      <p:sp>
        <p:nvSpPr>
          <p:cNvPr id="7" name="Tekstvak 6"/>
          <p:cNvSpPr txBox="1">
            <a:spLocks noChangeArrowheads="1"/>
          </p:cNvSpPr>
          <p:nvPr/>
        </p:nvSpPr>
        <p:spPr bwMode="auto">
          <a:xfrm>
            <a:off x="2529470" y="4119165"/>
            <a:ext cx="11858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nl-NL" sz="2400" dirty="0">
                <a:solidFill>
                  <a:srgbClr val="0070C0"/>
                </a:solidFill>
                <a:latin typeface="Calibri" pitchFamily="34" charset="0"/>
              </a:rPr>
              <a:t> zij / ze</a:t>
            </a:r>
          </a:p>
        </p:txBody>
      </p:sp>
      <p:sp>
        <p:nvSpPr>
          <p:cNvPr id="8" name="Tekstvak 7"/>
          <p:cNvSpPr txBox="1">
            <a:spLocks noChangeArrowheads="1"/>
          </p:cNvSpPr>
          <p:nvPr/>
        </p:nvSpPr>
        <p:spPr bwMode="auto">
          <a:xfrm>
            <a:off x="2929335" y="5013176"/>
            <a:ext cx="4905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nl-NL" sz="2400" dirty="0">
                <a:solidFill>
                  <a:srgbClr val="0070C0"/>
                </a:solidFill>
                <a:latin typeface="Calibri" pitchFamily="34" charset="0"/>
              </a:rPr>
              <a:t>jij</a:t>
            </a:r>
          </a:p>
        </p:txBody>
      </p:sp>
    </p:spTree>
    <p:extLst>
      <p:ext uri="{BB962C8B-B14F-4D97-AF65-F5344CB8AC3E}">
        <p14:creationId xmlns:p14="http://schemas.microsoft.com/office/powerpoint/2010/main" val="436896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/>
          <a:lstStyle/>
          <a:p>
            <a:pPr eaLnBrk="1" hangingPunct="1"/>
            <a:r>
              <a:rPr lang="nl-NL" sz="3000" b="1" dirty="0">
                <a:latin typeface="Calibri" pitchFamily="34" charset="0"/>
              </a:rPr>
              <a:t>L</a:t>
            </a:r>
            <a:r>
              <a:rPr lang="nl-NL" sz="3000" b="1" dirty="0" smtClean="0">
                <a:latin typeface="Calibri" pitchFamily="34" charset="0"/>
              </a:rPr>
              <a:t>idwoord of persoonlijk voornaamwoord?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915616"/>
            <a:ext cx="8610600" cy="5257800"/>
          </a:xfrm>
        </p:spPr>
        <p:txBody>
          <a:bodyPr>
            <a:noAutofit/>
          </a:bodyPr>
          <a:lstStyle/>
          <a:p>
            <a:pPr eaLnBrk="1" hangingPunct="1">
              <a:buFont typeface="Arial" charset="0"/>
              <a:buChar char="•"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nl-NL" sz="2400" dirty="0" smtClean="0">
                <a:latin typeface="Calibri" pitchFamily="34" charset="0"/>
              </a:rPr>
              <a:t>‘</a:t>
            </a:r>
            <a:r>
              <a:rPr lang="nl-NL" sz="2400" dirty="0" smtClean="0">
                <a:solidFill>
                  <a:srgbClr val="0070C0"/>
                </a:solidFill>
                <a:latin typeface="Calibri" pitchFamily="34" charset="0"/>
              </a:rPr>
              <a:t>Het</a:t>
            </a:r>
            <a:r>
              <a:rPr lang="nl-NL" sz="2400" dirty="0" smtClean="0">
                <a:latin typeface="Calibri" pitchFamily="34" charset="0"/>
              </a:rPr>
              <a:t>’ kan een </a:t>
            </a:r>
            <a:r>
              <a:rPr lang="nl-NL" sz="2400" dirty="0">
                <a:latin typeface="Calibri" pitchFamily="34" charset="0"/>
              </a:rPr>
              <a:t>lidwoord of een persoonlijk voornaamwoord </a:t>
            </a:r>
            <a:r>
              <a:rPr lang="nl-NL" sz="2400" dirty="0" smtClean="0">
                <a:latin typeface="Calibri" pitchFamily="34" charset="0"/>
              </a:rPr>
              <a:t>zijn.</a:t>
            </a:r>
            <a:endParaRPr lang="nl-NL" sz="1400" dirty="0" smtClean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nl-NL" sz="1400" dirty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nl-NL" sz="2400" dirty="0" smtClean="0">
                <a:latin typeface="Calibri" pitchFamily="34" charset="0"/>
              </a:rPr>
              <a:t>Het lidwoord  </a:t>
            </a:r>
            <a:r>
              <a:rPr lang="nl-NL" sz="2400" dirty="0" smtClean="0">
                <a:solidFill>
                  <a:srgbClr val="0070C0"/>
                </a:solidFill>
                <a:latin typeface="Calibri" pitchFamily="34" charset="0"/>
              </a:rPr>
              <a:t>het</a:t>
            </a:r>
            <a:r>
              <a:rPr lang="nl-NL" sz="2400" dirty="0" smtClean="0">
                <a:latin typeface="Calibri" pitchFamily="34" charset="0"/>
              </a:rPr>
              <a:t> wordt opgevolgd door een bijvoeglijk naamwoord of zelfstandig naamwoord.</a:t>
            </a:r>
            <a:endParaRPr lang="nl-NL" sz="1400" dirty="0" smtClean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nl-NL" sz="1400" dirty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nl-NL" sz="2400" dirty="0" smtClean="0">
                <a:latin typeface="Calibri" pitchFamily="34" charset="0"/>
              </a:rPr>
              <a:t>Het persoonlijk voornaamwoord </a:t>
            </a:r>
            <a:r>
              <a:rPr lang="nl-NL" sz="2400" dirty="0" smtClean="0">
                <a:solidFill>
                  <a:srgbClr val="0070C0"/>
                </a:solidFill>
                <a:latin typeface="Calibri" pitchFamily="34" charset="0"/>
              </a:rPr>
              <a:t>het</a:t>
            </a:r>
            <a:r>
              <a:rPr lang="nl-NL" sz="2400" dirty="0" smtClean="0">
                <a:latin typeface="Calibri" pitchFamily="34" charset="0"/>
              </a:rPr>
              <a:t> wordt opgevolgd door een werkwoord en kun je vervangen door ‘dat’. </a:t>
            </a:r>
            <a:endParaRPr lang="nl-NL" sz="2400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1400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dirty="0">
                <a:latin typeface="Calibri" pitchFamily="34" charset="0"/>
              </a:rPr>
              <a:t>Voorbeeld</a:t>
            </a:r>
            <a:r>
              <a:rPr lang="nl-NL" sz="2400" dirty="0" smtClean="0">
                <a:latin typeface="Calibri" pitchFamily="34" charset="0"/>
              </a:rPr>
              <a:t>:</a:t>
            </a:r>
            <a:r>
              <a:rPr lang="nl-NL" sz="2400" dirty="0">
                <a:latin typeface="Calibri" pitchFamily="34" charset="0"/>
              </a:rPr>
              <a:t>	</a:t>
            </a:r>
            <a:endParaRPr lang="nl-NL" sz="2400" dirty="0" smtClean="0">
              <a:latin typeface="Calibri" pitchFamily="34" charset="0"/>
            </a:endParaRPr>
          </a:p>
          <a:p>
            <a:pPr marL="457200" lvl="1" indent="0" eaLnBrk="1" hangingPunct="1">
              <a:buFontTx/>
              <a:buNone/>
              <a:defRPr/>
            </a:pPr>
            <a:r>
              <a:rPr lang="nl-NL" sz="2400" dirty="0" smtClean="0">
                <a:solidFill>
                  <a:srgbClr val="0070C0"/>
                </a:solidFill>
                <a:latin typeface="Calibri" pitchFamily="34" charset="0"/>
              </a:rPr>
              <a:t>Het</a:t>
            </a:r>
            <a:r>
              <a:rPr lang="nl-NL" sz="2400" dirty="0" smtClean="0">
                <a:latin typeface="Calibri" pitchFamily="34" charset="0"/>
              </a:rPr>
              <a:t> is goed. </a:t>
            </a:r>
          </a:p>
          <a:p>
            <a:pPr marL="457200" lvl="1" indent="0" eaLnBrk="1" hangingPunct="1">
              <a:buFontTx/>
              <a:buNone/>
              <a:defRPr/>
            </a:pPr>
            <a:r>
              <a:rPr lang="nl-NL" sz="2400" dirty="0" smtClean="0">
                <a:solidFill>
                  <a:srgbClr val="0070C0"/>
                </a:solidFill>
                <a:latin typeface="Calibri" pitchFamily="34" charset="0"/>
              </a:rPr>
              <a:t>Dat</a:t>
            </a:r>
            <a:r>
              <a:rPr lang="nl-NL" sz="2400" dirty="0" smtClean="0">
                <a:latin typeface="Calibri" pitchFamily="34" charset="0"/>
              </a:rPr>
              <a:t> is goed. </a:t>
            </a: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nl-NL" sz="2400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i="1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i="1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i="1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dirty="0" smtClean="0">
                <a:latin typeface="Calibri" pitchFamily="34" charset="0"/>
              </a:rPr>
              <a:t/>
            </a:r>
            <a:br>
              <a:rPr lang="nl-NL" sz="2400" dirty="0" smtClean="0">
                <a:latin typeface="Calibri" pitchFamily="34" charset="0"/>
              </a:rPr>
            </a:br>
            <a:r>
              <a:rPr lang="nl-NL" sz="2400" dirty="0" smtClean="0">
                <a:latin typeface="Calibri" pitchFamily="34" charset="0"/>
              </a:rPr>
              <a:t>	</a:t>
            </a:r>
          </a:p>
          <a:p>
            <a:pPr marL="0" indent="0" eaLnBrk="1" hangingPunct="1">
              <a:buFontTx/>
              <a:buNone/>
              <a:defRPr/>
            </a:pPr>
            <a:r>
              <a:rPr lang="nl-NL" sz="2400" i="1" dirty="0" smtClean="0">
                <a:latin typeface="Calibri" pitchFamily="34" charset="0"/>
              </a:rPr>
              <a:t>    </a:t>
            </a:r>
          </a:p>
          <a:p>
            <a:pPr marL="0" indent="0" eaLnBrk="1" hangingPunct="1">
              <a:buFontTx/>
              <a:buNone/>
              <a:defRPr/>
            </a:pPr>
            <a:endParaRPr lang="nl-NL" sz="2400" b="1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b="1" dirty="0" smtClean="0">
                <a:latin typeface="Calibri" pitchFamily="34" charset="0"/>
              </a:rPr>
              <a:t>	</a:t>
            </a:r>
            <a:r>
              <a:rPr lang="nl-NL" sz="2400" dirty="0" smtClean="0">
                <a:latin typeface="Calibri" pitchFamily="34" charset="0"/>
              </a:rPr>
              <a:t>	</a:t>
            </a: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7742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4704"/>
            <a:ext cx="8229600" cy="1143000"/>
          </a:xfrm>
        </p:spPr>
        <p:txBody>
          <a:bodyPr/>
          <a:lstStyle/>
          <a:p>
            <a:pPr eaLnBrk="1" hangingPunct="1"/>
            <a:r>
              <a:rPr lang="nl-NL" sz="3000" b="1" dirty="0" smtClean="0">
                <a:latin typeface="Calibri" pitchFamily="34" charset="0"/>
              </a:rPr>
              <a:t>Lidwoord of persoonlijk voornaamwoord?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1483568"/>
            <a:ext cx="8610600" cy="5257800"/>
          </a:xfrm>
        </p:spPr>
        <p:txBody>
          <a:bodyPr>
            <a:noAutofit/>
          </a:bodyPr>
          <a:lstStyle/>
          <a:p>
            <a:pPr marL="457200" indent="-457200" eaLnBrk="1" hangingPunct="1">
              <a:buFontTx/>
              <a:buAutoNum type="arabicPeriod"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endParaRPr lang="nl-NL" sz="2400" dirty="0" smtClean="0">
              <a:solidFill>
                <a:srgbClr val="0070C0"/>
              </a:solidFill>
              <a:latin typeface="Calibri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nl-NL" sz="2400" u="sng" dirty="0" smtClean="0">
                <a:latin typeface="Calibri" pitchFamily="34" charset="0"/>
              </a:rPr>
              <a:t>Het</a:t>
            </a:r>
            <a:r>
              <a:rPr lang="nl-NL" sz="2400" dirty="0" smtClean="0">
                <a:latin typeface="Calibri" pitchFamily="34" charset="0"/>
              </a:rPr>
              <a:t> gaat jou niets aan!		</a:t>
            </a:r>
          </a:p>
          <a:p>
            <a:pPr marL="457200" indent="-457200" eaLnBrk="1" hangingPunct="1">
              <a:buFontTx/>
              <a:buAutoNum type="arabicPeriod"/>
              <a:defRPr/>
            </a:pPr>
            <a:endParaRPr lang="nl-NL" sz="2400" dirty="0">
              <a:latin typeface="Calibri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nl-NL" sz="2400" u="sng" dirty="0" smtClean="0">
                <a:latin typeface="Calibri" pitchFamily="34" charset="0"/>
              </a:rPr>
              <a:t>Het</a:t>
            </a:r>
            <a:r>
              <a:rPr lang="nl-NL" sz="2400" dirty="0" smtClean="0">
                <a:latin typeface="Calibri" pitchFamily="34" charset="0"/>
              </a:rPr>
              <a:t> journaal wordt iedere dag uitgezonden. </a:t>
            </a:r>
          </a:p>
          <a:p>
            <a:pPr marL="457200" indent="-457200" eaLnBrk="1" hangingPunct="1">
              <a:buFontTx/>
              <a:buAutoNum type="arabicPeriod"/>
              <a:defRPr/>
            </a:pPr>
            <a:endParaRPr lang="nl-NL" sz="2400" dirty="0">
              <a:latin typeface="Calibri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nl-NL" sz="2400" dirty="0" smtClean="0">
                <a:latin typeface="Calibri" pitchFamily="34" charset="0"/>
              </a:rPr>
              <a:t>‘</a:t>
            </a:r>
            <a:r>
              <a:rPr lang="nl-NL" sz="2400" u="sng" dirty="0" smtClean="0">
                <a:latin typeface="Calibri" pitchFamily="34" charset="0"/>
              </a:rPr>
              <a:t>Het</a:t>
            </a:r>
            <a:r>
              <a:rPr lang="nl-NL" sz="2400" dirty="0" smtClean="0">
                <a:latin typeface="Calibri" pitchFamily="34" charset="0"/>
              </a:rPr>
              <a:t> is een nacht’ was de eerste nummer                                        1-hit van Guus Meeuwis. </a:t>
            </a:r>
            <a:br>
              <a:rPr lang="nl-NL" sz="2400" dirty="0" smtClean="0">
                <a:latin typeface="Calibri" pitchFamily="34" charset="0"/>
              </a:rPr>
            </a:br>
            <a:endParaRPr lang="nl-NL" sz="2400" dirty="0" smtClean="0">
              <a:latin typeface="Calibri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endParaRPr lang="nl-NL" sz="2400" dirty="0">
              <a:latin typeface="Calibri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endParaRPr lang="nl-NL" sz="2400" dirty="0">
              <a:latin typeface="Calibri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endParaRPr lang="nl-NL" sz="2400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i="1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i="1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i="1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dirty="0" smtClean="0">
                <a:latin typeface="Calibri" pitchFamily="34" charset="0"/>
              </a:rPr>
              <a:t/>
            </a:r>
            <a:br>
              <a:rPr lang="nl-NL" sz="2400" dirty="0" smtClean="0">
                <a:latin typeface="Calibri" pitchFamily="34" charset="0"/>
              </a:rPr>
            </a:br>
            <a:r>
              <a:rPr lang="nl-NL" sz="2400" dirty="0" smtClean="0">
                <a:latin typeface="Calibri" pitchFamily="34" charset="0"/>
              </a:rPr>
              <a:t>	</a:t>
            </a:r>
          </a:p>
          <a:p>
            <a:pPr marL="0" indent="0" eaLnBrk="1" hangingPunct="1">
              <a:buFontTx/>
              <a:buNone/>
              <a:defRPr/>
            </a:pPr>
            <a:r>
              <a:rPr lang="nl-NL" sz="2400" i="1" dirty="0" smtClean="0">
                <a:latin typeface="Calibri" pitchFamily="34" charset="0"/>
              </a:rPr>
              <a:t>    </a:t>
            </a:r>
          </a:p>
          <a:p>
            <a:pPr marL="0" indent="0" eaLnBrk="1" hangingPunct="1">
              <a:buFontTx/>
              <a:buNone/>
              <a:defRPr/>
            </a:pPr>
            <a:endParaRPr lang="nl-NL" sz="2400" b="1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b="1" dirty="0" smtClean="0">
                <a:latin typeface="Calibri" pitchFamily="34" charset="0"/>
              </a:rPr>
              <a:t>	</a:t>
            </a:r>
            <a:r>
              <a:rPr lang="nl-NL" sz="2400" dirty="0" smtClean="0">
                <a:latin typeface="Calibri" pitchFamily="34" charset="0"/>
              </a:rPr>
              <a:t>	</a:t>
            </a: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</p:txBody>
      </p:sp>
      <p:sp>
        <p:nvSpPr>
          <p:cNvPr id="2" name="Tekstvak 1"/>
          <p:cNvSpPr txBox="1">
            <a:spLocks noChangeArrowheads="1"/>
          </p:cNvSpPr>
          <p:nvPr/>
        </p:nvSpPr>
        <p:spPr bwMode="auto">
          <a:xfrm>
            <a:off x="6670104" y="2382713"/>
            <a:ext cx="24384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nl-NL" sz="2400" dirty="0">
                <a:solidFill>
                  <a:srgbClr val="0070C0"/>
                </a:solidFill>
                <a:latin typeface="Calibri" pitchFamily="34" charset="0"/>
              </a:rPr>
              <a:t>persoonlijk voornaamwoord</a:t>
            </a:r>
          </a:p>
        </p:txBody>
      </p:sp>
      <p:sp>
        <p:nvSpPr>
          <p:cNvPr id="7" name="Tekstvak 6"/>
          <p:cNvSpPr txBox="1">
            <a:spLocks noChangeArrowheads="1"/>
          </p:cNvSpPr>
          <p:nvPr/>
        </p:nvSpPr>
        <p:spPr bwMode="auto">
          <a:xfrm>
            <a:off x="6670104" y="3645024"/>
            <a:ext cx="2438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nl-NL" sz="2400" dirty="0">
                <a:solidFill>
                  <a:srgbClr val="0070C0"/>
                </a:solidFill>
                <a:latin typeface="Calibri" pitchFamily="34" charset="0"/>
              </a:rPr>
              <a:t>lidwoord</a:t>
            </a:r>
          </a:p>
        </p:txBody>
      </p:sp>
      <p:sp>
        <p:nvSpPr>
          <p:cNvPr id="8" name="Tekstvak 7"/>
          <p:cNvSpPr txBox="1">
            <a:spLocks noChangeArrowheads="1"/>
          </p:cNvSpPr>
          <p:nvPr/>
        </p:nvSpPr>
        <p:spPr bwMode="auto">
          <a:xfrm>
            <a:off x="6670104" y="4975001"/>
            <a:ext cx="24384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nl-NL" sz="2400" dirty="0">
                <a:solidFill>
                  <a:srgbClr val="0070C0"/>
                </a:solidFill>
                <a:latin typeface="Calibri" pitchFamily="34" charset="0"/>
              </a:rPr>
              <a:t>persoonlijk voornaamwoord</a:t>
            </a:r>
          </a:p>
        </p:txBody>
      </p:sp>
    </p:spTree>
    <p:extLst>
      <p:ext uri="{BB962C8B-B14F-4D97-AF65-F5344CB8AC3E}">
        <p14:creationId xmlns:p14="http://schemas.microsoft.com/office/powerpoint/2010/main" val="205020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270</Words>
  <Application>Microsoft Office PowerPoint</Application>
  <PresentationFormat>Diavoorstelling (4:3)</PresentationFormat>
  <Paragraphs>202</Paragraphs>
  <Slides>7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Calibri</vt:lpstr>
      <vt:lpstr>Kantoorthema</vt:lpstr>
      <vt:lpstr>Hoofdstuk 2 Grammatica woordsoorten </vt:lpstr>
      <vt:lpstr>Wat is een persoonlijk naamwoord?</vt:lpstr>
      <vt:lpstr>Wat is een persoonlijk naamwoord?</vt:lpstr>
      <vt:lpstr>Wat is een persoonlijk naamwoord?</vt:lpstr>
      <vt:lpstr> Welk persoonlijk naamwoord kun je invullen? Kies uit: haar – hij – hun – jij – jou – zij/ze</vt:lpstr>
      <vt:lpstr>Lidwoord of persoonlijk voornaamwoord?</vt:lpstr>
      <vt:lpstr>Lidwoord of persoonlijk voornaamwoord?</vt:lpstr>
    </vt:vector>
  </TitlesOfParts>
  <Company>Infinitas Learning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2 Grammatica woordsoorten</dc:title>
  <dc:creator>Leeuwerik, Sigrid</dc:creator>
  <cp:lastModifiedBy>Mariëlle Strik (stk)</cp:lastModifiedBy>
  <cp:revision>3</cp:revision>
  <dcterms:created xsi:type="dcterms:W3CDTF">2013-03-27T09:21:18Z</dcterms:created>
  <dcterms:modified xsi:type="dcterms:W3CDTF">2016-07-06T13:59:19Z</dcterms:modified>
</cp:coreProperties>
</file>