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0080625" cy="7559675"/>
  <p:notesSz cx="7559675" cy="10691813"/>
  <p:defaultTextStyle>
    <a:defPPr>
      <a:defRPr lang="en-GB"/>
    </a:defPPr>
    <a:lvl1pPr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742950" indent="-28575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11430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6002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20574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75" d="100"/>
          <a:sy n="75" d="100"/>
        </p:scale>
        <p:origin x="1445" y="67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" d="1"/>
        <a:sy n="1" d="1"/>
      </p:scale>
      <p:origin x="0" y="0"/>
    </p:cViewPr>
  </p:notesTextViewPr>
  <p:notesViewPr>
    <p:cSldViewPr showGuides="1"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3525" cy="400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sp>
      <p:sp>
        <p:nvSpPr>
          <p:cNvPr id="2050" name="Rectangle 2"/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46788" cy="4810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nl-NL" smtClean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278188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endParaRPr lang="nl-NL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dt"/>
          </p:nvPr>
        </p:nvSpPr>
        <p:spPr bwMode="auto">
          <a:xfrm>
            <a:off x="4279900" y="0"/>
            <a:ext cx="3278188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endParaRPr lang="nl-NL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ftr"/>
          </p:nvPr>
        </p:nvSpPr>
        <p:spPr bwMode="auto">
          <a:xfrm>
            <a:off x="0" y="10156825"/>
            <a:ext cx="3278188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endParaRPr lang="nl-NL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sldNum"/>
          </p:nvPr>
        </p:nvSpPr>
        <p:spPr bwMode="auto">
          <a:xfrm>
            <a:off x="4279900" y="10156825"/>
            <a:ext cx="3278188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fld id="{84882805-7D13-40D0-AFA2-892F41FE2C4D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127006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939F2A0A-3010-4B36-A3A3-FE07AC3A60EC}" type="slidenum">
              <a:rPr lang="nl-NL"/>
              <a:pPr/>
              <a:t>1</a:t>
            </a:fld>
            <a:endParaRPr lang="nl-NL"/>
          </a:p>
        </p:txBody>
      </p:sp>
      <p:sp>
        <p:nvSpPr>
          <p:cNvPr id="921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921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D3DEAD55-4072-4C18-AE77-2965C9610D0E}" type="slidenum">
              <a:rPr lang="nl-NL"/>
              <a:pPr/>
              <a:t>2</a:t>
            </a:fld>
            <a:endParaRPr lang="nl-NL"/>
          </a:p>
        </p:txBody>
      </p:sp>
      <p:sp>
        <p:nvSpPr>
          <p:cNvPr id="1024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24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BE0AAC56-A534-46D0-8D0A-82D723DB8B31}" type="slidenum">
              <a:rPr lang="nl-NL"/>
              <a:pPr/>
              <a:t>3</a:t>
            </a:fld>
            <a:endParaRPr lang="nl-NL"/>
          </a:p>
        </p:txBody>
      </p:sp>
      <p:sp>
        <p:nvSpPr>
          <p:cNvPr id="1126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126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F990822B-C945-47B7-8FBA-BC3004C7BB7A}" type="slidenum">
              <a:rPr lang="nl-NL"/>
              <a:pPr/>
              <a:t>4</a:t>
            </a:fld>
            <a:endParaRPr lang="nl-NL"/>
          </a:p>
        </p:txBody>
      </p:sp>
      <p:sp>
        <p:nvSpPr>
          <p:cNvPr id="1228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229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9031C0DE-21CA-43FB-9306-60258FDB4138}" type="slidenum">
              <a:rPr lang="nl-NL"/>
              <a:pPr/>
              <a:t>5</a:t>
            </a:fld>
            <a:endParaRPr lang="nl-NL"/>
          </a:p>
        </p:txBody>
      </p:sp>
      <p:sp>
        <p:nvSpPr>
          <p:cNvPr id="1331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331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55650" y="2347913"/>
            <a:ext cx="8569325" cy="1620837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12888" y="4283075"/>
            <a:ext cx="7056437" cy="1931988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AE457847-6465-4304-BE1A-D65CA452C0C3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368894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1C1BF390-84A9-497C-BD73-25E450EABCF1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00238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7305675" y="301625"/>
            <a:ext cx="2266950" cy="58499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503238" y="301625"/>
            <a:ext cx="6650037" cy="58499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6F3346C0-5615-4943-B8F2-862557ADF766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613263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Aangepaste indel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3238" y="301625"/>
            <a:ext cx="9069387" cy="126047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0"/>
          </p:nvPr>
        </p:nvSpPr>
        <p:spPr>
          <a:xfrm>
            <a:off x="503238" y="6886575"/>
            <a:ext cx="2346325" cy="519113"/>
          </a:xfrm>
        </p:spPr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idx="11"/>
          </p:nvPr>
        </p:nvSpPr>
        <p:spPr>
          <a:xfrm>
            <a:off x="3448050" y="6886575"/>
            <a:ext cx="3194050" cy="519113"/>
          </a:xfrm>
        </p:spPr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idx="12"/>
          </p:nvPr>
        </p:nvSpPr>
        <p:spPr>
          <a:xfrm>
            <a:off x="7226300" y="6886575"/>
            <a:ext cx="2346325" cy="519113"/>
          </a:xfrm>
        </p:spPr>
        <p:txBody>
          <a:bodyPr/>
          <a:lstStyle>
            <a:lvl1pPr>
              <a:defRPr/>
            </a:lvl1pPr>
          </a:lstStyle>
          <a:p>
            <a:fld id="{A884157F-93F3-4972-BFA6-E2CA6352F7A0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894596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C388AEDF-0BB2-4120-BA87-957FFD6DE069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705069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6925" y="4857750"/>
            <a:ext cx="8567738" cy="15017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96925" y="3203575"/>
            <a:ext cx="8567738" cy="16541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D84450CF-367F-4F40-BEBC-A4E1884A0F08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841606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503238" y="1768475"/>
            <a:ext cx="4357687" cy="4383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5013325" y="1768475"/>
            <a:ext cx="4357688" cy="4383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96ED635F-B2B4-460F-A4D8-455BFDED2C63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430096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4825" y="303213"/>
            <a:ext cx="9072563" cy="1258887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504825" y="1692275"/>
            <a:ext cx="4452938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504825" y="2397125"/>
            <a:ext cx="4452938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5121275" y="1692275"/>
            <a:ext cx="4456113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5121275" y="2397125"/>
            <a:ext cx="4456113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91B5B429-0A81-43DC-8320-3BD5E32C2E47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551507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D9DE5D7C-3C66-42AA-8B34-30DFBB86F25E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25079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59905B80-BF4F-4CAE-8ADA-F5187C6DC43F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78894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4825" y="301625"/>
            <a:ext cx="3316288" cy="12795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941763" y="301625"/>
            <a:ext cx="5635625" cy="6451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504825" y="1581150"/>
            <a:ext cx="3316288" cy="51720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E3ECE742-9DD1-4BA5-93B3-EB7BF52FD923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44947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6438" y="5291138"/>
            <a:ext cx="6048375" cy="6254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976438" y="674688"/>
            <a:ext cx="6048375" cy="453707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976438" y="5916613"/>
            <a:ext cx="6048375" cy="88741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65597768-5746-43D6-A598-2B248E350D67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068332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503238" y="301625"/>
            <a:ext cx="9069387" cy="1260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Klik om de opmaak van de titeltekst te bewerken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3238" y="1768475"/>
            <a:ext cx="8867775" cy="43830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28224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Klik om de opmaak van de overzichtstekst te bewerken</a:t>
            </a:r>
          </a:p>
          <a:p>
            <a:pPr lvl="1"/>
            <a:r>
              <a:rPr lang="en-GB" smtClean="0"/>
              <a:t>Tweede overzichtsniveau</a:t>
            </a:r>
          </a:p>
          <a:p>
            <a:pPr lvl="2"/>
            <a:r>
              <a:rPr lang="en-GB" smtClean="0"/>
              <a:t>Derde overzichtsniveau</a:t>
            </a:r>
          </a:p>
          <a:p>
            <a:pPr lvl="3"/>
            <a:r>
              <a:rPr lang="en-GB" smtClean="0"/>
              <a:t>Vierde overzichtsniveau</a:t>
            </a:r>
          </a:p>
          <a:p>
            <a:pPr lvl="4"/>
            <a:r>
              <a:rPr lang="en-GB" smtClean="0"/>
              <a:t>Vijfde overzichtsniveau</a:t>
            </a:r>
          </a:p>
          <a:p>
            <a:pPr lvl="4"/>
            <a:r>
              <a:rPr lang="en-GB" smtClean="0"/>
              <a:t>Zesde overzichtsniveau</a:t>
            </a:r>
          </a:p>
          <a:p>
            <a:pPr lvl="4"/>
            <a:r>
              <a:rPr lang="en-GB" smtClean="0"/>
              <a:t>Zevende overzichtsniveau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503238" y="6886575"/>
            <a:ext cx="234632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+mn-ea"/>
                <a:cs typeface="+mn-cs"/>
              </a:defRPr>
            </a:lvl1pPr>
          </a:lstStyle>
          <a:p>
            <a:endParaRPr lang="nl-NL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3448050" y="6886575"/>
            <a:ext cx="319405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+mn-ea"/>
                <a:cs typeface="+mn-cs"/>
              </a:defRPr>
            </a:lvl1pPr>
          </a:lstStyle>
          <a:p>
            <a:endParaRPr lang="nl-NL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7226300" y="6886575"/>
            <a:ext cx="234632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+mn-ea"/>
                <a:cs typeface="+mn-cs"/>
              </a:defRPr>
            </a:lvl1pPr>
          </a:lstStyle>
          <a:p>
            <a:fld id="{096F0A86-9EB4-468D-AE3C-B16566E46868}" type="slidenum">
              <a:rPr lang="nl-NL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2pPr>
      <a:lvl3pPr marL="11430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3pPr>
      <a:lvl4pPr marL="16002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4pPr>
      <a:lvl5pPr marL="20574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5pPr>
      <a:lvl6pPr marL="25146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6pPr>
      <a:lvl7pPr marL="29718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7pPr>
      <a:lvl8pPr marL="34290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8pPr>
      <a:lvl9pPr marL="38862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9pPr>
    </p:titleStyle>
    <p:bodyStyle>
      <a:lvl1pPr marL="342900" indent="-342900" algn="l" defTabSz="449263" rtl="0" fontAlgn="base" hangingPunct="0">
        <a:lnSpc>
          <a:spcPct val="93000"/>
        </a:lnSpc>
        <a:spcBef>
          <a:spcPct val="0"/>
        </a:spcBef>
        <a:spcAft>
          <a:spcPts val="1425"/>
        </a:spcAft>
        <a:buClr>
          <a:srgbClr val="000000"/>
        </a:buClr>
        <a:buSzPct val="100000"/>
        <a:buFont typeface="Times New Roman" pitchFamily="16" charset="0"/>
        <a:defRPr sz="3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fontAlgn="base" hangingPunct="0">
        <a:lnSpc>
          <a:spcPct val="93000"/>
        </a:lnSpc>
        <a:spcBef>
          <a:spcPct val="0"/>
        </a:spcBef>
        <a:spcAft>
          <a:spcPts val="1138"/>
        </a:spcAft>
        <a:buClr>
          <a:srgbClr val="000000"/>
        </a:buClr>
        <a:buSzPct val="100000"/>
        <a:buFont typeface="Times New Roman" pitchFamily="16" charset="0"/>
        <a:defRPr sz="28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49263" rtl="0" fontAlgn="base" hangingPunct="0">
        <a:lnSpc>
          <a:spcPct val="93000"/>
        </a:lnSpc>
        <a:spcBef>
          <a:spcPct val="0"/>
        </a:spcBef>
        <a:spcAft>
          <a:spcPts val="850"/>
        </a:spcAft>
        <a:buClr>
          <a:srgbClr val="000000"/>
        </a:buClr>
        <a:buSzPct val="100000"/>
        <a:buFont typeface="Times New Roman" pitchFamily="16" charset="0"/>
        <a:defRPr sz="24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49263" rtl="0" fontAlgn="base" hangingPunct="0">
        <a:lnSpc>
          <a:spcPct val="93000"/>
        </a:lnSpc>
        <a:spcBef>
          <a:spcPct val="0"/>
        </a:spcBef>
        <a:spcAft>
          <a:spcPts val="575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6pPr>
      <a:lvl7pPr marL="29718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7pPr>
      <a:lvl8pPr marL="34290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8pPr>
      <a:lvl9pPr marL="38862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301625"/>
            <a:ext cx="9070975" cy="1262063"/>
          </a:xfrm>
          <a:ln/>
        </p:spPr>
        <p:txBody>
          <a:bodyPr tIns="38808"/>
          <a:lstStyle/>
          <a:p>
            <a:endParaRPr lang="nl-NL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347414" y="1624459"/>
            <a:ext cx="8869362" cy="273144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28224" rIns="0" bIns="0" anchor="ctr"/>
          <a:lstStyle/>
          <a:p>
            <a:pPr marL="0" indent="0" algn="ctr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3600" b="1" dirty="0" smtClean="0">
                <a:latin typeface="Calibri" pitchFamily="34" charset="0"/>
              </a:rPr>
              <a:t>Hoofdstuk 3</a:t>
            </a:r>
            <a:br>
              <a:rPr lang="nl-NL" sz="3600" b="1" dirty="0" smtClean="0">
                <a:latin typeface="Calibri" pitchFamily="34" charset="0"/>
              </a:rPr>
            </a:br>
            <a:r>
              <a:rPr lang="nl-NL" sz="3600" b="1" dirty="0" smtClean="0">
                <a:latin typeface="Calibri" pitchFamily="34" charset="0"/>
              </a:rPr>
              <a:t>Grammatica </a:t>
            </a:r>
            <a:r>
              <a:rPr lang="nl-NL" sz="3600" b="1" dirty="0">
                <a:latin typeface="Calibri" pitchFamily="34" charset="0"/>
              </a:rPr>
              <a:t>zinsdelen</a:t>
            </a:r>
          </a:p>
          <a:p>
            <a:pPr marL="0" indent="0" algn="ctr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dirty="0">
              <a:latin typeface="Calibri" pitchFamily="34" charset="0"/>
            </a:endParaRPr>
          </a:p>
        </p:txBody>
      </p:sp>
      <p:sp>
        <p:nvSpPr>
          <p:cNvPr id="2" name="Tekstvak 1"/>
          <p:cNvSpPr txBox="1"/>
          <p:nvPr/>
        </p:nvSpPr>
        <p:spPr>
          <a:xfrm>
            <a:off x="3096096" y="4124052"/>
            <a:ext cx="6912768" cy="8079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dirty="0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Lange onderwerpen</a:t>
            </a:r>
          </a:p>
          <a:p>
            <a:endParaRPr lang="nl-NL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287784" y="1293638"/>
            <a:ext cx="9070975" cy="1262063"/>
          </a:xfrm>
          <a:ln/>
        </p:spPr>
        <p:txBody>
          <a:bodyPr tIns="38808"/>
          <a:lstStyle/>
          <a:p>
            <a:r>
              <a:rPr lang="nl-NL" sz="3000" b="1" dirty="0" smtClean="0">
                <a:latin typeface="Calibri" pitchFamily="34" charset="0"/>
              </a:rPr>
              <a:t>Wat weet je nog?</a:t>
            </a:r>
            <a:br>
              <a:rPr lang="nl-NL" sz="3000" b="1" dirty="0" smtClean="0">
                <a:latin typeface="Calibri" pitchFamily="34" charset="0"/>
              </a:rPr>
            </a:br>
            <a:endParaRPr lang="nl-NL" sz="3000" dirty="0">
              <a:latin typeface="Calibri" pitchFamily="34" charset="0"/>
            </a:endParaRP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03238" y="2275482"/>
            <a:ext cx="8869362" cy="4384675"/>
          </a:xfrm>
          <a:ln/>
        </p:spPr>
        <p:txBody>
          <a:bodyPr/>
          <a:lstStyle/>
          <a:p>
            <a:pPr marL="431800" indent="-323850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400" b="1" dirty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Lees de volgende zin eens</a:t>
            </a:r>
            <a:r>
              <a:rPr lang="nl-NL" sz="2400" dirty="0" smtClean="0">
                <a:latin typeface="Calibri" pitchFamily="34" charset="0"/>
              </a:rPr>
              <a:t>:</a:t>
            </a: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400" dirty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Char char="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i="1" dirty="0">
                <a:latin typeface="Calibri" pitchFamily="34" charset="0"/>
              </a:rPr>
              <a:t>Het boek staat op de boekenplank</a:t>
            </a:r>
            <a:r>
              <a:rPr lang="nl-NL" sz="2400" i="1" dirty="0" smtClean="0">
                <a:latin typeface="Calibri" pitchFamily="34" charset="0"/>
              </a:rPr>
              <a:t>.</a:t>
            </a:r>
          </a:p>
          <a:p>
            <a:pPr marL="431800" indent="-323850">
              <a:buSzPct val="45000"/>
              <a:buFont typeface="StarSymbol" charset="0"/>
              <a:buChar char="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400" i="1" dirty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Wat is in deze zin het onderwerp? </a:t>
            </a:r>
          </a:p>
          <a:p>
            <a:pPr marL="431800" indent="-323850">
              <a:buSzPct val="45000"/>
              <a:buFont typeface="StarSymbol" charset="0"/>
              <a:buChar char="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Juist. </a:t>
            </a:r>
            <a:r>
              <a:rPr lang="nl-NL" sz="2400" i="1" dirty="0">
                <a:latin typeface="Calibri" pitchFamily="34" charset="0"/>
              </a:rPr>
              <a:t>Het boek</a:t>
            </a:r>
            <a:r>
              <a:rPr lang="nl-NL" sz="2400" dirty="0">
                <a:latin typeface="Calibri" pitchFamily="34" charset="0"/>
              </a:rPr>
              <a:t> is onderwerp. </a:t>
            </a: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Hoe heb je het onderwerp gevonden?</a:t>
            </a:r>
          </a:p>
          <a:p>
            <a:pPr marL="431800" indent="-323850">
              <a:buSzPct val="45000"/>
              <a:buFont typeface="StarSymbol" charset="0"/>
              <a:buChar char="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Wie/wat + gezegde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3793" y="1293638"/>
            <a:ext cx="9070975" cy="1262063"/>
          </a:xfrm>
          <a:ln/>
        </p:spPr>
        <p:txBody>
          <a:bodyPr tIns="38808"/>
          <a:lstStyle/>
          <a:p>
            <a:r>
              <a:rPr lang="nl-NL" sz="3000" b="1" dirty="0" smtClean="0">
                <a:latin typeface="Calibri" pitchFamily="34" charset="0"/>
              </a:rPr>
              <a:t>Het onderwerp</a:t>
            </a:r>
            <a:br>
              <a:rPr lang="nl-NL" sz="3000" b="1" dirty="0" smtClean="0">
                <a:latin typeface="Calibri" pitchFamily="34" charset="0"/>
              </a:rPr>
            </a:br>
            <a:endParaRPr lang="nl-NL" sz="3000" dirty="0">
              <a:latin typeface="Calibri" pitchFamily="34" charset="0"/>
            </a:endParaRP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03238" y="2131466"/>
            <a:ext cx="8869362" cy="4384675"/>
          </a:xfrm>
          <a:ln/>
        </p:spPr>
        <p:txBody>
          <a:bodyPr/>
          <a:lstStyle/>
          <a:p>
            <a:pPr marL="431800" indent="-323850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b="1" dirty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Nu veranderen we de zin een beetje</a:t>
            </a:r>
            <a:r>
              <a:rPr lang="nl-NL" sz="2400" dirty="0" smtClean="0">
                <a:latin typeface="Calibri" pitchFamily="34" charset="0"/>
              </a:rPr>
              <a:t>:</a:t>
            </a: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400" dirty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Char char="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i="1" dirty="0">
                <a:latin typeface="Calibri" pitchFamily="34" charset="0"/>
              </a:rPr>
              <a:t>Het boek met een mooie foto op de kaft staat op de boekenplank.</a:t>
            </a:r>
            <a:r>
              <a:rPr lang="nl-NL" sz="2400" dirty="0">
                <a:latin typeface="Calibri" pitchFamily="34" charset="0"/>
              </a:rPr>
              <a:t> </a:t>
            </a:r>
            <a:endParaRPr lang="nl-NL" sz="2400" dirty="0" smtClean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Char char="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400" dirty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Wat is nu het onderwerp?</a:t>
            </a: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Wie/wat + gezegde </a:t>
            </a: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i="1" dirty="0">
                <a:latin typeface="Calibri" pitchFamily="34" charset="0"/>
              </a:rPr>
              <a:t>Wie + wat staat op de boekenplank?</a:t>
            </a:r>
          </a:p>
          <a:p>
            <a:pPr marL="431800" indent="-323850">
              <a:buSzPct val="45000"/>
              <a:buFont typeface="StarSymbol" charset="0"/>
              <a:buChar char="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Het onderwerp is </a:t>
            </a:r>
            <a:r>
              <a:rPr lang="nl-NL" sz="2400" i="1" dirty="0">
                <a:latin typeface="Calibri" pitchFamily="34" charset="0"/>
              </a:rPr>
              <a:t>het boek met een mooie foto op de kaft.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/>
          </p:nvPr>
        </p:nvSpPr>
        <p:spPr>
          <a:xfrm>
            <a:off x="359792" y="1293638"/>
            <a:ext cx="9070975" cy="1262063"/>
          </a:xfrm>
          <a:ln/>
        </p:spPr>
        <p:txBody>
          <a:bodyPr tIns="38808"/>
          <a:lstStyle/>
          <a:p>
            <a:r>
              <a:rPr lang="nl-NL" sz="3000" b="1" dirty="0" smtClean="0">
                <a:latin typeface="Calibri" pitchFamily="34" charset="0"/>
              </a:rPr>
              <a:t>Lange onderwerpen</a:t>
            </a:r>
            <a:br>
              <a:rPr lang="nl-NL" sz="3000" b="1" dirty="0" smtClean="0">
                <a:latin typeface="Calibri" pitchFamily="34" charset="0"/>
              </a:rPr>
            </a:br>
            <a:endParaRPr lang="nl-NL" sz="3000" dirty="0">
              <a:latin typeface="Calibri" pitchFamily="34" charset="0"/>
            </a:endParaRP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31800" y="2267669"/>
            <a:ext cx="8869362" cy="4384675"/>
          </a:xfrm>
          <a:ln/>
        </p:spPr>
        <p:txBody>
          <a:bodyPr/>
          <a:lstStyle/>
          <a:p>
            <a:pPr marL="431800" indent="-323850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400" b="1" dirty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Daarnet heb je een lang onderwerp gezien. Een onderwerp hoeft dus niet maar één of twee woordjes te zijn.</a:t>
            </a: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Een lang onderwerp kan een opsomming zijn</a:t>
            </a:r>
            <a:r>
              <a:rPr lang="nl-NL" sz="2400" dirty="0" smtClean="0">
                <a:latin typeface="Calibri" pitchFamily="34" charset="0"/>
              </a:rPr>
              <a:t>:</a:t>
            </a: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400" dirty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Char char="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i="1" dirty="0">
                <a:latin typeface="Calibri" pitchFamily="34" charset="0"/>
              </a:rPr>
              <a:t>Patat, kroketten en kaassoufflés</a:t>
            </a:r>
            <a:r>
              <a:rPr lang="nl-NL" sz="2400" dirty="0">
                <a:latin typeface="Calibri" pitchFamily="34" charset="0"/>
              </a:rPr>
              <a:t> mogen niet gegeten worden als je aan de lijn doet. </a:t>
            </a:r>
            <a:endParaRPr lang="nl-NL" sz="2400" dirty="0" smtClean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Char char="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400" dirty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In een lang onderwerp kan een bijvoeglijk naamwoord staan:</a:t>
            </a:r>
          </a:p>
          <a:p>
            <a:pPr marL="431800" indent="-323850">
              <a:buSzPct val="45000"/>
              <a:buFont typeface="StarSymbol" charset="0"/>
              <a:buChar char="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i="1" dirty="0">
                <a:latin typeface="Calibri" pitchFamily="34" charset="0"/>
              </a:rPr>
              <a:t>Het </a:t>
            </a:r>
            <a:r>
              <a:rPr lang="nl-NL" sz="2400" b="1" i="1" dirty="0">
                <a:latin typeface="Calibri" pitchFamily="34" charset="0"/>
              </a:rPr>
              <a:t>allermooiste</a:t>
            </a:r>
            <a:r>
              <a:rPr lang="nl-NL" sz="2400" i="1" dirty="0">
                <a:latin typeface="Calibri" pitchFamily="34" charset="0"/>
              </a:rPr>
              <a:t> meisje van de klas</a:t>
            </a:r>
            <a:r>
              <a:rPr lang="nl-NL" sz="2400" dirty="0">
                <a:latin typeface="Calibri" pitchFamily="34" charset="0"/>
              </a:rPr>
              <a:t> heeft gezoend met Ruben.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Rectangle 1"/>
          <p:cNvSpPr>
            <a:spLocks noGrp="1" noChangeArrowheads="1"/>
          </p:cNvSpPr>
          <p:nvPr>
            <p:ph type="title"/>
          </p:nvPr>
        </p:nvSpPr>
        <p:spPr>
          <a:xfrm>
            <a:off x="217809" y="1077614"/>
            <a:ext cx="9070975" cy="1262063"/>
          </a:xfrm>
          <a:ln/>
        </p:spPr>
        <p:txBody>
          <a:bodyPr tIns="38808"/>
          <a:lstStyle/>
          <a:p>
            <a:r>
              <a:rPr lang="nl-NL" sz="3000" b="1" dirty="0" smtClean="0">
                <a:latin typeface="Calibri" pitchFamily="34" charset="0"/>
              </a:rPr>
              <a:t>Oefenen!</a:t>
            </a:r>
            <a:endParaRPr lang="nl-NL" sz="3000" dirty="0">
              <a:latin typeface="Calibri" pitchFamily="34" charset="0"/>
            </a:endParaRP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03238" y="1835993"/>
            <a:ext cx="8869362" cy="5256212"/>
          </a:xfrm>
          <a:ln/>
        </p:spPr>
        <p:txBody>
          <a:bodyPr/>
          <a:lstStyle/>
          <a:p>
            <a:pPr marL="431800" indent="-323850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b="1" dirty="0"/>
              <a:t/>
            </a:r>
            <a:br>
              <a:rPr lang="nl-NL" b="1" dirty="0"/>
            </a:br>
            <a:endParaRPr lang="nl-NL" sz="2400" b="1" dirty="0">
              <a:latin typeface="Calibri" pitchFamily="34" charset="0"/>
            </a:endParaRPr>
          </a:p>
          <a:p>
            <a:pPr marL="107950" indent="0">
              <a:buSzPct val="4500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Bekijk straks het rijtje zinnen. In deze zinnen is het onderwerp kort. Maak met je buurman of buurvrouw het onderwerp langer. Maak het zo lang mogelijk</a:t>
            </a:r>
            <a:r>
              <a:rPr lang="nl-NL" sz="2400" dirty="0" smtClean="0">
                <a:latin typeface="Calibri" pitchFamily="34" charset="0"/>
              </a:rPr>
              <a:t>!</a:t>
            </a:r>
          </a:p>
          <a:p>
            <a:pPr marL="107950" indent="0">
              <a:buSzPct val="4500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400" dirty="0">
              <a:latin typeface="Calibri" pitchFamily="34" charset="0"/>
            </a:endParaRPr>
          </a:p>
          <a:p>
            <a:pPr marL="431800" indent="-323850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Bijvoorbeeld:</a:t>
            </a:r>
          </a:p>
          <a:p>
            <a:pPr marL="431800" indent="-323850">
              <a:buSzPct val="45000"/>
              <a:buFont typeface="StarSymbol" charset="0"/>
              <a:buChar char="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b="1" i="1" dirty="0">
                <a:latin typeface="Calibri" pitchFamily="34" charset="0"/>
              </a:rPr>
              <a:t>De voetballer</a:t>
            </a:r>
            <a:r>
              <a:rPr lang="nl-NL" sz="2400" i="1" dirty="0">
                <a:latin typeface="Calibri" pitchFamily="34" charset="0"/>
              </a:rPr>
              <a:t> heeft een doelpunt gemaakt.</a:t>
            </a:r>
          </a:p>
          <a:p>
            <a:pPr marL="431800" indent="-323850">
              <a:buSzPct val="45000"/>
              <a:buFont typeface="StarSymbol" charset="0"/>
              <a:buChar char="✔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b="1" i="1" dirty="0">
                <a:latin typeface="Calibri" pitchFamily="34" charset="0"/>
              </a:rPr>
              <a:t>De heel erg gespierde en knappe voetballer</a:t>
            </a:r>
            <a:r>
              <a:rPr lang="nl-NL" sz="2400" i="1" dirty="0">
                <a:latin typeface="Calibri" pitchFamily="34" charset="0"/>
              </a:rPr>
              <a:t> heeft een doelpunt gemaakt.</a:t>
            </a:r>
          </a:p>
          <a:p>
            <a:pPr marL="431800" indent="-323850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En nu gaan jullie de onderwerpen langer maken.</a:t>
            </a:r>
          </a:p>
          <a:p>
            <a:pPr marL="431800" indent="-323850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200" dirty="0"/>
          </a:p>
          <a:p>
            <a:pPr marL="431800" indent="-323850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Grp="1" noChangeArrowheads="1"/>
          </p:cNvSpPr>
          <p:nvPr>
            <p:ph type="title"/>
          </p:nvPr>
        </p:nvSpPr>
        <p:spPr>
          <a:xfrm>
            <a:off x="215776" y="1293638"/>
            <a:ext cx="9070975" cy="1262063"/>
          </a:xfrm>
          <a:ln/>
        </p:spPr>
        <p:txBody>
          <a:bodyPr tIns="38808"/>
          <a:lstStyle/>
          <a:p>
            <a:r>
              <a:rPr lang="nl-NL" sz="3000" b="1" dirty="0" smtClean="0">
                <a:latin typeface="Calibri" pitchFamily="34" charset="0"/>
              </a:rPr>
              <a:t>Oefenen!</a:t>
            </a:r>
            <a:br>
              <a:rPr lang="nl-NL" sz="3000" b="1" dirty="0" smtClean="0">
                <a:latin typeface="Calibri" pitchFamily="34" charset="0"/>
              </a:rPr>
            </a:br>
            <a:endParaRPr lang="nl-NL" sz="3000" dirty="0">
              <a:latin typeface="Calibri" pitchFamily="34" charset="0"/>
            </a:endParaRPr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35446" y="2275482"/>
            <a:ext cx="8869362" cy="4384675"/>
          </a:xfrm>
          <a:ln/>
        </p:spPr>
        <p:txBody>
          <a:bodyPr/>
          <a:lstStyle/>
          <a:p>
            <a:pPr marL="431800" indent="-323850"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400" dirty="0">
              <a:latin typeface="Calibri" pitchFamily="34" charset="0"/>
            </a:endParaRPr>
          </a:p>
          <a:p>
            <a:pPr marL="431800" indent="-323850">
              <a:buFont typeface="Times New Roman" pitchFamily="16" charset="0"/>
              <a:buAutoNum type="arabicParenR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De vis werd gevangen.</a:t>
            </a:r>
          </a:p>
          <a:p>
            <a:pPr marL="431800" indent="-323850">
              <a:buFont typeface="Times New Roman" pitchFamily="16" charset="0"/>
              <a:buAutoNum type="arabicParenR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De zangeres heeft The Voice gewonnen. </a:t>
            </a:r>
          </a:p>
          <a:p>
            <a:pPr marL="431800" indent="-323850">
              <a:buFont typeface="Times New Roman" pitchFamily="16" charset="0"/>
              <a:buAutoNum type="arabicParenR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Het jongetje rende naar huis.</a:t>
            </a:r>
          </a:p>
          <a:p>
            <a:pPr marL="431800" indent="-323850">
              <a:buFont typeface="Times New Roman" pitchFamily="16" charset="0"/>
              <a:buAutoNum type="arabicParenR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400" dirty="0">
                <a:latin typeface="Calibri" pitchFamily="34" charset="0"/>
              </a:rPr>
              <a:t>De hond liep alleen op straat.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Kantoorthema">
  <a:themeElements>
    <a:clrScheme name="Kantoorthema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toorthema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effectLst/>
            <a:latin typeface="Arial" charset="0"/>
          </a:defRPr>
        </a:defPPr>
      </a:lstStyle>
    </a:lnDef>
  </a:objectDefaults>
  <a:extraClrSchemeLst>
    <a:extraClrScheme>
      <a:clrScheme name="Kantoorthem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ntoorthema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Kantoorth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203</Words>
  <Application>Microsoft Office PowerPoint</Application>
  <PresentationFormat>Aangepast</PresentationFormat>
  <Paragraphs>50</Paragraphs>
  <Slides>6</Slides>
  <Notes>5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2" baseType="lpstr">
      <vt:lpstr>Arial</vt:lpstr>
      <vt:lpstr>Calibri</vt:lpstr>
      <vt:lpstr>DejaVu Sans</vt:lpstr>
      <vt:lpstr>StarSymbol</vt:lpstr>
      <vt:lpstr>Times New Roman</vt:lpstr>
      <vt:lpstr>Kantoorthema</vt:lpstr>
      <vt:lpstr>PowerPoint-presentatie</vt:lpstr>
      <vt:lpstr>Wat weet je nog? </vt:lpstr>
      <vt:lpstr>Het onderwerp </vt:lpstr>
      <vt:lpstr>Lange onderwerpen </vt:lpstr>
      <vt:lpstr>Oefenen!</vt:lpstr>
      <vt:lpstr>Oefenen!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Leeuwerik, Sigrid</dc:creator>
  <cp:lastModifiedBy>Mariëlle Strik (stk)</cp:lastModifiedBy>
  <cp:revision>6</cp:revision>
  <cp:lastPrinted>1601-01-01T00:00:00Z</cp:lastPrinted>
  <dcterms:created xsi:type="dcterms:W3CDTF">2013-01-23T18:59:11Z</dcterms:created>
  <dcterms:modified xsi:type="dcterms:W3CDTF">2016-07-06T14:09:02Z</dcterms:modified>
</cp:coreProperties>
</file>

<file path=docProps/thumbnail.jpeg>
</file>