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4" r:id="rId7"/>
    <p:sldId id="261" r:id="rId8"/>
    <p:sldId id="262" r:id="rId9"/>
    <p:sldId id="263" r:id="rId10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1450" y="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8712FB-2F9B-4A99-A899-299388BFC2CF}" type="datetimeFigureOut">
              <a:rPr lang="nl-NL" smtClean="0"/>
              <a:pPr/>
              <a:t>6-7-2016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96CB0D-4CCE-4F2C-85DA-1E97AB07DECD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809035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smtClean="0"/>
              <a:t>2F?</a:t>
            </a:r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96CB0D-4CCE-4F2C-85DA-1E97AB07DECD}" type="slidenum">
              <a:rPr lang="nl-NL" smtClean="0"/>
              <a:pPr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929168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96CB0D-4CCE-4F2C-85DA-1E97AB07DECD}" type="slidenum">
              <a:rPr lang="nl-NL" smtClean="0"/>
              <a:pPr/>
              <a:t>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060821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A09B3-E350-4C97-8733-01A108E5688B}" type="datetimeFigureOut">
              <a:rPr lang="nl-NL" smtClean="0"/>
              <a:pPr/>
              <a:t>6-7-2016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81FEF-0E98-44A2-8DB0-563CC4EBAD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A09B3-E350-4C97-8733-01A108E5688B}" type="datetimeFigureOut">
              <a:rPr lang="nl-NL" smtClean="0"/>
              <a:pPr/>
              <a:t>6-7-2016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81FEF-0E98-44A2-8DB0-563CC4EBAD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A09B3-E350-4C97-8733-01A108E5688B}" type="datetimeFigureOut">
              <a:rPr lang="nl-NL" smtClean="0"/>
              <a:pPr/>
              <a:t>6-7-2016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81FEF-0E98-44A2-8DB0-563CC4EBAD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A09B3-E350-4C97-8733-01A108E5688B}" type="datetimeFigureOut">
              <a:rPr lang="nl-NL" smtClean="0"/>
              <a:pPr/>
              <a:t>6-7-2016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81FEF-0E98-44A2-8DB0-563CC4EBAD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A09B3-E350-4C97-8733-01A108E5688B}" type="datetimeFigureOut">
              <a:rPr lang="nl-NL" smtClean="0"/>
              <a:pPr/>
              <a:t>6-7-2016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81FEF-0E98-44A2-8DB0-563CC4EBAD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A09B3-E350-4C97-8733-01A108E5688B}" type="datetimeFigureOut">
              <a:rPr lang="nl-NL" smtClean="0"/>
              <a:pPr/>
              <a:t>6-7-2016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81FEF-0E98-44A2-8DB0-563CC4EBAD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A09B3-E350-4C97-8733-01A108E5688B}" type="datetimeFigureOut">
              <a:rPr lang="nl-NL" smtClean="0"/>
              <a:pPr/>
              <a:t>6-7-2016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81FEF-0E98-44A2-8DB0-563CC4EBAD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A09B3-E350-4C97-8733-01A108E5688B}" type="datetimeFigureOut">
              <a:rPr lang="nl-NL" smtClean="0"/>
              <a:pPr/>
              <a:t>6-7-2016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81FEF-0E98-44A2-8DB0-563CC4EBAD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A09B3-E350-4C97-8733-01A108E5688B}" type="datetimeFigureOut">
              <a:rPr lang="nl-NL" smtClean="0"/>
              <a:pPr/>
              <a:t>6-7-2016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81FEF-0E98-44A2-8DB0-563CC4EBAD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A09B3-E350-4C97-8733-01A108E5688B}" type="datetimeFigureOut">
              <a:rPr lang="nl-NL" smtClean="0"/>
              <a:pPr/>
              <a:t>6-7-2016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81FEF-0E98-44A2-8DB0-563CC4EBAD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A09B3-E350-4C97-8733-01A108E5688B}" type="datetimeFigureOut">
              <a:rPr lang="nl-NL" smtClean="0"/>
              <a:pPr/>
              <a:t>6-7-2016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81FEF-0E98-44A2-8DB0-563CC4EBAD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3A09B3-E350-4C97-8733-01A108E5688B}" type="datetimeFigureOut">
              <a:rPr lang="nl-NL" smtClean="0"/>
              <a:pPr/>
              <a:t>6-7-2016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481FEF-0E98-44A2-8DB0-563CC4EBAD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476673"/>
            <a:ext cx="7772400" cy="1296143"/>
          </a:xfrm>
        </p:spPr>
        <p:txBody>
          <a:bodyPr/>
          <a:lstStyle/>
          <a:p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259632" y="2924944"/>
            <a:ext cx="6400800" cy="2520280"/>
          </a:xfrm>
        </p:spPr>
        <p:txBody>
          <a:bodyPr>
            <a:normAutofit/>
          </a:bodyPr>
          <a:lstStyle/>
          <a:p>
            <a:r>
              <a:rPr lang="nl-NL" b="1" dirty="0"/>
              <a:t>Hoofdstuk 2</a:t>
            </a:r>
          </a:p>
          <a:p>
            <a:r>
              <a:rPr lang="nl-NL" b="1" dirty="0" smtClean="0"/>
              <a:t>Spelling</a:t>
            </a:r>
          </a:p>
          <a:p>
            <a:endParaRPr lang="nl-NL" b="1" dirty="0" smtClean="0"/>
          </a:p>
          <a:p>
            <a:r>
              <a:rPr lang="nl-NL" dirty="0" smtClean="0"/>
              <a:t>Infinitief en voltooid deelwoord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noFill/>
          <a:ln>
            <a:solidFill>
              <a:schemeClr val="bg1"/>
            </a:solidFill>
          </a:ln>
        </p:spPr>
        <p:txBody>
          <a:bodyPr/>
          <a:lstStyle/>
          <a:p>
            <a:pPr>
              <a:buNone/>
            </a:pPr>
            <a:r>
              <a:rPr lang="nl-NL" b="1" dirty="0" smtClean="0"/>
              <a:t>Wat weet je nog?</a:t>
            </a:r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r>
              <a:rPr lang="nl-NL" sz="2400" dirty="0" smtClean="0"/>
              <a:t>Wijs in de volgende zinnen de werkwoorden aan:</a:t>
            </a:r>
          </a:p>
          <a:p>
            <a:pPr>
              <a:buNone/>
            </a:pPr>
            <a:endParaRPr lang="nl-NL" sz="2400" dirty="0"/>
          </a:p>
          <a:p>
            <a:pPr>
              <a:buNone/>
            </a:pPr>
            <a:r>
              <a:rPr lang="nl-NL" sz="2400" i="1" dirty="0" smtClean="0"/>
              <a:t>Pieter heeft de hele dag in de regen gelopen.</a:t>
            </a:r>
          </a:p>
          <a:p>
            <a:pPr>
              <a:buNone/>
            </a:pPr>
            <a:endParaRPr lang="nl-NL" sz="2400" i="1" dirty="0"/>
          </a:p>
          <a:p>
            <a:pPr>
              <a:buNone/>
            </a:pPr>
            <a:r>
              <a:rPr lang="nl-NL" sz="2400" i="1" dirty="0" smtClean="0"/>
              <a:t>Zij rijden vaak te hard.</a:t>
            </a:r>
          </a:p>
          <a:p>
            <a:pPr>
              <a:buNone/>
            </a:pPr>
            <a:endParaRPr lang="nl-NL" sz="2400" i="1" dirty="0"/>
          </a:p>
          <a:p>
            <a:pPr>
              <a:buNone/>
            </a:pPr>
            <a:r>
              <a:rPr lang="nl-NL" sz="2400" i="1" dirty="0" smtClean="0"/>
              <a:t>Mijn oom is gisteren van de trap gevallen. </a:t>
            </a:r>
            <a:endParaRPr lang="nl-NL" sz="2400" i="1" dirty="0"/>
          </a:p>
        </p:txBody>
      </p:sp>
      <p:sp>
        <p:nvSpPr>
          <p:cNvPr id="6" name="Ovaal 5"/>
          <p:cNvSpPr/>
          <p:nvPr/>
        </p:nvSpPr>
        <p:spPr>
          <a:xfrm>
            <a:off x="4932040" y="3645024"/>
            <a:ext cx="1152128" cy="423664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rgbClr val="00B050"/>
              </a:solidFill>
            </a:endParaRPr>
          </a:p>
        </p:txBody>
      </p:sp>
      <p:sp>
        <p:nvSpPr>
          <p:cNvPr id="8" name="Ovaal 7"/>
          <p:cNvSpPr/>
          <p:nvPr/>
        </p:nvSpPr>
        <p:spPr>
          <a:xfrm>
            <a:off x="899592" y="4509120"/>
            <a:ext cx="720080" cy="432048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rgbClr val="00B050"/>
              </a:solidFill>
            </a:endParaRPr>
          </a:p>
        </p:txBody>
      </p:sp>
      <p:sp>
        <p:nvSpPr>
          <p:cNvPr id="9" name="Ovaal 8"/>
          <p:cNvSpPr/>
          <p:nvPr/>
        </p:nvSpPr>
        <p:spPr>
          <a:xfrm>
            <a:off x="1691680" y="5445224"/>
            <a:ext cx="360040" cy="432048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rgbClr val="00B050"/>
              </a:solidFill>
            </a:endParaRPr>
          </a:p>
        </p:txBody>
      </p:sp>
      <p:sp>
        <p:nvSpPr>
          <p:cNvPr id="10" name="Ovaal 9"/>
          <p:cNvSpPr/>
          <p:nvPr/>
        </p:nvSpPr>
        <p:spPr>
          <a:xfrm>
            <a:off x="4572000" y="5445224"/>
            <a:ext cx="1152128" cy="432048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rgbClr val="00B050"/>
              </a:solidFill>
            </a:endParaRPr>
          </a:p>
        </p:txBody>
      </p:sp>
      <p:sp>
        <p:nvSpPr>
          <p:cNvPr id="12" name="Ovaal 11"/>
          <p:cNvSpPr/>
          <p:nvPr/>
        </p:nvSpPr>
        <p:spPr>
          <a:xfrm>
            <a:off x="1331640" y="3645024"/>
            <a:ext cx="648072" cy="432048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9" grpId="0" animBg="1"/>
      <p:bldP spid="10" grpId="0" animBg="1"/>
      <p:bldP spid="1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b="1" dirty="0" smtClean="0"/>
              <a:t>Verschillende soorten werkwoorden</a:t>
            </a:r>
          </a:p>
          <a:p>
            <a:pPr>
              <a:buNone/>
            </a:pPr>
            <a:endParaRPr lang="nl-NL" sz="2400" dirty="0"/>
          </a:p>
          <a:p>
            <a:pPr>
              <a:buNone/>
            </a:pPr>
            <a:r>
              <a:rPr lang="nl-NL" sz="2400" dirty="0" smtClean="0"/>
              <a:t>Er bestaan verschillende soorten werkwoorden. </a:t>
            </a:r>
          </a:p>
          <a:p>
            <a:pPr>
              <a:buNone/>
            </a:pPr>
            <a:endParaRPr lang="nl-NL" sz="2400" dirty="0"/>
          </a:p>
          <a:p>
            <a:pPr>
              <a:buNone/>
            </a:pPr>
            <a:r>
              <a:rPr lang="nl-NL" sz="2400" dirty="0" smtClean="0"/>
              <a:t>In dit hoofdstuk leer je:</a:t>
            </a:r>
          </a:p>
          <a:p>
            <a:pPr>
              <a:buFontTx/>
              <a:buChar char="-"/>
            </a:pPr>
            <a:r>
              <a:rPr lang="nl-NL" sz="2400" i="1" dirty="0" smtClean="0"/>
              <a:t>De infinitief</a:t>
            </a:r>
            <a:endParaRPr lang="nl-NL" sz="2400" i="1" dirty="0"/>
          </a:p>
          <a:p>
            <a:pPr>
              <a:buFontTx/>
              <a:buChar char="-"/>
            </a:pPr>
            <a:r>
              <a:rPr lang="nl-NL" sz="2400" i="1" dirty="0" smtClean="0"/>
              <a:t>Het voltooid deelwoord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25144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nl-NL" b="1" dirty="0" smtClean="0"/>
              <a:t>De infinitief</a:t>
            </a:r>
          </a:p>
          <a:p>
            <a:pPr>
              <a:buNone/>
            </a:pPr>
            <a:endParaRPr lang="nl-NL" sz="2600" dirty="0"/>
          </a:p>
          <a:p>
            <a:pPr>
              <a:buNone/>
            </a:pPr>
            <a:r>
              <a:rPr lang="nl-NL" sz="2400" dirty="0" smtClean="0"/>
              <a:t>De infinitief is het hele werkwoord. Deze vorm van het werkwoord kom je in het woordenboek tegen. Bijvoorbeeld:</a:t>
            </a:r>
            <a:br>
              <a:rPr lang="nl-NL" sz="2400" dirty="0" smtClean="0"/>
            </a:br>
            <a:endParaRPr lang="nl-NL" sz="2400" dirty="0" smtClean="0"/>
          </a:p>
          <a:p>
            <a:pPr>
              <a:buFontTx/>
              <a:buChar char="-"/>
            </a:pPr>
            <a:r>
              <a:rPr lang="nl-NL" sz="2400" i="1" dirty="0" smtClean="0"/>
              <a:t>Zwemmen</a:t>
            </a:r>
          </a:p>
          <a:p>
            <a:pPr>
              <a:buFontTx/>
              <a:buChar char="-"/>
            </a:pPr>
            <a:r>
              <a:rPr lang="nl-NL" sz="2400" i="1" dirty="0" smtClean="0"/>
              <a:t>Lopen</a:t>
            </a:r>
          </a:p>
          <a:p>
            <a:pPr>
              <a:buFontTx/>
              <a:buChar char="-"/>
            </a:pPr>
            <a:r>
              <a:rPr lang="nl-NL" sz="2400" i="1" dirty="0" smtClean="0"/>
              <a:t>Eten</a:t>
            </a:r>
          </a:p>
          <a:p>
            <a:pPr>
              <a:buFontTx/>
              <a:buChar char="-"/>
            </a:pPr>
            <a:r>
              <a:rPr lang="nl-NL" sz="2400" i="1" dirty="0" smtClean="0"/>
              <a:t>Zoenen</a:t>
            </a:r>
          </a:p>
          <a:p>
            <a:pPr>
              <a:buNone/>
            </a:pPr>
            <a:endParaRPr lang="nl-NL" sz="2400" i="1" dirty="0"/>
          </a:p>
          <a:p>
            <a:pPr>
              <a:buNone/>
            </a:pPr>
            <a:r>
              <a:rPr lang="nl-NL" sz="2400" dirty="0" smtClean="0"/>
              <a:t>Wat valt je op aan deze werkwoorden?</a:t>
            </a:r>
          </a:p>
          <a:p>
            <a:pPr>
              <a:buNone/>
            </a:pPr>
            <a:endParaRPr lang="nl-NL" sz="2400" dirty="0"/>
          </a:p>
          <a:p>
            <a:pPr>
              <a:buNone/>
            </a:pPr>
            <a:r>
              <a:rPr lang="nl-NL" sz="2400" b="1" dirty="0" smtClean="0"/>
              <a:t>Deze werkwoorden eindigen allemaal op -en</a:t>
            </a:r>
            <a:endParaRPr lang="nl-NL" sz="2400" b="1" dirty="0"/>
          </a:p>
          <a:p>
            <a:pPr>
              <a:buFontTx/>
              <a:buChar char="-"/>
            </a:pPr>
            <a:endParaRPr lang="nl-NL" sz="2400" i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nl-NL" b="1" dirty="0" smtClean="0"/>
              <a:t>Het voltooid deelwoord</a:t>
            </a:r>
          </a:p>
          <a:p>
            <a:pPr>
              <a:buNone/>
            </a:pPr>
            <a:endParaRPr lang="nl-NL" dirty="0"/>
          </a:p>
          <a:p>
            <a:pPr>
              <a:buNone/>
            </a:pPr>
            <a:r>
              <a:rPr lang="nl-NL" sz="2600" dirty="0" smtClean="0"/>
              <a:t>Deze vorm van het werkwoord begint vaak met </a:t>
            </a:r>
            <a:r>
              <a:rPr lang="nl-NL" sz="2600" b="1" i="1" dirty="0" err="1" smtClean="0"/>
              <a:t>ge-</a:t>
            </a:r>
            <a:r>
              <a:rPr lang="nl-NL" sz="2600" dirty="0" smtClean="0"/>
              <a:t>, maar dat hoeft niet altijd.</a:t>
            </a:r>
          </a:p>
          <a:p>
            <a:pPr>
              <a:buNone/>
            </a:pPr>
            <a:endParaRPr lang="nl-NL" sz="2600" dirty="0"/>
          </a:p>
          <a:p>
            <a:pPr>
              <a:buNone/>
            </a:pPr>
            <a:r>
              <a:rPr lang="nl-NL" sz="2600" dirty="0" smtClean="0"/>
              <a:t>Bij deze werkwoorden zie je altijd een vorm van </a:t>
            </a:r>
            <a:r>
              <a:rPr lang="nl-NL" sz="2600" i="1" dirty="0" smtClean="0"/>
              <a:t>hebben</a:t>
            </a:r>
            <a:r>
              <a:rPr lang="nl-NL" sz="2600" dirty="0" smtClean="0"/>
              <a:t>, </a:t>
            </a:r>
            <a:r>
              <a:rPr lang="nl-NL" sz="2600" i="1" dirty="0" smtClean="0"/>
              <a:t>zijn</a:t>
            </a:r>
            <a:r>
              <a:rPr lang="nl-NL" sz="2600" dirty="0" smtClean="0"/>
              <a:t> of </a:t>
            </a:r>
            <a:r>
              <a:rPr lang="nl-NL" sz="2600" i="1" dirty="0" smtClean="0"/>
              <a:t>worden</a:t>
            </a:r>
            <a:r>
              <a:rPr lang="nl-NL" sz="2600" dirty="0" smtClean="0"/>
              <a:t> staan. Bijvoorbeeld:</a:t>
            </a:r>
          </a:p>
          <a:p>
            <a:pPr>
              <a:buNone/>
            </a:pPr>
            <a:endParaRPr lang="nl-NL" sz="2600" dirty="0"/>
          </a:p>
          <a:p>
            <a:pPr>
              <a:buNone/>
            </a:pPr>
            <a:r>
              <a:rPr lang="nl-NL" sz="2600" i="1" dirty="0" smtClean="0"/>
              <a:t>Ik heb gekozen</a:t>
            </a:r>
          </a:p>
          <a:p>
            <a:pPr>
              <a:buNone/>
            </a:pPr>
            <a:endParaRPr lang="nl-NL" sz="2600" i="1" dirty="0" smtClean="0"/>
          </a:p>
          <a:p>
            <a:pPr>
              <a:buNone/>
            </a:pPr>
            <a:r>
              <a:rPr lang="nl-NL" sz="2600" i="1" dirty="0" smtClean="0"/>
              <a:t>Zij is gevallen</a:t>
            </a:r>
          </a:p>
          <a:p>
            <a:pPr>
              <a:buNone/>
            </a:pPr>
            <a:endParaRPr lang="nl-NL" sz="2600" i="1" dirty="0" smtClean="0"/>
          </a:p>
          <a:p>
            <a:pPr>
              <a:buNone/>
            </a:pPr>
            <a:r>
              <a:rPr lang="nl-NL" sz="2600" i="1" dirty="0" smtClean="0"/>
              <a:t>Hij wordt geslagen</a:t>
            </a:r>
          </a:p>
          <a:p>
            <a:pPr>
              <a:buNone/>
            </a:pPr>
            <a:endParaRPr lang="nl-NL" sz="2600" i="1" dirty="0"/>
          </a:p>
          <a:p>
            <a:pPr>
              <a:buNone/>
            </a:pPr>
            <a:r>
              <a:rPr lang="nl-NL" sz="2600" dirty="0" smtClean="0"/>
              <a:t>Zie je de voltooid deelwoorden?</a:t>
            </a:r>
          </a:p>
          <a:p>
            <a:pPr>
              <a:buNone/>
            </a:pPr>
            <a:endParaRPr lang="nl-NL" sz="2600" i="1" dirty="0" smtClean="0"/>
          </a:p>
        </p:txBody>
      </p:sp>
      <p:sp>
        <p:nvSpPr>
          <p:cNvPr id="5" name="Ovaal 4"/>
          <p:cNvSpPr/>
          <p:nvPr/>
        </p:nvSpPr>
        <p:spPr>
          <a:xfrm>
            <a:off x="1475656" y="5013176"/>
            <a:ext cx="1008112" cy="432048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rgbClr val="00B050"/>
              </a:solidFill>
            </a:endParaRPr>
          </a:p>
        </p:txBody>
      </p:sp>
      <p:sp>
        <p:nvSpPr>
          <p:cNvPr id="6" name="Ovaal 5"/>
          <p:cNvSpPr/>
          <p:nvPr/>
        </p:nvSpPr>
        <p:spPr>
          <a:xfrm>
            <a:off x="1043608" y="4365104"/>
            <a:ext cx="936104" cy="432048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rgbClr val="00B050"/>
              </a:solidFill>
            </a:endParaRPr>
          </a:p>
        </p:txBody>
      </p:sp>
      <p:sp>
        <p:nvSpPr>
          <p:cNvPr id="7" name="Ovaal 6"/>
          <p:cNvSpPr/>
          <p:nvPr/>
        </p:nvSpPr>
        <p:spPr>
          <a:xfrm>
            <a:off x="1187624" y="3789040"/>
            <a:ext cx="936104" cy="432048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b="1" dirty="0" smtClean="0"/>
              <a:t>Het voltooid deelwoord</a:t>
            </a:r>
          </a:p>
          <a:p>
            <a:pPr>
              <a:buNone/>
            </a:pPr>
            <a:endParaRPr lang="nl-NL" dirty="0"/>
          </a:p>
          <a:p>
            <a:pPr>
              <a:buNone/>
            </a:pPr>
            <a:r>
              <a:rPr lang="nl-NL" sz="2400" dirty="0" smtClean="0"/>
              <a:t>Soms heeft het voltooid deelwoord geen </a:t>
            </a:r>
            <a:r>
              <a:rPr lang="nl-NL" sz="2400" b="1" i="1" dirty="0" err="1" smtClean="0"/>
              <a:t>ge-</a:t>
            </a:r>
            <a:r>
              <a:rPr lang="nl-NL" sz="2400" dirty="0" smtClean="0"/>
              <a:t>. Bijvoorbeeld:</a:t>
            </a:r>
          </a:p>
          <a:p>
            <a:pPr>
              <a:buNone/>
            </a:pPr>
            <a:endParaRPr lang="nl-NL" sz="2400" dirty="0"/>
          </a:p>
          <a:p>
            <a:pPr>
              <a:buNone/>
            </a:pPr>
            <a:r>
              <a:rPr lang="nl-NL" sz="2400" i="1" dirty="0" smtClean="0"/>
              <a:t>Ik heb het </a:t>
            </a:r>
            <a:r>
              <a:rPr lang="nl-NL" sz="2400" b="1" i="1" dirty="0" smtClean="0"/>
              <a:t>verdiend</a:t>
            </a:r>
            <a:r>
              <a:rPr lang="nl-NL" sz="2400" i="1" dirty="0" smtClean="0"/>
              <a:t>.</a:t>
            </a:r>
          </a:p>
          <a:p>
            <a:pPr>
              <a:buNone/>
            </a:pPr>
            <a:r>
              <a:rPr lang="nl-NL" sz="2400" i="1" dirty="0" smtClean="0"/>
              <a:t>Wij zijn gisteren </a:t>
            </a:r>
            <a:r>
              <a:rPr lang="nl-NL" sz="2400" b="1" i="1" dirty="0" smtClean="0"/>
              <a:t>vertrokken</a:t>
            </a:r>
            <a:r>
              <a:rPr lang="nl-NL" sz="2400" i="1" dirty="0" smtClean="0"/>
              <a:t>.</a:t>
            </a:r>
          </a:p>
          <a:p>
            <a:pPr>
              <a:buNone/>
            </a:pP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nl-NL" b="1" dirty="0" smtClean="0"/>
              <a:t>Een d of een t?</a:t>
            </a:r>
          </a:p>
          <a:p>
            <a:pPr>
              <a:buNone/>
            </a:pPr>
            <a:endParaRPr lang="nl-NL" dirty="0"/>
          </a:p>
          <a:p>
            <a:pPr>
              <a:buNone/>
            </a:pPr>
            <a:r>
              <a:rPr lang="nl-NL" sz="2600" dirty="0" smtClean="0"/>
              <a:t>Bij een voltooid deelwoord moet je soms goed nadenken of je het met een </a:t>
            </a:r>
            <a:r>
              <a:rPr lang="nl-NL" sz="2600" b="1" dirty="0" smtClean="0"/>
              <a:t>d</a:t>
            </a:r>
            <a:r>
              <a:rPr lang="nl-NL" sz="2600" dirty="0" smtClean="0"/>
              <a:t> of een </a:t>
            </a:r>
            <a:r>
              <a:rPr lang="nl-NL" sz="2600" b="1" dirty="0" smtClean="0"/>
              <a:t>t</a:t>
            </a:r>
            <a:r>
              <a:rPr lang="nl-NL" sz="2600" dirty="0" smtClean="0"/>
              <a:t> schrijft. </a:t>
            </a:r>
          </a:p>
          <a:p>
            <a:pPr>
              <a:buNone/>
            </a:pPr>
            <a:endParaRPr lang="nl-NL" sz="2600" dirty="0"/>
          </a:p>
          <a:p>
            <a:pPr>
              <a:buNone/>
            </a:pPr>
            <a:r>
              <a:rPr lang="nl-NL" sz="2600" dirty="0" smtClean="0"/>
              <a:t>Maak het woord langer om te zien hoe je het woord schrijft. </a:t>
            </a:r>
          </a:p>
          <a:p>
            <a:pPr>
              <a:buNone/>
            </a:pPr>
            <a:endParaRPr lang="nl-NL" sz="2600" dirty="0"/>
          </a:p>
          <a:p>
            <a:pPr>
              <a:buNone/>
            </a:pPr>
            <a:r>
              <a:rPr lang="nl-NL" sz="2600" dirty="0" smtClean="0"/>
              <a:t>Je zegt verdien</a:t>
            </a:r>
            <a:r>
              <a:rPr lang="nl-NL" sz="2600" b="1" dirty="0" smtClean="0"/>
              <a:t>de</a:t>
            </a:r>
            <a:r>
              <a:rPr lang="nl-NL" sz="2600" dirty="0" smtClean="0"/>
              <a:t>, dus je schrijft </a:t>
            </a:r>
            <a:r>
              <a:rPr lang="nl-NL" sz="2600" i="1" dirty="0" smtClean="0"/>
              <a:t>heeft verdien</a:t>
            </a:r>
            <a:r>
              <a:rPr lang="nl-NL" sz="2600" b="1" i="1" dirty="0" smtClean="0"/>
              <a:t>d</a:t>
            </a:r>
          </a:p>
          <a:p>
            <a:pPr>
              <a:buNone/>
            </a:pPr>
            <a:r>
              <a:rPr lang="nl-NL" sz="2600" dirty="0" smtClean="0"/>
              <a:t>Je zegt geboek</a:t>
            </a:r>
            <a:r>
              <a:rPr lang="nl-NL" sz="2600" b="1" dirty="0" smtClean="0"/>
              <a:t>te</a:t>
            </a:r>
            <a:r>
              <a:rPr lang="nl-NL" sz="2600" dirty="0" smtClean="0"/>
              <a:t>, dus je schrijft </a:t>
            </a:r>
            <a:r>
              <a:rPr lang="nl-NL" sz="2600" i="1" dirty="0" smtClean="0"/>
              <a:t>heeft geboek</a:t>
            </a:r>
            <a:r>
              <a:rPr lang="nl-NL" sz="2600" b="1" i="1" dirty="0" smtClean="0"/>
              <a:t>t</a:t>
            </a:r>
          </a:p>
          <a:p>
            <a:pPr>
              <a:buNone/>
            </a:pPr>
            <a:r>
              <a:rPr lang="nl-NL" sz="2600" dirty="0" smtClean="0"/>
              <a:t>Je zegt gerepareer</a:t>
            </a:r>
            <a:r>
              <a:rPr lang="nl-NL" sz="2600" b="1" dirty="0" smtClean="0"/>
              <a:t>de</a:t>
            </a:r>
            <a:r>
              <a:rPr lang="nl-NL" sz="2600" dirty="0" smtClean="0"/>
              <a:t>, dus je schrijft </a:t>
            </a:r>
            <a:r>
              <a:rPr lang="nl-NL" sz="2600" i="1" dirty="0" smtClean="0"/>
              <a:t>heeft gerepareer</a:t>
            </a:r>
            <a:r>
              <a:rPr lang="nl-NL" sz="2600" b="1" i="1" dirty="0" smtClean="0"/>
              <a:t>d</a:t>
            </a:r>
            <a:endParaRPr lang="nl-NL" sz="2600" b="1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nl-NL" b="1" dirty="0" smtClean="0"/>
              <a:t>Oefenen!</a:t>
            </a:r>
          </a:p>
          <a:p>
            <a:pPr>
              <a:buNone/>
            </a:pPr>
            <a:endParaRPr lang="nl-NL" dirty="0"/>
          </a:p>
          <a:p>
            <a:pPr>
              <a:buNone/>
            </a:pPr>
            <a:r>
              <a:rPr lang="nl-NL" sz="2400" dirty="0" smtClean="0"/>
              <a:t>Benoem de infinitieven in de volgende zinnen:</a:t>
            </a:r>
          </a:p>
          <a:p>
            <a:pPr>
              <a:buNone/>
            </a:pPr>
            <a:endParaRPr lang="nl-NL" sz="2400" dirty="0"/>
          </a:p>
          <a:p>
            <a:pPr marL="514350" indent="-514350">
              <a:buAutoNum type="arabicPeriod"/>
            </a:pPr>
            <a:r>
              <a:rPr lang="nl-NL" sz="2400" i="1" dirty="0" smtClean="0"/>
              <a:t>Marieke heeft gezwommen en is nu aan het wandelen.</a:t>
            </a:r>
          </a:p>
          <a:p>
            <a:pPr marL="514350" indent="-514350">
              <a:buAutoNum type="arabicPeriod"/>
            </a:pPr>
            <a:r>
              <a:rPr lang="nl-NL" sz="2400" i="1" dirty="0" smtClean="0"/>
              <a:t>Herman en Pien vinden </a:t>
            </a:r>
            <a:r>
              <a:rPr lang="nl-NL" sz="2400" i="1" dirty="0" err="1" smtClean="0"/>
              <a:t>smartphones</a:t>
            </a:r>
            <a:r>
              <a:rPr lang="nl-NL" sz="2400" i="1" dirty="0" smtClean="0"/>
              <a:t> maar onzin.</a:t>
            </a:r>
          </a:p>
          <a:p>
            <a:pPr marL="514350" indent="-514350">
              <a:buAutoNum type="arabicPeriod"/>
            </a:pPr>
            <a:r>
              <a:rPr lang="nl-NL" sz="2400" i="1" dirty="0" smtClean="0"/>
              <a:t>Katten slapen de hele dag maar willen ook weleens eten. </a:t>
            </a:r>
          </a:p>
          <a:p>
            <a:pPr>
              <a:buNone/>
            </a:pPr>
            <a:r>
              <a:rPr lang="nl-NL" dirty="0" smtClean="0"/>
              <a:t> </a:t>
            </a:r>
            <a:endParaRPr lang="nl-NL" dirty="0"/>
          </a:p>
        </p:txBody>
      </p:sp>
      <p:sp>
        <p:nvSpPr>
          <p:cNvPr id="5" name="Ovaal 4"/>
          <p:cNvSpPr/>
          <p:nvPr/>
        </p:nvSpPr>
        <p:spPr>
          <a:xfrm>
            <a:off x="6444208" y="3645024"/>
            <a:ext cx="1368152" cy="432048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rgbClr val="00B050"/>
              </a:solidFill>
            </a:endParaRPr>
          </a:p>
        </p:txBody>
      </p:sp>
      <p:sp>
        <p:nvSpPr>
          <p:cNvPr id="6" name="Ovaal 5"/>
          <p:cNvSpPr/>
          <p:nvPr/>
        </p:nvSpPr>
        <p:spPr>
          <a:xfrm>
            <a:off x="2987824" y="4077072"/>
            <a:ext cx="936104" cy="432048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rgbClr val="00B050"/>
              </a:solidFill>
            </a:endParaRPr>
          </a:p>
        </p:txBody>
      </p:sp>
      <p:sp>
        <p:nvSpPr>
          <p:cNvPr id="7" name="Ovaal 6"/>
          <p:cNvSpPr/>
          <p:nvPr/>
        </p:nvSpPr>
        <p:spPr>
          <a:xfrm>
            <a:off x="1835696" y="4509120"/>
            <a:ext cx="936104" cy="432048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rgbClr val="00B050"/>
              </a:solidFill>
            </a:endParaRPr>
          </a:p>
        </p:txBody>
      </p:sp>
      <p:sp>
        <p:nvSpPr>
          <p:cNvPr id="9" name="Ovaal 8"/>
          <p:cNvSpPr/>
          <p:nvPr/>
        </p:nvSpPr>
        <p:spPr>
          <a:xfrm>
            <a:off x="4932040" y="4509120"/>
            <a:ext cx="936104" cy="432048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rgbClr val="00B050"/>
              </a:solidFill>
            </a:endParaRPr>
          </a:p>
        </p:txBody>
      </p:sp>
      <p:sp>
        <p:nvSpPr>
          <p:cNvPr id="10" name="Ovaal 9"/>
          <p:cNvSpPr/>
          <p:nvPr/>
        </p:nvSpPr>
        <p:spPr>
          <a:xfrm>
            <a:off x="7308304" y="4509120"/>
            <a:ext cx="792088" cy="432048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9" grpId="0" animBg="1"/>
      <p:bldP spid="1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nl-NL" b="1" dirty="0" smtClean="0"/>
              <a:t>Oefenen!</a:t>
            </a:r>
          </a:p>
          <a:p>
            <a:pPr>
              <a:buNone/>
            </a:pPr>
            <a:endParaRPr lang="nl-NL" dirty="0"/>
          </a:p>
          <a:p>
            <a:pPr>
              <a:buNone/>
            </a:pPr>
            <a:r>
              <a:rPr lang="nl-NL" sz="2400" dirty="0" smtClean="0"/>
              <a:t>Benoem de voltooid deelwoorden in de volgende zinnen:</a:t>
            </a:r>
          </a:p>
          <a:p>
            <a:pPr>
              <a:buNone/>
            </a:pPr>
            <a:endParaRPr lang="nl-NL" sz="2400" i="1" dirty="0"/>
          </a:p>
          <a:p>
            <a:pPr marL="514350" indent="-514350">
              <a:buAutoNum type="arabicPeriod"/>
            </a:pPr>
            <a:r>
              <a:rPr lang="nl-NL" sz="2400" i="1" dirty="0" smtClean="0"/>
              <a:t>Gelukkig heb ik mijn vermiste hond gevonden!</a:t>
            </a:r>
          </a:p>
          <a:p>
            <a:pPr marL="514350" indent="-514350">
              <a:buAutoNum type="arabicPeriod"/>
            </a:pPr>
            <a:r>
              <a:rPr lang="nl-NL" sz="2400" i="1" dirty="0" smtClean="0"/>
              <a:t>Wat een troep, wat is hier gebeurd?</a:t>
            </a:r>
          </a:p>
          <a:p>
            <a:pPr marL="514350" indent="-514350">
              <a:buAutoNum type="arabicPeriod"/>
            </a:pPr>
            <a:r>
              <a:rPr lang="nl-NL" sz="2400" i="1" dirty="0" smtClean="0"/>
              <a:t>Heb je iets aan je haar veranderd?</a:t>
            </a:r>
          </a:p>
          <a:p>
            <a:pPr marL="514350" indent="-514350">
              <a:buAutoNum type="arabicPeriod"/>
            </a:pPr>
            <a:r>
              <a:rPr lang="nl-NL" sz="2400" i="1" dirty="0" smtClean="0"/>
              <a:t>Het probleem wordt binnenkort opgelost. </a:t>
            </a:r>
          </a:p>
          <a:p>
            <a:pPr marL="514350" indent="-514350">
              <a:buAutoNum type="arabicPeriod"/>
            </a:pPr>
            <a:endParaRPr lang="nl-NL" dirty="0" smtClean="0"/>
          </a:p>
          <a:p>
            <a:pPr marL="514350" indent="-514350">
              <a:buAutoNum type="arabicPeriod"/>
            </a:pPr>
            <a:endParaRPr lang="nl-NL" dirty="0" smtClean="0"/>
          </a:p>
          <a:p>
            <a:pPr>
              <a:buNone/>
            </a:pPr>
            <a:endParaRPr lang="nl-NL" dirty="0"/>
          </a:p>
          <a:p>
            <a:pPr>
              <a:buNone/>
            </a:pPr>
            <a:endParaRPr lang="nl-NL" dirty="0"/>
          </a:p>
        </p:txBody>
      </p:sp>
      <p:sp>
        <p:nvSpPr>
          <p:cNvPr id="6" name="Ovaal 5"/>
          <p:cNvSpPr/>
          <p:nvPr/>
        </p:nvSpPr>
        <p:spPr>
          <a:xfrm>
            <a:off x="5436096" y="3645024"/>
            <a:ext cx="1224136" cy="432048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rgbClr val="00B050"/>
              </a:solidFill>
            </a:endParaRPr>
          </a:p>
        </p:txBody>
      </p:sp>
      <p:sp>
        <p:nvSpPr>
          <p:cNvPr id="7" name="Ovaal 6"/>
          <p:cNvSpPr/>
          <p:nvPr/>
        </p:nvSpPr>
        <p:spPr>
          <a:xfrm>
            <a:off x="4283968" y="4077072"/>
            <a:ext cx="1080120" cy="432048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rgbClr val="00B050"/>
              </a:solidFill>
            </a:endParaRPr>
          </a:p>
        </p:txBody>
      </p:sp>
      <p:sp>
        <p:nvSpPr>
          <p:cNvPr id="8" name="Ovaal 7"/>
          <p:cNvSpPr/>
          <p:nvPr/>
        </p:nvSpPr>
        <p:spPr>
          <a:xfrm>
            <a:off x="3851920" y="4581128"/>
            <a:ext cx="1296144" cy="432048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rgbClr val="00B050"/>
              </a:solidFill>
            </a:endParaRPr>
          </a:p>
        </p:txBody>
      </p:sp>
      <p:sp>
        <p:nvSpPr>
          <p:cNvPr id="9" name="Ovaal 8"/>
          <p:cNvSpPr/>
          <p:nvPr/>
        </p:nvSpPr>
        <p:spPr>
          <a:xfrm>
            <a:off x="5004048" y="5013176"/>
            <a:ext cx="1080120" cy="432048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</p:bldLst>
  </p:timing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316</Words>
  <Application>Microsoft Office PowerPoint</Application>
  <PresentationFormat>Diavoorstelling (4:3)</PresentationFormat>
  <Paragraphs>80</Paragraphs>
  <Slides>9</Slides>
  <Notes>2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2" baseType="lpstr">
      <vt:lpstr>Arial</vt:lpstr>
      <vt:lpstr>Calibri</vt:lpstr>
      <vt:lpstr>Office-thema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Nadine</dc:creator>
  <cp:lastModifiedBy>Mariëlle Strik (stk)</cp:lastModifiedBy>
  <cp:revision>11</cp:revision>
  <dcterms:created xsi:type="dcterms:W3CDTF">2013-02-06T20:15:20Z</dcterms:created>
  <dcterms:modified xsi:type="dcterms:W3CDTF">2016-07-06T14:04:34Z</dcterms:modified>
</cp:coreProperties>
</file>