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83" d="100"/>
          <a:sy n="83" d="100"/>
        </p:scale>
        <p:origin x="1450" y="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9EAE6E-4C20-4621-8DE4-D7F38009EEDA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D6C423-DF1E-4BBC-B4E7-35E326E99E2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04195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nl-NL" b="1" smtClean="0"/>
          </a:p>
        </p:txBody>
      </p:sp>
      <p:sp>
        <p:nvSpPr>
          <p:cNvPr id="9220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fld id="{CB2DCF5E-124D-4BEB-B830-299735A0DC6F}" type="slidenum">
              <a:rPr lang="nl-NL" smtClean="0"/>
              <a:pPr eaLnBrk="1" hangingPunct="1">
                <a:defRPr/>
              </a:pPr>
              <a:t>2</a:t>
            </a:fld>
            <a:endParaRPr lang="nl-NL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1267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nl-NL" smtClean="0"/>
          </a:p>
        </p:txBody>
      </p:sp>
      <p:sp>
        <p:nvSpPr>
          <p:cNvPr id="9220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fld id="{131FDD0B-A6C3-4A45-BA12-A6D538941D6B}" type="slidenum">
              <a:rPr lang="nl-NL" smtClean="0"/>
              <a:pPr eaLnBrk="1" hangingPunct="1">
                <a:defRPr/>
              </a:pPr>
              <a:t>3</a:t>
            </a:fld>
            <a:endParaRPr lang="nl-NL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2291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nl-NL" b="1" smtClean="0"/>
          </a:p>
        </p:txBody>
      </p:sp>
      <p:sp>
        <p:nvSpPr>
          <p:cNvPr id="9220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fld id="{88EA5929-7D41-45B7-B268-BC933F457DA6}" type="slidenum">
              <a:rPr lang="nl-NL" smtClean="0"/>
              <a:pPr eaLnBrk="1" hangingPunct="1">
                <a:defRPr/>
              </a:pPr>
              <a:t>4</a:t>
            </a:fld>
            <a:endParaRPr lang="nl-NL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3315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nl-NL" smtClean="0"/>
          </a:p>
        </p:txBody>
      </p:sp>
      <p:sp>
        <p:nvSpPr>
          <p:cNvPr id="9220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fld id="{093D08E2-839C-4F70-870E-F275D4048C0E}" type="slidenum">
              <a:rPr lang="nl-NL" smtClean="0"/>
              <a:pPr eaLnBrk="1" hangingPunct="1">
                <a:defRPr/>
              </a:pPr>
              <a:t>5</a:t>
            </a:fld>
            <a:endParaRPr lang="nl-NL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4339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nl-NL" smtClean="0"/>
          </a:p>
        </p:txBody>
      </p:sp>
      <p:sp>
        <p:nvSpPr>
          <p:cNvPr id="9220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fld id="{F6164548-36C8-4334-9935-F4150C6E8BAF}" type="slidenum">
              <a:rPr lang="nl-NL" smtClean="0"/>
              <a:pPr eaLnBrk="1" hangingPunct="1">
                <a:defRPr/>
              </a:pPr>
              <a:t>6</a:t>
            </a:fld>
            <a:endParaRPr lang="nl-NL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5363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nl-NL" smtClean="0"/>
          </a:p>
        </p:txBody>
      </p:sp>
      <p:sp>
        <p:nvSpPr>
          <p:cNvPr id="9220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fld id="{F8D6F590-7F68-4493-B48B-A0060BBA0608}" type="slidenum">
              <a:rPr lang="nl-NL" smtClean="0"/>
              <a:pPr eaLnBrk="1" hangingPunct="1">
                <a:defRPr/>
              </a:pPr>
              <a:t>7</a:t>
            </a:fld>
            <a:endParaRPr lang="nl-NL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62351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239275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495058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418045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353608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551729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379814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143124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24766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547752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171846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FBFCAB-C740-4246-B763-55E4E330F595}" type="datetimeFigureOut">
              <a:rPr lang="nl-NL" smtClean="0"/>
              <a:t>6-7-2016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3A6168-C4A2-4756-A202-53F8F7114F4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11398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11560" y="1916832"/>
            <a:ext cx="7772400" cy="1470025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nl-NL" sz="4000" b="1" dirty="0" smtClean="0">
                <a:latin typeface="Calibri" pitchFamily="34" charset="0"/>
              </a:rPr>
              <a:t>Hoofdstuk 2</a:t>
            </a:r>
            <a:br>
              <a:rPr lang="nl-NL" sz="4000" b="1" dirty="0" smtClean="0">
                <a:latin typeface="Calibri" pitchFamily="34" charset="0"/>
              </a:rPr>
            </a:br>
            <a:r>
              <a:rPr lang="nl-NL" sz="4000" b="1" dirty="0" smtClean="0">
                <a:latin typeface="Calibri" pitchFamily="34" charset="0"/>
              </a:rPr>
              <a:t>Grammatica woordsoorten</a:t>
            </a:r>
            <a:r>
              <a:rPr lang="nl-NL" sz="4000" dirty="0" smtClean="0">
                <a:latin typeface="Calibri" pitchFamily="34" charset="0"/>
              </a:rPr>
              <a:t/>
            </a:r>
            <a:br>
              <a:rPr lang="nl-NL" sz="4000" dirty="0" smtClean="0">
                <a:latin typeface="Calibri" pitchFamily="34" charset="0"/>
              </a:rPr>
            </a:br>
            <a:endParaRPr lang="nl-NL" sz="4000" dirty="0" smtClean="0">
              <a:latin typeface="Calibri" pitchFamily="34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11560" y="3717032"/>
            <a:ext cx="6400800" cy="1752600"/>
          </a:xfrm>
        </p:spPr>
        <p:txBody>
          <a:bodyPr/>
          <a:lstStyle/>
          <a:p>
            <a:pPr eaLnBrk="1" hangingPunct="1"/>
            <a:r>
              <a:rPr lang="nl-NL" dirty="0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Persoonlijk voornaamwoord</a:t>
            </a:r>
          </a:p>
        </p:txBody>
      </p:sp>
    </p:spTree>
    <p:extLst>
      <p:ext uri="{BB962C8B-B14F-4D97-AF65-F5344CB8AC3E}">
        <p14:creationId xmlns:p14="http://schemas.microsoft.com/office/powerpoint/2010/main" val="3606416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845840"/>
            <a:ext cx="8229600" cy="1143000"/>
          </a:xfrm>
        </p:spPr>
        <p:txBody>
          <a:bodyPr/>
          <a:lstStyle/>
          <a:p>
            <a:pPr eaLnBrk="1" hangingPunct="1"/>
            <a:r>
              <a:rPr lang="nl-NL" sz="3000" b="1" dirty="0" smtClean="0">
                <a:latin typeface="Calibri" pitchFamily="34" charset="0"/>
              </a:rPr>
              <a:t>Wat is een persoonlijk naamwoord?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6700" y="2851720"/>
            <a:ext cx="8610600" cy="5257800"/>
          </a:xfrm>
        </p:spPr>
        <p:txBody>
          <a:bodyPr>
            <a:normAutofit fontScale="47500" lnSpcReduction="20000"/>
          </a:bodyPr>
          <a:lstStyle/>
          <a:p>
            <a:pPr eaLnBrk="1" hangingPunct="1">
              <a:buFont typeface="Arial" charset="0"/>
              <a:buChar char="•"/>
              <a:defRPr/>
            </a:pPr>
            <a:endParaRPr lang="nl-NL" sz="4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r>
              <a:rPr lang="nl-NL" sz="4400" dirty="0" smtClean="0">
                <a:latin typeface="Calibri" pitchFamily="34" charset="0"/>
              </a:rPr>
              <a:t>Persoonlijke voornaamwoorden verwijzen niet alleen naar personen, maar ook naar dieren, voorwerpen of onzichtbare dingen zonder dat het bij naam wordt genoemd.</a:t>
            </a: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>
                <a:latin typeface="Calibri" pitchFamily="34" charset="0"/>
              </a:rPr>
              <a:t>	</a:t>
            </a: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 smtClean="0">
                <a:latin typeface="Calibri" pitchFamily="34" charset="0"/>
              </a:rPr>
              <a:t/>
            </a:r>
            <a:br>
              <a:rPr lang="nl-NL" sz="2400" dirty="0" smtClean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marL="0" indent="0" eaLnBrk="1" hangingPunct="1">
              <a:buFontTx/>
              <a:buNone/>
              <a:defRPr/>
            </a:pPr>
            <a:r>
              <a:rPr lang="nl-NL" sz="2400" i="1" dirty="0" smtClean="0">
                <a:latin typeface="Calibri" pitchFamily="34" charset="0"/>
              </a:rPr>
              <a:t>    </a:t>
            </a:r>
          </a:p>
          <a:p>
            <a:pPr marL="0" indent="0" eaLnBrk="1" hangingPunct="1">
              <a:buFontTx/>
              <a:buNone/>
              <a:defRPr/>
            </a:pPr>
            <a:endParaRPr lang="nl-NL" sz="2400" b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b="1" dirty="0" smtClean="0">
                <a:latin typeface="Calibri" pitchFamily="34" charset="0"/>
              </a:rPr>
              <a:t>	</a:t>
            </a: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252149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845840"/>
            <a:ext cx="8229600" cy="1143000"/>
          </a:xfrm>
        </p:spPr>
        <p:txBody>
          <a:bodyPr/>
          <a:lstStyle/>
          <a:p>
            <a:pPr eaLnBrk="1" hangingPunct="1"/>
            <a:r>
              <a:rPr lang="nl-NL" sz="3000" b="1" dirty="0" smtClean="0">
                <a:latin typeface="Calibri" pitchFamily="34" charset="0"/>
              </a:rPr>
              <a:t>Wat is een persoonlijk naamwoord?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6700" y="1844824"/>
            <a:ext cx="8610600" cy="5410200"/>
          </a:xfrm>
        </p:spPr>
        <p:txBody>
          <a:bodyPr>
            <a:normAutofit fontScale="77500" lnSpcReduction="20000"/>
          </a:bodyPr>
          <a:lstStyle/>
          <a:p>
            <a:pPr marL="0" indent="0" eaLnBrk="1" hangingPunct="1">
              <a:buFontTx/>
              <a:buNone/>
              <a:defRPr/>
            </a:pPr>
            <a:endParaRPr lang="nl-NL" sz="2400" u="sng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u="sng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600" u="sng" dirty="0" smtClean="0">
                <a:latin typeface="Calibri" pitchFamily="34" charset="0"/>
              </a:rPr>
              <a:t>enkelvoud</a:t>
            </a:r>
            <a:r>
              <a:rPr lang="nl-NL" sz="2600" dirty="0" smtClean="0">
                <a:latin typeface="Calibri" pitchFamily="34" charset="0"/>
              </a:rPr>
              <a:t> 				</a:t>
            </a:r>
            <a:r>
              <a:rPr lang="nl-NL" sz="2600" u="sng" dirty="0" smtClean="0">
                <a:latin typeface="Calibri" pitchFamily="34" charset="0"/>
              </a:rPr>
              <a:t>meervoud</a:t>
            </a:r>
            <a:endParaRPr lang="nl-NL" sz="2600" u="sng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>
                <a:latin typeface="Calibri" pitchFamily="34" charset="0"/>
              </a:rPr>
              <a:t>	</a:t>
            </a: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 smtClean="0">
                <a:latin typeface="Calibri" pitchFamily="34" charset="0"/>
              </a:rPr>
              <a:t/>
            </a:r>
            <a:br>
              <a:rPr lang="nl-NL" sz="2400" dirty="0" smtClean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marL="0" indent="0" eaLnBrk="1" hangingPunct="1">
              <a:buFontTx/>
              <a:buNone/>
              <a:defRPr/>
            </a:pPr>
            <a:r>
              <a:rPr lang="nl-NL" sz="2400" i="1" dirty="0" smtClean="0">
                <a:latin typeface="Calibri" pitchFamily="34" charset="0"/>
              </a:rPr>
              <a:t>    </a:t>
            </a:r>
          </a:p>
          <a:p>
            <a:pPr marL="0" indent="0" eaLnBrk="1" hangingPunct="1">
              <a:buFontTx/>
              <a:buNone/>
              <a:defRPr/>
            </a:pPr>
            <a:endParaRPr lang="nl-NL" sz="2400" b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b="1" dirty="0" smtClean="0">
                <a:latin typeface="Calibri" pitchFamily="34" charset="0"/>
              </a:rPr>
              <a:t>	</a:t>
            </a: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</p:txBody>
      </p:sp>
      <p:graphicFrame>
        <p:nvGraphicFramePr>
          <p:cNvPr id="2" name="Tabel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0425700"/>
              </p:ext>
            </p:extLst>
          </p:nvPr>
        </p:nvGraphicFramePr>
        <p:xfrm>
          <a:off x="228600" y="2996952"/>
          <a:ext cx="3810000" cy="249884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745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254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6095">
                <a:tc>
                  <a:txBody>
                    <a:bodyPr/>
                    <a:lstStyle/>
                    <a:p>
                      <a:r>
                        <a:rPr lang="nl-NL" sz="2000" b="1" u="sng" dirty="0" smtClean="0">
                          <a:solidFill>
                            <a:schemeClr val="tx1"/>
                          </a:solidFill>
                          <a:latin typeface="Calibri" pitchFamily="34" charset="0"/>
                          <a:cs typeface="Calibri" pitchFamily="34" charset="0"/>
                        </a:rPr>
                        <a:t>onderwerp</a:t>
                      </a:r>
                      <a:endParaRPr lang="nl-NL" sz="2000" b="1" u="sng" dirty="0">
                        <a:solidFill>
                          <a:schemeClr val="tx1"/>
                        </a:solidFill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56" marB="45656"/>
                </a:tc>
                <a:tc>
                  <a:txBody>
                    <a:bodyPr/>
                    <a:lstStyle/>
                    <a:p>
                      <a:endParaRPr lang="nl-NL" sz="2000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56" marB="45656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00877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Ik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56" marB="45656"/>
                </a:tc>
                <a:tc>
                  <a:txBody>
                    <a:bodyPr/>
                    <a:lstStyle/>
                    <a:p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ben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binnenkort jarig.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56" marB="45656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00877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Jij, je, u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56" marB="45656"/>
                </a:tc>
                <a:tc>
                  <a:txBody>
                    <a:bodyPr/>
                    <a:lstStyle/>
                    <a:p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moet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vanmiddag trainen.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56" marB="45656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00877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Hij, zij, ze, het, ‘t 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56" marB="45656"/>
                </a:tc>
                <a:tc>
                  <a:txBody>
                    <a:bodyPr/>
                    <a:lstStyle/>
                    <a:p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gaat naar school.  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56" marB="45656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9165678"/>
              </p:ext>
            </p:extLst>
          </p:nvPr>
        </p:nvGraphicFramePr>
        <p:xfrm>
          <a:off x="4419600" y="3052036"/>
          <a:ext cx="3886200" cy="18891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62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6134">
                <a:tc>
                  <a:txBody>
                    <a:bodyPr/>
                    <a:lstStyle/>
                    <a:p>
                      <a:r>
                        <a:rPr lang="nl-NL" sz="2000" b="1" u="sng" dirty="0" smtClean="0">
                          <a:solidFill>
                            <a:schemeClr val="tx1"/>
                          </a:solidFill>
                          <a:latin typeface="Calibri" pitchFamily="34" charset="0"/>
                          <a:cs typeface="Calibri" pitchFamily="34" charset="0"/>
                        </a:rPr>
                        <a:t>onderwerp</a:t>
                      </a:r>
                      <a:endParaRPr lang="nl-NL" sz="2000" b="1" u="sng" dirty="0">
                        <a:solidFill>
                          <a:schemeClr val="tx1"/>
                        </a:solidFill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tc>
                  <a:txBody>
                    <a:bodyPr/>
                    <a:lstStyle/>
                    <a:p>
                      <a:endParaRPr lang="nl-NL" sz="2000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134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Wij / we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tc>
                  <a:txBody>
                    <a:bodyPr/>
                    <a:lstStyle/>
                    <a:p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blijven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zitten</a:t>
                      </a:r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.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134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Jullie / u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tc>
                  <a:txBody>
                    <a:bodyPr/>
                    <a:lstStyle/>
                    <a:p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gaan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met de trein.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00724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Zij / ze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tc>
                  <a:txBody>
                    <a:bodyPr/>
                    <a:lstStyle/>
                    <a:p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kijken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televisie.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99777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845840"/>
            <a:ext cx="8229600" cy="1143000"/>
          </a:xfrm>
        </p:spPr>
        <p:txBody>
          <a:bodyPr/>
          <a:lstStyle/>
          <a:p>
            <a:pPr eaLnBrk="1" hangingPunct="1"/>
            <a:r>
              <a:rPr lang="nl-NL" sz="3000" b="1" dirty="0" smtClean="0">
                <a:latin typeface="Calibri" pitchFamily="34" charset="0"/>
              </a:rPr>
              <a:t>Wat is een persoonlijk naamwoord?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6700" y="2123256"/>
            <a:ext cx="8610600" cy="5410200"/>
          </a:xfrm>
        </p:spPr>
        <p:txBody>
          <a:bodyPr>
            <a:normAutofit fontScale="85000" lnSpcReduction="20000"/>
          </a:bodyPr>
          <a:lstStyle/>
          <a:p>
            <a:pPr marL="0" indent="0" eaLnBrk="1" hangingPunct="1">
              <a:buFontTx/>
              <a:buNone/>
              <a:defRPr/>
            </a:pPr>
            <a:endParaRPr lang="nl-NL" sz="2400" u="sng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u="sng" dirty="0" smtClean="0">
                <a:latin typeface="Calibri" pitchFamily="34" charset="0"/>
              </a:rPr>
              <a:t>enkelvoud</a:t>
            </a:r>
            <a:r>
              <a:rPr lang="nl-NL" sz="2400" dirty="0" smtClean="0">
                <a:latin typeface="Calibri" pitchFamily="34" charset="0"/>
              </a:rPr>
              <a:t> 				</a:t>
            </a:r>
            <a:r>
              <a:rPr lang="nl-NL" sz="2400" u="sng" dirty="0" smtClean="0">
                <a:latin typeface="Calibri" pitchFamily="34" charset="0"/>
              </a:rPr>
              <a:t>meervoud</a:t>
            </a:r>
            <a:endParaRPr lang="nl-NL" sz="2400" u="sng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>
                <a:latin typeface="Calibri" pitchFamily="34" charset="0"/>
              </a:rPr>
              <a:t>	</a:t>
            </a: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 smtClean="0">
                <a:latin typeface="Calibri" pitchFamily="34" charset="0"/>
              </a:rPr>
              <a:t/>
            </a:r>
            <a:br>
              <a:rPr lang="nl-NL" sz="2400" dirty="0" smtClean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marL="0" indent="0" eaLnBrk="1" hangingPunct="1">
              <a:buFontTx/>
              <a:buNone/>
              <a:defRPr/>
            </a:pPr>
            <a:r>
              <a:rPr lang="nl-NL" sz="2400" i="1" dirty="0" smtClean="0">
                <a:latin typeface="Calibri" pitchFamily="34" charset="0"/>
              </a:rPr>
              <a:t>    </a:t>
            </a:r>
          </a:p>
          <a:p>
            <a:pPr marL="0" indent="0" eaLnBrk="1" hangingPunct="1">
              <a:buFontTx/>
              <a:buNone/>
              <a:defRPr/>
            </a:pPr>
            <a:endParaRPr lang="nl-NL" sz="2400" b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b="1" dirty="0" smtClean="0">
                <a:latin typeface="Calibri" pitchFamily="34" charset="0"/>
              </a:rPr>
              <a:t>	</a:t>
            </a: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</p:txBody>
      </p:sp>
      <p:graphicFrame>
        <p:nvGraphicFramePr>
          <p:cNvPr id="3" name="Tabel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52552703"/>
              </p:ext>
            </p:extLst>
          </p:nvPr>
        </p:nvGraphicFramePr>
        <p:xfrm>
          <a:off x="304800" y="3039992"/>
          <a:ext cx="3810000" cy="34133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62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0892">
                <a:tc>
                  <a:txBody>
                    <a:bodyPr/>
                    <a:lstStyle/>
                    <a:p>
                      <a:r>
                        <a:rPr lang="nl-NL" sz="2000" b="1" u="sng" dirty="0" smtClean="0">
                          <a:solidFill>
                            <a:schemeClr val="tx1"/>
                          </a:solidFill>
                          <a:latin typeface="Calibri" pitchFamily="34" charset="0"/>
                          <a:cs typeface="Calibri" pitchFamily="34" charset="0"/>
                        </a:rPr>
                        <a:t>geen onderwerp</a:t>
                      </a:r>
                      <a:endParaRPr lang="nl-NL" sz="2000" b="1" u="sng" dirty="0">
                        <a:solidFill>
                          <a:schemeClr val="tx1"/>
                        </a:solidFill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tc>
                  <a:txBody>
                    <a:bodyPr/>
                    <a:lstStyle/>
                    <a:p>
                      <a:endParaRPr lang="nl-NL" sz="2000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5670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mij,</a:t>
                      </a:r>
                      <a:r>
                        <a:rPr lang="nl-NL" sz="2000" b="1" baseline="0" dirty="0" smtClean="0">
                          <a:latin typeface="Calibri" pitchFamily="34" charset="0"/>
                          <a:cs typeface="Calibri" pitchFamily="34" charset="0"/>
                        </a:rPr>
                        <a:t> me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tc>
                  <a:txBody>
                    <a:bodyPr/>
                    <a:lstStyle/>
                    <a:p>
                      <a:r>
                        <a:rPr lang="nl-NL" sz="2000" i="1" baseline="0" dirty="0" err="1" smtClean="0">
                          <a:latin typeface="Calibri" pitchFamily="34" charset="0"/>
                          <a:cs typeface="Calibri" pitchFamily="34" charset="0"/>
                        </a:rPr>
                        <a:t>Sascha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heeft haar geheim aan </a:t>
                      </a:r>
                      <a:r>
                        <a:rPr lang="nl-NL" sz="2000" i="1" u="sng" baseline="0" dirty="0" smtClean="0">
                          <a:latin typeface="Calibri" pitchFamily="34" charset="0"/>
                          <a:cs typeface="Calibri" pitchFamily="34" charset="0"/>
                        </a:rPr>
                        <a:t>mij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verteld.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00892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jou, je, u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tc>
                  <a:txBody>
                    <a:bodyPr/>
                    <a:lstStyle/>
                    <a:p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Heb ik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</a:t>
                      </a:r>
                      <a:r>
                        <a:rPr lang="nl-NL" sz="2000" i="1" u="sng" baseline="0" dirty="0" smtClean="0">
                          <a:latin typeface="Calibri" pitchFamily="34" charset="0"/>
                          <a:cs typeface="Calibri" pitchFamily="34" charset="0"/>
                        </a:rPr>
                        <a:t>jou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al gefeliciteerd? 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05670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hem, ‘m, </a:t>
                      </a:r>
                      <a:b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</a:br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haar, ze, ‘r, </a:t>
                      </a:r>
                      <a:b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</a:br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het, ‘t 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tc>
                  <a:txBody>
                    <a:bodyPr/>
                    <a:lstStyle/>
                    <a:p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De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sleutel moest je  aan </a:t>
                      </a:r>
                      <a:r>
                        <a:rPr lang="nl-NL" sz="2000" i="1" u="sng" baseline="0" dirty="0" smtClean="0">
                          <a:latin typeface="Calibri" pitchFamily="34" charset="0"/>
                          <a:cs typeface="Calibri" pitchFamily="34" charset="0"/>
                        </a:rPr>
                        <a:t>hem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geven.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8" marB="45668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5" name="Tabel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0248062"/>
              </p:ext>
            </p:extLst>
          </p:nvPr>
        </p:nvGraphicFramePr>
        <p:xfrm>
          <a:off x="4572000" y="3056921"/>
          <a:ext cx="3886200" cy="31083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62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0915">
                <a:tc>
                  <a:txBody>
                    <a:bodyPr/>
                    <a:lstStyle/>
                    <a:p>
                      <a:r>
                        <a:rPr lang="nl-NL" sz="2000" u="sng" dirty="0" smtClean="0">
                          <a:solidFill>
                            <a:schemeClr val="tx1"/>
                          </a:solidFill>
                          <a:latin typeface="Calibri" pitchFamily="34" charset="0"/>
                          <a:cs typeface="Calibri" pitchFamily="34" charset="0"/>
                        </a:rPr>
                        <a:t>geen onderwerp</a:t>
                      </a:r>
                      <a:endParaRPr lang="nl-NL" sz="2000" u="sng" dirty="0">
                        <a:solidFill>
                          <a:schemeClr val="tx1"/>
                        </a:solidFill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7" marB="45667"/>
                </a:tc>
                <a:tc>
                  <a:txBody>
                    <a:bodyPr/>
                    <a:lstStyle/>
                    <a:p>
                      <a:endParaRPr lang="nl-NL" sz="2000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7" marB="4566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00915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ons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7" marB="45667"/>
                </a:tc>
                <a:tc>
                  <a:txBody>
                    <a:bodyPr/>
                    <a:lstStyle/>
                    <a:p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Die tuinstoelen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zijn niet </a:t>
                      </a:r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van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</a:t>
                      </a:r>
                      <a:r>
                        <a:rPr lang="nl-NL" sz="2000" i="1" u="sng" baseline="0" dirty="0" smtClean="0">
                          <a:latin typeface="Calibri" pitchFamily="34" charset="0"/>
                          <a:cs typeface="Calibri" pitchFamily="34" charset="0"/>
                        </a:rPr>
                        <a:t>ons.</a:t>
                      </a:r>
                      <a:endParaRPr lang="nl-NL" sz="2000" i="1" u="sng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7" marB="4566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00915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jullie / u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7" marB="45667"/>
                </a:tc>
                <a:tc>
                  <a:txBody>
                    <a:bodyPr/>
                    <a:lstStyle/>
                    <a:p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Die tuinstoelen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 zijn </a:t>
                      </a:r>
                      <a:r>
                        <a:rPr lang="nl-NL" sz="2000" i="1" dirty="0" smtClean="0">
                          <a:latin typeface="Calibri" pitchFamily="34" charset="0"/>
                          <a:cs typeface="Calibri" pitchFamily="34" charset="0"/>
                        </a:rPr>
                        <a:t>van </a:t>
                      </a:r>
                      <a:r>
                        <a:rPr lang="nl-NL" sz="2000" i="1" u="sng" dirty="0" smtClean="0">
                          <a:latin typeface="Calibri" pitchFamily="34" charset="0"/>
                          <a:cs typeface="Calibri" pitchFamily="34" charset="0"/>
                        </a:rPr>
                        <a:t>jullie.</a:t>
                      </a:r>
                      <a:endParaRPr lang="nl-NL" sz="2000" i="1" u="sng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7" marB="4566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05581">
                <a:tc>
                  <a:txBody>
                    <a:bodyPr/>
                    <a:lstStyle/>
                    <a:p>
                      <a:r>
                        <a:rPr lang="nl-NL" sz="2000" b="1" dirty="0" smtClean="0">
                          <a:latin typeface="Calibri" pitchFamily="34" charset="0"/>
                          <a:cs typeface="Calibri" pitchFamily="34" charset="0"/>
                        </a:rPr>
                        <a:t>hun</a:t>
                      </a:r>
                      <a:r>
                        <a:rPr lang="nl-NL" sz="2000" b="1" baseline="0" dirty="0" smtClean="0">
                          <a:latin typeface="Calibri" pitchFamily="34" charset="0"/>
                          <a:cs typeface="Calibri" pitchFamily="34" charset="0"/>
                        </a:rPr>
                        <a:t> / hen / ze</a:t>
                      </a:r>
                      <a:endParaRPr lang="nl-NL" sz="20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7" marB="45667"/>
                </a:tc>
                <a:tc>
                  <a:txBody>
                    <a:bodyPr/>
                    <a:lstStyle/>
                    <a:p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De uitnodiging heb ik aan </a:t>
                      </a:r>
                      <a:r>
                        <a:rPr lang="nl-NL" sz="2000" i="1" u="sng" baseline="0" dirty="0" smtClean="0">
                          <a:latin typeface="Calibri" pitchFamily="34" charset="0"/>
                          <a:cs typeface="Calibri" pitchFamily="34" charset="0"/>
                        </a:rPr>
                        <a:t>hen</a:t>
                      </a:r>
                      <a:r>
                        <a:rPr lang="nl-NL" sz="2000" i="1" u="none" baseline="0" dirty="0" smtClean="0">
                          <a:latin typeface="Calibri" pitchFamily="34" charset="0"/>
                          <a:cs typeface="Calibri" pitchFamily="34" charset="0"/>
                        </a:rPr>
                        <a:t> gemaild</a:t>
                      </a:r>
                      <a:r>
                        <a:rPr lang="nl-NL" sz="2000" i="1" baseline="0" dirty="0" smtClean="0">
                          <a:latin typeface="Calibri" pitchFamily="34" charset="0"/>
                          <a:cs typeface="Calibri" pitchFamily="34" charset="0"/>
                        </a:rPr>
                        <a:t>. </a:t>
                      </a:r>
                      <a:endParaRPr lang="nl-NL" sz="20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67" marB="4566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618202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845840"/>
            <a:ext cx="8229600" cy="1143000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nl-NL" sz="3000" b="1" dirty="0" smtClean="0">
                <a:latin typeface="Calibri" pitchFamily="34" charset="0"/>
              </a:rPr>
              <a:t/>
            </a:r>
            <a:br>
              <a:rPr lang="nl-NL" sz="3000" b="1" dirty="0" smtClean="0">
                <a:latin typeface="Calibri" pitchFamily="34" charset="0"/>
              </a:rPr>
            </a:br>
            <a:r>
              <a:rPr lang="nl-NL" sz="3000" b="1" dirty="0" smtClean="0">
                <a:latin typeface="Calibri" pitchFamily="34" charset="0"/>
              </a:rPr>
              <a:t>Welk persoonlijk naamwoord kun je invullen?</a:t>
            </a:r>
            <a:br>
              <a:rPr lang="nl-NL" sz="3000" b="1" dirty="0" smtClean="0">
                <a:latin typeface="Calibri" pitchFamily="34" charset="0"/>
              </a:rPr>
            </a:br>
            <a:r>
              <a:rPr lang="nl-NL" sz="3000" b="1" i="1" dirty="0" smtClean="0">
                <a:latin typeface="Calibri" pitchFamily="34" charset="0"/>
              </a:rPr>
              <a:t>Kies uit: haar – hij – hun – jij – jou – zij/ze</a:t>
            </a:r>
            <a:endParaRPr lang="nl-NL" sz="3000" b="1" dirty="0" smtClean="0">
              <a:latin typeface="Calibri" pitchFamily="34" charset="0"/>
            </a:endParaRP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6700" y="1484784"/>
            <a:ext cx="8610600" cy="5257800"/>
          </a:xfrm>
        </p:spPr>
        <p:txBody>
          <a:bodyPr>
            <a:noAutofit/>
          </a:bodyPr>
          <a:lstStyle/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dirty="0" smtClean="0">
                <a:latin typeface="Calibri" pitchFamily="34" charset="0"/>
              </a:rPr>
              <a:t>De dierenarts is vandaag afwezig,        is ziek. </a:t>
            </a:r>
            <a:endParaRPr lang="nl-NL" sz="2400" dirty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dirty="0" smtClean="0">
                <a:latin typeface="Calibri" pitchFamily="34" charset="0"/>
              </a:rPr>
              <a:t>Justin is verliefd op           . 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dirty="0" smtClean="0">
                <a:latin typeface="Calibri" pitchFamily="34" charset="0"/>
              </a:rPr>
              <a:t>Wanneer gaan              trouwen?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dirty="0" smtClean="0">
                <a:latin typeface="Calibri" pitchFamily="34" charset="0"/>
              </a:rPr>
              <a:t>Hoeveel fruit eet      per dag? </a:t>
            </a: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>
                <a:latin typeface="Calibri" pitchFamily="34" charset="0"/>
              </a:rPr>
              <a:t>	</a:t>
            </a: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 smtClean="0">
                <a:latin typeface="Calibri" pitchFamily="34" charset="0"/>
              </a:rPr>
              <a:t/>
            </a:r>
            <a:br>
              <a:rPr lang="nl-NL" sz="2400" dirty="0" smtClean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marL="0" indent="0" eaLnBrk="1" hangingPunct="1">
              <a:buFontTx/>
              <a:buNone/>
              <a:defRPr/>
            </a:pPr>
            <a:r>
              <a:rPr lang="nl-NL" sz="2400" i="1" dirty="0" smtClean="0">
                <a:latin typeface="Calibri" pitchFamily="34" charset="0"/>
              </a:rPr>
              <a:t>    </a:t>
            </a:r>
          </a:p>
          <a:p>
            <a:pPr marL="0" indent="0" eaLnBrk="1" hangingPunct="1">
              <a:buFontTx/>
              <a:buNone/>
              <a:defRPr/>
            </a:pPr>
            <a:endParaRPr lang="nl-NL" sz="2400" b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b="1" dirty="0" smtClean="0">
                <a:latin typeface="Calibri" pitchFamily="34" charset="0"/>
              </a:rPr>
              <a:t>	</a:t>
            </a: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</p:txBody>
      </p:sp>
      <p:sp>
        <p:nvSpPr>
          <p:cNvPr id="2" name="Tekstvak 1"/>
          <p:cNvSpPr txBox="1">
            <a:spLocks noChangeArrowheads="1"/>
          </p:cNvSpPr>
          <p:nvPr/>
        </p:nvSpPr>
        <p:spPr bwMode="auto">
          <a:xfrm>
            <a:off x="4953000" y="2348880"/>
            <a:ext cx="685800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400" dirty="0">
                <a:solidFill>
                  <a:srgbClr val="0070C0"/>
                </a:solidFill>
                <a:latin typeface="Calibri" pitchFamily="34" charset="0"/>
              </a:rPr>
              <a:t>hij</a:t>
            </a:r>
          </a:p>
        </p:txBody>
      </p:sp>
      <p:sp>
        <p:nvSpPr>
          <p:cNvPr id="6" name="Tekstvak 5"/>
          <p:cNvSpPr txBox="1">
            <a:spLocks noChangeArrowheads="1"/>
          </p:cNvSpPr>
          <p:nvPr/>
        </p:nvSpPr>
        <p:spPr bwMode="auto">
          <a:xfrm>
            <a:off x="3157290" y="3255070"/>
            <a:ext cx="982662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400" dirty="0">
                <a:solidFill>
                  <a:srgbClr val="0070C0"/>
                </a:solidFill>
                <a:latin typeface="Calibri" pitchFamily="34" charset="0"/>
              </a:rPr>
              <a:t>haar</a:t>
            </a:r>
          </a:p>
        </p:txBody>
      </p:sp>
      <p:sp>
        <p:nvSpPr>
          <p:cNvPr id="7" name="Tekstvak 6"/>
          <p:cNvSpPr txBox="1">
            <a:spLocks noChangeArrowheads="1"/>
          </p:cNvSpPr>
          <p:nvPr/>
        </p:nvSpPr>
        <p:spPr bwMode="auto">
          <a:xfrm>
            <a:off x="2529470" y="4119165"/>
            <a:ext cx="1185863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400" dirty="0">
                <a:solidFill>
                  <a:srgbClr val="0070C0"/>
                </a:solidFill>
                <a:latin typeface="Calibri" pitchFamily="34" charset="0"/>
              </a:rPr>
              <a:t> zij / ze</a:t>
            </a:r>
          </a:p>
        </p:txBody>
      </p:sp>
      <p:sp>
        <p:nvSpPr>
          <p:cNvPr id="8" name="Tekstvak 7"/>
          <p:cNvSpPr txBox="1">
            <a:spLocks noChangeArrowheads="1"/>
          </p:cNvSpPr>
          <p:nvPr/>
        </p:nvSpPr>
        <p:spPr bwMode="auto">
          <a:xfrm>
            <a:off x="2929335" y="5013176"/>
            <a:ext cx="490537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400" dirty="0">
                <a:solidFill>
                  <a:srgbClr val="0070C0"/>
                </a:solidFill>
                <a:latin typeface="Calibri" pitchFamily="34" charset="0"/>
              </a:rPr>
              <a:t>jij</a:t>
            </a:r>
          </a:p>
        </p:txBody>
      </p:sp>
    </p:spTree>
    <p:extLst>
      <p:ext uri="{BB962C8B-B14F-4D97-AF65-F5344CB8AC3E}">
        <p14:creationId xmlns:p14="http://schemas.microsoft.com/office/powerpoint/2010/main" val="4368964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467544" y="764704"/>
            <a:ext cx="8229600" cy="1143000"/>
          </a:xfrm>
        </p:spPr>
        <p:txBody>
          <a:bodyPr/>
          <a:lstStyle/>
          <a:p>
            <a:pPr eaLnBrk="1" hangingPunct="1"/>
            <a:r>
              <a:rPr lang="nl-NL" sz="3000" b="1" dirty="0">
                <a:latin typeface="Calibri" pitchFamily="34" charset="0"/>
              </a:rPr>
              <a:t>L</a:t>
            </a:r>
            <a:r>
              <a:rPr lang="nl-NL" sz="3000" b="1" dirty="0" smtClean="0">
                <a:latin typeface="Calibri" pitchFamily="34" charset="0"/>
              </a:rPr>
              <a:t>idwoord of persoonlijk voornaamwoord?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512" y="1915616"/>
            <a:ext cx="8610600" cy="5257800"/>
          </a:xfrm>
        </p:spPr>
        <p:txBody>
          <a:bodyPr>
            <a:noAutofit/>
          </a:bodyPr>
          <a:lstStyle/>
          <a:p>
            <a:pPr eaLnBrk="1" hangingPunct="1">
              <a:buFont typeface="Arial" charset="0"/>
              <a:buChar char="•"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r>
              <a:rPr lang="nl-NL" sz="2400" dirty="0" smtClean="0">
                <a:latin typeface="Calibri" pitchFamily="34" charset="0"/>
              </a:rPr>
              <a:t>‘</a:t>
            </a:r>
            <a:r>
              <a:rPr lang="nl-NL" sz="2400" dirty="0" smtClean="0">
                <a:solidFill>
                  <a:srgbClr val="0070C0"/>
                </a:solidFill>
                <a:latin typeface="Calibri" pitchFamily="34" charset="0"/>
              </a:rPr>
              <a:t>Het</a:t>
            </a:r>
            <a:r>
              <a:rPr lang="nl-NL" sz="2400" dirty="0" smtClean="0">
                <a:latin typeface="Calibri" pitchFamily="34" charset="0"/>
              </a:rPr>
              <a:t>’ kan een </a:t>
            </a:r>
            <a:r>
              <a:rPr lang="nl-NL" sz="2400" dirty="0">
                <a:latin typeface="Calibri" pitchFamily="34" charset="0"/>
              </a:rPr>
              <a:t>lidwoord of een persoonlijk voornaamwoord </a:t>
            </a:r>
            <a:r>
              <a:rPr lang="nl-NL" sz="2400" dirty="0" smtClean="0">
                <a:latin typeface="Calibri" pitchFamily="34" charset="0"/>
              </a:rPr>
              <a:t>zijn.</a:t>
            </a:r>
            <a:endParaRPr lang="nl-NL" sz="1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1400" dirty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r>
              <a:rPr lang="nl-NL" sz="2400" dirty="0" smtClean="0">
                <a:latin typeface="Calibri" pitchFamily="34" charset="0"/>
              </a:rPr>
              <a:t>Het lidwoord  </a:t>
            </a:r>
            <a:r>
              <a:rPr lang="nl-NL" sz="2400" dirty="0" smtClean="0">
                <a:solidFill>
                  <a:srgbClr val="0070C0"/>
                </a:solidFill>
                <a:latin typeface="Calibri" pitchFamily="34" charset="0"/>
              </a:rPr>
              <a:t>het</a:t>
            </a:r>
            <a:r>
              <a:rPr lang="nl-NL" sz="2400" dirty="0" smtClean="0">
                <a:latin typeface="Calibri" pitchFamily="34" charset="0"/>
              </a:rPr>
              <a:t> wordt opgevolgd door een bijvoeglijk naamwoord of zelfstandig naamwoord.</a:t>
            </a:r>
            <a:endParaRPr lang="nl-NL" sz="1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1400" dirty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r>
              <a:rPr lang="nl-NL" sz="2400" dirty="0" smtClean="0">
                <a:latin typeface="Calibri" pitchFamily="34" charset="0"/>
              </a:rPr>
              <a:t>Het persoonlijk voornaamwoord </a:t>
            </a:r>
            <a:r>
              <a:rPr lang="nl-NL" sz="2400" dirty="0" smtClean="0">
                <a:solidFill>
                  <a:srgbClr val="0070C0"/>
                </a:solidFill>
                <a:latin typeface="Calibri" pitchFamily="34" charset="0"/>
              </a:rPr>
              <a:t>het</a:t>
            </a:r>
            <a:r>
              <a:rPr lang="nl-NL" sz="2400" dirty="0" smtClean="0">
                <a:latin typeface="Calibri" pitchFamily="34" charset="0"/>
              </a:rPr>
              <a:t> wordt opgevolgd door een werkwoord en kun je vervangen door ‘dat’. </a:t>
            </a: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1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>
                <a:latin typeface="Calibri" pitchFamily="34" charset="0"/>
              </a:rPr>
              <a:t>Voorbeeld</a:t>
            </a:r>
            <a:r>
              <a:rPr lang="nl-NL" sz="2400" dirty="0" smtClean="0">
                <a:latin typeface="Calibri" pitchFamily="34" charset="0"/>
              </a:rPr>
              <a:t>:</a:t>
            </a:r>
            <a:r>
              <a:rPr lang="nl-NL" sz="2400" dirty="0">
                <a:latin typeface="Calibri" pitchFamily="34" charset="0"/>
              </a:rPr>
              <a:t>	</a:t>
            </a:r>
            <a:endParaRPr lang="nl-NL" sz="2400" dirty="0" smtClean="0">
              <a:latin typeface="Calibri" pitchFamily="34" charset="0"/>
            </a:endParaRPr>
          </a:p>
          <a:p>
            <a:pPr marL="457200" lvl="1" indent="0" eaLnBrk="1" hangingPunct="1">
              <a:buFontTx/>
              <a:buNone/>
              <a:defRPr/>
            </a:pPr>
            <a:r>
              <a:rPr lang="nl-NL" sz="2400" dirty="0" smtClean="0">
                <a:solidFill>
                  <a:srgbClr val="0070C0"/>
                </a:solidFill>
                <a:latin typeface="Calibri" pitchFamily="34" charset="0"/>
              </a:rPr>
              <a:t>Het</a:t>
            </a:r>
            <a:r>
              <a:rPr lang="nl-NL" sz="2400" dirty="0" smtClean="0">
                <a:latin typeface="Calibri" pitchFamily="34" charset="0"/>
              </a:rPr>
              <a:t> is goed. </a:t>
            </a:r>
          </a:p>
          <a:p>
            <a:pPr marL="457200" lvl="1" indent="0" eaLnBrk="1" hangingPunct="1">
              <a:buFontTx/>
              <a:buNone/>
              <a:defRPr/>
            </a:pPr>
            <a:r>
              <a:rPr lang="nl-NL" sz="2400" dirty="0" smtClean="0">
                <a:solidFill>
                  <a:srgbClr val="0070C0"/>
                </a:solidFill>
                <a:latin typeface="Calibri" pitchFamily="34" charset="0"/>
              </a:rPr>
              <a:t>Dat</a:t>
            </a:r>
            <a:r>
              <a:rPr lang="nl-NL" sz="2400" dirty="0" smtClean="0">
                <a:latin typeface="Calibri" pitchFamily="34" charset="0"/>
              </a:rPr>
              <a:t> is goed. </a:t>
            </a: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 smtClean="0">
                <a:latin typeface="Calibri" pitchFamily="34" charset="0"/>
              </a:rPr>
              <a:t/>
            </a:r>
            <a:br>
              <a:rPr lang="nl-NL" sz="2400" dirty="0" smtClean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marL="0" indent="0" eaLnBrk="1" hangingPunct="1">
              <a:buFontTx/>
              <a:buNone/>
              <a:defRPr/>
            </a:pPr>
            <a:r>
              <a:rPr lang="nl-NL" sz="2400" i="1" dirty="0" smtClean="0">
                <a:latin typeface="Calibri" pitchFamily="34" charset="0"/>
              </a:rPr>
              <a:t>    </a:t>
            </a:r>
          </a:p>
          <a:p>
            <a:pPr marL="0" indent="0" eaLnBrk="1" hangingPunct="1">
              <a:buFontTx/>
              <a:buNone/>
              <a:defRPr/>
            </a:pPr>
            <a:endParaRPr lang="nl-NL" sz="2400" b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b="1" dirty="0" smtClean="0">
                <a:latin typeface="Calibri" pitchFamily="34" charset="0"/>
              </a:rPr>
              <a:t>	</a:t>
            </a: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277426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764704"/>
            <a:ext cx="8229600" cy="1143000"/>
          </a:xfrm>
        </p:spPr>
        <p:txBody>
          <a:bodyPr/>
          <a:lstStyle/>
          <a:p>
            <a:pPr eaLnBrk="1" hangingPunct="1"/>
            <a:r>
              <a:rPr lang="nl-NL" sz="3000" b="1" dirty="0" smtClean="0">
                <a:latin typeface="Calibri" pitchFamily="34" charset="0"/>
              </a:rPr>
              <a:t>Lidwoord of persoonlijk voornaamwoord?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6700" y="1483568"/>
            <a:ext cx="8610600" cy="5257800"/>
          </a:xfrm>
        </p:spPr>
        <p:txBody>
          <a:bodyPr>
            <a:noAutofit/>
          </a:bodyPr>
          <a:lstStyle/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 smtClean="0">
              <a:solidFill>
                <a:srgbClr val="0070C0"/>
              </a:solidFill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u="sng" dirty="0" smtClean="0">
                <a:latin typeface="Calibri" pitchFamily="34" charset="0"/>
              </a:rPr>
              <a:t>Het</a:t>
            </a:r>
            <a:r>
              <a:rPr lang="nl-NL" sz="2400" dirty="0" smtClean="0">
                <a:latin typeface="Calibri" pitchFamily="34" charset="0"/>
              </a:rPr>
              <a:t> gaat jou niets aan!		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u="sng" dirty="0" smtClean="0">
                <a:latin typeface="Calibri" pitchFamily="34" charset="0"/>
              </a:rPr>
              <a:t>Het</a:t>
            </a:r>
            <a:r>
              <a:rPr lang="nl-NL" sz="2400" dirty="0" smtClean="0">
                <a:latin typeface="Calibri" pitchFamily="34" charset="0"/>
              </a:rPr>
              <a:t> journaal wordt iedere dag uitgezonden. 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dirty="0" smtClean="0">
                <a:latin typeface="Calibri" pitchFamily="34" charset="0"/>
              </a:rPr>
              <a:t>‘</a:t>
            </a:r>
            <a:r>
              <a:rPr lang="nl-NL" sz="2400" u="sng" dirty="0" smtClean="0">
                <a:latin typeface="Calibri" pitchFamily="34" charset="0"/>
              </a:rPr>
              <a:t>Het</a:t>
            </a:r>
            <a:r>
              <a:rPr lang="nl-NL" sz="2400" dirty="0" smtClean="0">
                <a:latin typeface="Calibri" pitchFamily="34" charset="0"/>
              </a:rPr>
              <a:t> is een nacht’ was de eerste nummer                                        1-hit van Guus Meeuwis. </a:t>
            </a:r>
            <a:br>
              <a:rPr lang="nl-NL" sz="2400" dirty="0" smtClean="0">
                <a:latin typeface="Calibri" pitchFamily="34" charset="0"/>
              </a:rPr>
            </a:br>
            <a:endParaRPr lang="nl-NL" sz="2400" dirty="0" smtClean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 smtClean="0">
                <a:latin typeface="Calibri" pitchFamily="34" charset="0"/>
              </a:rPr>
              <a:t/>
            </a:r>
            <a:br>
              <a:rPr lang="nl-NL" sz="2400" dirty="0" smtClean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marL="0" indent="0" eaLnBrk="1" hangingPunct="1">
              <a:buFontTx/>
              <a:buNone/>
              <a:defRPr/>
            </a:pPr>
            <a:r>
              <a:rPr lang="nl-NL" sz="2400" i="1" dirty="0" smtClean="0">
                <a:latin typeface="Calibri" pitchFamily="34" charset="0"/>
              </a:rPr>
              <a:t>    </a:t>
            </a:r>
          </a:p>
          <a:p>
            <a:pPr marL="0" indent="0" eaLnBrk="1" hangingPunct="1">
              <a:buFontTx/>
              <a:buNone/>
              <a:defRPr/>
            </a:pPr>
            <a:endParaRPr lang="nl-NL" sz="2400" b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b="1" dirty="0" smtClean="0">
                <a:latin typeface="Calibri" pitchFamily="34" charset="0"/>
              </a:rPr>
              <a:t>	</a:t>
            </a: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</p:txBody>
      </p:sp>
      <p:sp>
        <p:nvSpPr>
          <p:cNvPr id="2" name="Tekstvak 1"/>
          <p:cNvSpPr txBox="1">
            <a:spLocks noChangeArrowheads="1"/>
          </p:cNvSpPr>
          <p:nvPr/>
        </p:nvSpPr>
        <p:spPr bwMode="auto">
          <a:xfrm>
            <a:off x="6670104" y="2382713"/>
            <a:ext cx="2438400" cy="830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400" dirty="0">
                <a:solidFill>
                  <a:srgbClr val="0070C0"/>
                </a:solidFill>
                <a:latin typeface="Calibri" pitchFamily="34" charset="0"/>
              </a:rPr>
              <a:t>persoonlijk voornaamwoord</a:t>
            </a:r>
          </a:p>
        </p:txBody>
      </p:sp>
      <p:sp>
        <p:nvSpPr>
          <p:cNvPr id="7" name="Tekstvak 6"/>
          <p:cNvSpPr txBox="1">
            <a:spLocks noChangeArrowheads="1"/>
          </p:cNvSpPr>
          <p:nvPr/>
        </p:nvSpPr>
        <p:spPr bwMode="auto">
          <a:xfrm>
            <a:off x="6670104" y="3645024"/>
            <a:ext cx="2438400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400" dirty="0">
                <a:solidFill>
                  <a:srgbClr val="0070C0"/>
                </a:solidFill>
                <a:latin typeface="Calibri" pitchFamily="34" charset="0"/>
              </a:rPr>
              <a:t>lidwoord</a:t>
            </a:r>
          </a:p>
        </p:txBody>
      </p:sp>
      <p:sp>
        <p:nvSpPr>
          <p:cNvPr id="8" name="Tekstvak 7"/>
          <p:cNvSpPr txBox="1">
            <a:spLocks noChangeArrowheads="1"/>
          </p:cNvSpPr>
          <p:nvPr/>
        </p:nvSpPr>
        <p:spPr bwMode="auto">
          <a:xfrm>
            <a:off x="6670104" y="4975001"/>
            <a:ext cx="2438400" cy="830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400" dirty="0">
                <a:solidFill>
                  <a:srgbClr val="0070C0"/>
                </a:solidFill>
                <a:latin typeface="Calibri" pitchFamily="34" charset="0"/>
              </a:rPr>
              <a:t>persoonlijk voornaamwoord</a:t>
            </a:r>
          </a:p>
        </p:txBody>
      </p:sp>
    </p:spTree>
    <p:extLst>
      <p:ext uri="{BB962C8B-B14F-4D97-AF65-F5344CB8AC3E}">
        <p14:creationId xmlns:p14="http://schemas.microsoft.com/office/powerpoint/2010/main" val="2050201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270</Words>
  <Application>Microsoft Office PowerPoint</Application>
  <PresentationFormat>Diavoorstelling (4:3)</PresentationFormat>
  <Paragraphs>202</Paragraphs>
  <Slides>7</Slides>
  <Notes>6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0" baseType="lpstr">
      <vt:lpstr>Arial</vt:lpstr>
      <vt:lpstr>Calibri</vt:lpstr>
      <vt:lpstr>Kantoorthema</vt:lpstr>
      <vt:lpstr>Hoofdstuk 2 Grammatica woordsoorten </vt:lpstr>
      <vt:lpstr>Wat is een persoonlijk naamwoord?</vt:lpstr>
      <vt:lpstr>Wat is een persoonlijk naamwoord?</vt:lpstr>
      <vt:lpstr>Wat is een persoonlijk naamwoord?</vt:lpstr>
      <vt:lpstr> Welk persoonlijk naamwoord kun je invullen? Kies uit: haar – hij – hun – jij – jou – zij/ze</vt:lpstr>
      <vt:lpstr>Lidwoord of persoonlijk voornaamwoord?</vt:lpstr>
      <vt:lpstr>Lidwoord of persoonlijk voornaamwoord?</vt:lpstr>
    </vt:vector>
  </TitlesOfParts>
  <Company>Infinitas Learning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Hoofdstuk 2 Grammatica woordsoorten</dc:title>
  <dc:creator>Leeuwerik, Sigrid</dc:creator>
  <cp:lastModifiedBy>Mariëlle Strik (stk)</cp:lastModifiedBy>
  <cp:revision>3</cp:revision>
  <dcterms:created xsi:type="dcterms:W3CDTF">2013-03-27T09:21:18Z</dcterms:created>
  <dcterms:modified xsi:type="dcterms:W3CDTF">2016-07-06T13:59:19Z</dcterms:modified>
</cp:coreProperties>
</file>

<file path=docProps/thumbnail.jpeg>
</file>