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1"/>
  </p:sldMasterIdLst>
  <p:notesMasterIdLst>
    <p:notesMasterId r:id="rId22"/>
  </p:notesMasterIdLst>
  <p:sldIdLst>
    <p:sldId id="256" r:id="rId2"/>
    <p:sldId id="286" r:id="rId3"/>
    <p:sldId id="317" r:id="rId4"/>
    <p:sldId id="318" r:id="rId5"/>
    <p:sldId id="309" r:id="rId6"/>
    <p:sldId id="291" r:id="rId7"/>
    <p:sldId id="299" r:id="rId8"/>
    <p:sldId id="312" r:id="rId9"/>
    <p:sldId id="297" r:id="rId10"/>
    <p:sldId id="298" r:id="rId11"/>
    <p:sldId id="300" r:id="rId12"/>
    <p:sldId id="301" r:id="rId13"/>
    <p:sldId id="293" r:id="rId14"/>
    <p:sldId id="294" r:id="rId15"/>
    <p:sldId id="295" r:id="rId16"/>
    <p:sldId id="316" r:id="rId17"/>
    <p:sldId id="311" r:id="rId18"/>
    <p:sldId id="313" r:id="rId19"/>
    <p:sldId id="314" r:id="rId20"/>
    <p:sldId id="315" r:id="rId21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media/image1.jpeg>
</file>

<file path=ppt/media/image2.png>
</file>

<file path=ppt/media/image3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E48C03-C9DF-4274-B3BD-38A453E75CF7}" type="datetimeFigureOut">
              <a:rPr lang="nl-NL" smtClean="0"/>
              <a:t>10-5-2018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0A5A69-6FF5-4EEC-82EA-281E0D3B49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37410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nd diagonale hoek rechthoek 6"/>
          <p:cNvSpPr/>
          <p:nvPr/>
        </p:nvSpPr>
        <p:spPr>
          <a:xfrm>
            <a:off x="164592" y="146304"/>
            <a:ext cx="8814816" cy="2505456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el 7"/>
          <p:cNvSpPr>
            <a:spLocks noGrp="1"/>
          </p:cNvSpPr>
          <p:nvPr>
            <p:ph type="ctrTitle"/>
          </p:nvPr>
        </p:nvSpPr>
        <p:spPr>
          <a:xfrm>
            <a:off x="464234" y="381001"/>
            <a:ext cx="8229600" cy="2209800"/>
          </a:xfrm>
        </p:spPr>
        <p:txBody>
          <a:bodyPr lIns="45720" rIns="228600" anchor="b">
            <a:normAutofit/>
          </a:bodyPr>
          <a:lstStyle>
            <a:lvl1pPr marL="0" algn="r">
              <a:defRPr sz="4800"/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9" name="Ondertitel 8"/>
          <p:cNvSpPr>
            <a:spLocks noGrp="1"/>
          </p:cNvSpPr>
          <p:nvPr>
            <p:ph type="subTitle" idx="1"/>
          </p:nvPr>
        </p:nvSpPr>
        <p:spPr>
          <a:xfrm>
            <a:off x="2133600" y="2819400"/>
            <a:ext cx="6560234" cy="1752600"/>
          </a:xfrm>
        </p:spPr>
        <p:txBody>
          <a:bodyPr lIns="45720" rIns="246888"/>
          <a:lstStyle>
            <a:lvl1pPr marL="0" indent="0" algn="r">
              <a:spcBef>
                <a:spcPts val="0"/>
              </a:spcBef>
              <a:buNone/>
              <a:defRPr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/>
              <a:t>Klik om de ondertitelstijl van het model te bewerken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/>
          <a:p>
            <a:fld id="{81F271BF-4E83-4D57-A376-A9903DAABB60}" type="datetime1">
              <a:rPr lang="nl-NL" smtClean="0"/>
              <a:t>10-5-2018</a:t>
            </a:fld>
            <a:endParaRPr lang="nl-NL"/>
          </a:p>
        </p:txBody>
      </p:sp>
      <p:sp>
        <p:nvSpPr>
          <p:cNvPr id="11" name="Tijdelijke aanduiding voor dianummer 10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  <p:sp>
        <p:nvSpPr>
          <p:cNvPr id="12" name="Tijdelijke aanduiding voor voettekst 11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/>
          <a:p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6FAB2-8A87-4A7D-B931-A1E3177C6FE1}" type="datetime1">
              <a:rPr lang="nl-NL" smtClean="0"/>
              <a:t>10-5-2018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 algn="l">
              <a:defRPr/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ADF74-058A-40BE-A053-CCCABB982AEC}" type="datetime1">
              <a:rPr lang="nl-NL" smtClean="0"/>
              <a:t>10-5-2018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hoek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70881B-B74E-450A-BE74-5A537A3423C3}" type="datetime1">
              <a:rPr lang="nl-NL" smtClean="0"/>
              <a:t>10-5-2018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hthoek 6"/>
          <p:cNvSpPr/>
          <p:nvPr/>
        </p:nvSpPr>
        <p:spPr>
          <a:xfrm>
            <a:off x="1000128" y="3267456"/>
            <a:ext cx="74066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76" y="498230"/>
            <a:ext cx="7772400" cy="2731008"/>
          </a:xfrm>
        </p:spPr>
        <p:txBody>
          <a:bodyPr rIns="100584"/>
          <a:lstStyle>
            <a:lvl1pPr algn="r">
              <a:buNone/>
              <a:defRPr sz="4000" b="1" cap="none">
                <a:solidFill>
                  <a:schemeClr val="accent1">
                    <a:tint val="95000"/>
                    <a:satMod val="200000"/>
                  </a:schemeClr>
                </a:solidFill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3287713"/>
            <a:ext cx="7772400" cy="1509712"/>
          </a:xfrm>
        </p:spPr>
        <p:txBody>
          <a:bodyPr rIns="128016" anchor="t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8" name="Tijdelijke aanduiding voor datum 7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/>
          <a:p>
            <a:fld id="{7DD2D53C-D07F-4B30-AB28-3716B897EB71}" type="datetime1">
              <a:rPr lang="nl-NL" smtClean="0"/>
              <a:t>10-5-2018</a:t>
            </a:fld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Tijdelijke aanduiding voor voettekst 9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/>
          <a:p>
            <a:endParaRPr lang="nl-N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6B61C-85AC-4BAD-9DFF-914941D4811F}" type="datetime1">
              <a:rPr lang="nl-NL" smtClean="0"/>
              <a:t>10-5-2018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/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Rechthoek 9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hthoek 9"/>
          <p:cNvSpPr/>
          <p:nvPr/>
        </p:nvSpPr>
        <p:spPr>
          <a:xfrm>
            <a:off x="616744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hthoek 10"/>
          <p:cNvSpPr/>
          <p:nvPr/>
        </p:nvSpPr>
        <p:spPr>
          <a:xfrm>
            <a:off x="4800600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51948"/>
            <a:ext cx="8229600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941763"/>
          </a:xfrm>
        </p:spPr>
        <p:txBody>
          <a:bodyPr lIns="9144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941763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D7E43E-33EE-4E65-BEB9-6B0CC2CE32D6}" type="datetime1">
              <a:rPr lang="nl-NL" smtClean="0"/>
              <a:t>10-5-2018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/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53218"/>
            <a:ext cx="8229600" cy="1143000"/>
          </a:xfrm>
        </p:spPr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794136-569F-4A6C-807C-6D480F94E17F}" type="datetime1">
              <a:rPr lang="nl-NL" smtClean="0"/>
              <a:t>10-5-2018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Rechthoek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5AB37-EF27-4B4D-9475-C65BCBAF376E}" type="datetime1">
              <a:rPr lang="nl-NL" smtClean="0"/>
              <a:t>10-5-2018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hthoek 7"/>
          <p:cNvSpPr/>
          <p:nvPr/>
        </p:nvSpPr>
        <p:spPr>
          <a:xfrm>
            <a:off x="5057552" y="105765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63136" y="304800"/>
            <a:ext cx="3931920" cy="762000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963136" y="1107560"/>
            <a:ext cx="3931920" cy="1066800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228600" y="2209800"/>
            <a:ext cx="8666456" cy="3977640"/>
          </a:xfrm>
        </p:spPr>
        <p:txBody>
          <a:bodyPr/>
          <a:lstStyle>
            <a:lvl1pPr marL="292608">
              <a:defRPr sz="3200"/>
            </a:lvl1pPr>
            <a:lvl2pPr marL="594360">
              <a:defRPr sz="2800"/>
            </a:lvl2pPr>
            <a:lvl3pPr marL="822960">
              <a:defRPr sz="2400"/>
            </a:lvl3pPr>
            <a:lvl4pPr marL="1051560">
              <a:defRPr sz="2000"/>
            </a:lvl4pPr>
            <a:lvl5pPr marL="1261872">
              <a:defRPr sz="20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9" name="Tijdelijke aanduiding voor datum 8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/>
          <a:p>
            <a:fld id="{9B774A25-1AE3-4ABE-9C11-2A5BDBA6183F}" type="datetime1">
              <a:rPr lang="nl-NL" smtClean="0"/>
              <a:t>10-5-2018</a:t>
            </a:fld>
            <a:endParaRPr lang="nl-NL"/>
          </a:p>
        </p:txBody>
      </p:sp>
      <p:sp>
        <p:nvSpPr>
          <p:cNvPr id="10" name="Tijdelijke aanduiding voor dianummer 9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  <p:sp>
        <p:nvSpPr>
          <p:cNvPr id="11" name="Tijdelijke aanduiding voor voettekst 10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/>
          <a:p>
            <a:endParaRPr lang="nl-N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040443" y="4724400"/>
            <a:ext cx="5486400" cy="664536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3040443" y="5388936"/>
            <a:ext cx="5486400" cy="912255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13" name="Tijdelijke aanduiding voor afbeelding 12"/>
          <p:cNvSpPr>
            <a:spLocks noGrp="1"/>
          </p:cNvSpPr>
          <p:nvPr>
            <p:ph type="pic" idx="1"/>
          </p:nvPr>
        </p:nvSpPr>
        <p:spPr>
          <a:xfrm>
            <a:off x="304800" y="249864"/>
            <a:ext cx="8534400" cy="4343400"/>
          </a:xfrm>
          <a:prstGeom prst="round2DiagRect">
            <a:avLst>
              <a:gd name="adj1" fmla="val 11403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  <a:extLst/>
          </a:lstStyle>
          <a:p>
            <a:pPr marL="0" algn="l" rtl="0" eaLnBrk="1" latinLnBrk="0" hangingPunct="1"/>
            <a:r>
              <a:rPr kumimoji="0" lang="nl-NL">
                <a:solidFill>
                  <a:schemeClr val="lt1"/>
                </a:solidFill>
                <a:latin typeface="+mn-lt"/>
                <a:ea typeface="+mn-ea"/>
                <a:cs typeface="+mn-cs"/>
              </a:rPr>
              <a:t>Klik op het pictogram als u een afbeelding wilt toevoegen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Tijdelijke aanduiding voor datum 7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/>
          <a:p>
            <a:fld id="{83BDEF29-8F3D-4046-BA32-A82384CCA1D5}" type="datetime1">
              <a:rPr lang="nl-NL" smtClean="0"/>
              <a:t>10-5-2018</a:t>
            </a:fld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Tijdelijke aanduiding voor voettekst 9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/>
          <a:p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nd diagonale hoek rechthoek 6"/>
          <p:cNvSpPr/>
          <p:nvPr/>
        </p:nvSpPr>
        <p:spPr>
          <a:xfrm>
            <a:off x="164592" y="147085"/>
            <a:ext cx="8810846" cy="6565392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3"/>
          </p:nvPr>
        </p:nvSpPr>
        <p:spPr>
          <a:xfrm>
            <a:off x="1295400" y="6400800"/>
            <a:ext cx="4212264" cy="274320"/>
          </a:xfrm>
          <a:prstGeom prst="rect">
            <a:avLst/>
          </a:prstGeom>
        </p:spPr>
        <p:txBody>
          <a:bodyPr/>
          <a:lstStyle>
            <a:lvl1pPr algn="r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14" name="Tijdelijke aanduiding voor datum 13"/>
          <p:cNvSpPr>
            <a:spLocks noGrp="1"/>
          </p:cNvSpPr>
          <p:nvPr>
            <p:ph type="dt" sz="half" idx="2"/>
          </p:nvPr>
        </p:nvSpPr>
        <p:spPr>
          <a:xfrm>
            <a:off x="5562600" y="6400800"/>
            <a:ext cx="3002280" cy="27432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fld id="{65AF7D7E-85CF-410F-B2FE-103CEFA85C61}" type="datetime1">
              <a:rPr lang="nl-NL" smtClean="0"/>
              <a:t>10-5-2018</a:t>
            </a:fld>
            <a:endParaRPr lang="nl-NL"/>
          </a:p>
        </p:txBody>
      </p:sp>
      <p:sp>
        <p:nvSpPr>
          <p:cNvPr id="23" name="Tijdelijke aanduiding voor dianummer 22"/>
          <p:cNvSpPr>
            <a:spLocks noGrp="1"/>
          </p:cNvSpPr>
          <p:nvPr>
            <p:ph type="sldNum" sz="quarter" idx="4"/>
          </p:nvPr>
        </p:nvSpPr>
        <p:spPr>
          <a:xfrm>
            <a:off x="8638952" y="6514568"/>
            <a:ext cx="464288" cy="274320"/>
          </a:xfrm>
          <a:prstGeom prst="rect">
            <a:avLst/>
          </a:prstGeom>
        </p:spPr>
        <p:txBody>
          <a:bodyPr anchor="ctr"/>
          <a:lstStyle>
            <a:lvl1pPr algn="r" eaLnBrk="1" latinLnBrk="0" hangingPunct="1">
              <a:defRPr kumimoji="0" sz="1600">
                <a:solidFill>
                  <a:schemeClr val="tx2">
                    <a:shade val="90000"/>
                  </a:schemeClr>
                </a:solidFill>
                <a:effectLst/>
              </a:defRPr>
            </a:lvl1pPr>
            <a:extLst/>
          </a:lstStyle>
          <a:p>
            <a:fld id="{7579707F-7883-4DBA-A792-E4A48BA6DEBC}" type="slidenum">
              <a:rPr lang="nl-NL" smtClean="0"/>
              <a:t>‹nr.›</a:t>
            </a:fld>
            <a:endParaRPr lang="nl-NL"/>
          </a:p>
        </p:txBody>
      </p:sp>
      <p:sp>
        <p:nvSpPr>
          <p:cNvPr id="22" name="Tijdelijke aanduiding voor titel 2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  <a:prstGeom prst="rect">
            <a:avLst/>
          </a:prstGeom>
        </p:spPr>
        <p:txBody>
          <a:bodyPr rIns="91440" anchor="b">
            <a:normAutofit/>
            <a:scene3d>
              <a:camera prst="orthographicFront"/>
              <a:lightRig rig="soft" dir="t">
                <a:rot lat="0" lon="0" rev="2400000"/>
              </a:lightRig>
            </a:scene3d>
            <a:sp3d>
              <a:bevelT w="19050" h="12700"/>
            </a:sp3d>
          </a:bodyPr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13" name="Tijdelijke aanduiding voor tekst 12"/>
          <p:cNvSpPr>
            <a:spLocks noGrp="1"/>
          </p:cNvSpPr>
          <p:nvPr>
            <p:ph type="body" idx="1"/>
          </p:nvPr>
        </p:nvSpPr>
        <p:spPr>
          <a:xfrm>
            <a:off x="457200" y="1646237"/>
            <a:ext cx="8229600" cy="452628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nl-NL"/>
              <a:t>Klik om de modelstijlen te bewerken</a:t>
            </a:r>
          </a:p>
          <a:p>
            <a:pPr lvl="1" eaLnBrk="1" latinLnBrk="0" hangingPunct="1"/>
            <a:r>
              <a:rPr kumimoji="0" lang="nl-NL"/>
              <a:t>Tweede niveau</a:t>
            </a:r>
          </a:p>
          <a:p>
            <a:pPr lvl="2" eaLnBrk="1" latinLnBrk="0" hangingPunct="1"/>
            <a:r>
              <a:rPr kumimoji="0" lang="nl-NL"/>
              <a:t>Derde niveau</a:t>
            </a:r>
          </a:p>
          <a:p>
            <a:pPr lvl="3" eaLnBrk="1" latinLnBrk="0" hangingPunct="1"/>
            <a:r>
              <a:rPr kumimoji="0" lang="nl-NL"/>
              <a:t>Vierde niveau</a:t>
            </a:r>
          </a:p>
          <a:p>
            <a:pPr lvl="4" eaLnBrk="1" latinLnBrk="0" hangingPunct="1"/>
            <a:r>
              <a:rPr kumimoji="0" lang="nl-NL"/>
              <a:t>Vijfde niveau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marL="54864" algn="r" rtl="0" eaLnBrk="1" latinLnBrk="0" hangingPunct="1">
        <a:spcBef>
          <a:spcPct val="0"/>
        </a:spcBef>
        <a:buNone/>
        <a:defRPr kumimoji="0" sz="4600" kern="1200">
          <a:solidFill>
            <a:schemeClr val="tx2">
              <a:tint val="100000"/>
              <a:shade val="90000"/>
              <a:satMod val="250000"/>
              <a:alpha val="100000"/>
            </a:schemeClr>
          </a:solidFill>
          <a:effectLst>
            <a:outerShdw blurRad="38100" dist="25500" dir="5400000" algn="tl" rotWithShape="0">
              <a:srgbClr val="000000">
                <a:satMod val="180000"/>
                <a:alpha val="7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92100" indent="-292100" algn="l" rtl="0" eaLnBrk="1" latinLnBrk="0" hangingPunct="1">
        <a:spcBef>
          <a:spcPts val="0"/>
        </a:spcBef>
        <a:buClr>
          <a:schemeClr val="accent1"/>
        </a:buClr>
        <a:buSzPct val="70000"/>
        <a:buFont typeface="Wingdings 2"/>
        <a:buChar char="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rtl="0" eaLnBrk="1" latinLnBrk="0" hangingPunct="1">
        <a:spcBef>
          <a:spcPts val="400"/>
        </a:spcBef>
        <a:buClr>
          <a:schemeClr val="accent2"/>
        </a:buClr>
        <a:buSzPct val="90000"/>
        <a:buFontTx/>
        <a:buChar char="•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192024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zrzMhU_4m-g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Taalbeschouwing 2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week </a:t>
            </a:r>
            <a:r>
              <a:rPr lang="nl-NL" dirty="0" smtClean="0"/>
              <a:t>3</a:t>
            </a:r>
            <a:endParaRPr lang="nl-NL" dirty="0"/>
          </a:p>
          <a:p>
            <a:r>
              <a:rPr lang="nl-NL" dirty="0"/>
              <a:t>Pragmatiek + </a:t>
            </a:r>
            <a:r>
              <a:rPr lang="nl-NL" dirty="0" smtClean="0"/>
              <a:t>conversatieanalyse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35960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marL="0" indent="0"/>
            <a:r>
              <a:rPr lang="nl-NL" sz="4000" dirty="0" smtClean="0"/>
              <a:t>2. Face + FTA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FTA: face </a:t>
            </a:r>
            <a:r>
              <a:rPr lang="nl-NL" dirty="0" err="1" smtClean="0"/>
              <a:t>threatening</a:t>
            </a:r>
            <a:r>
              <a:rPr lang="nl-NL" dirty="0" smtClean="0"/>
              <a:t> act.</a:t>
            </a:r>
            <a:endParaRPr lang="nl-NL" dirty="0"/>
          </a:p>
          <a:p>
            <a:endParaRPr lang="nl-NL" dirty="0"/>
          </a:p>
          <a:p>
            <a:r>
              <a:rPr lang="nl-NL" dirty="0" smtClean="0"/>
              <a:t>O.a. </a:t>
            </a:r>
            <a:r>
              <a:rPr lang="nl-NL" dirty="0"/>
              <a:t>verontschuldigingen, complimenten, kritiek, verzoeken, etc.</a:t>
            </a:r>
          </a:p>
          <a:p>
            <a:endParaRPr lang="nl-NL" dirty="0"/>
          </a:p>
          <a:p>
            <a:r>
              <a:rPr lang="nl-NL" dirty="0"/>
              <a:t>= allemaal zaken waarbij de spreker de hoorder </a:t>
            </a:r>
            <a:r>
              <a:rPr lang="nl-NL" dirty="0" smtClean="0"/>
              <a:t>'lastigvalt</a:t>
            </a:r>
            <a:r>
              <a:rPr lang="nl-NL" dirty="0"/>
              <a:t>'.</a:t>
            </a:r>
          </a:p>
          <a:p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10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3420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marL="0" indent="0"/>
            <a:r>
              <a:rPr lang="nl-NL" sz="4000" dirty="0"/>
              <a:t>2. </a:t>
            </a:r>
            <a:r>
              <a:rPr lang="nl-NL" sz="4000" dirty="0" smtClean="0"/>
              <a:t>Face + FTA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1. Sorry dat ik te laat ben.</a:t>
            </a:r>
          </a:p>
          <a:p>
            <a:pPr marL="0" indent="0">
              <a:buNone/>
            </a:pPr>
            <a:r>
              <a:rPr lang="nl-NL" dirty="0"/>
              <a:t>2. Wat een mooie jurk heb je aan!</a:t>
            </a:r>
          </a:p>
          <a:p>
            <a:pPr marL="0" indent="0">
              <a:buNone/>
            </a:pPr>
            <a:r>
              <a:rPr lang="nl-NL" dirty="0"/>
              <a:t>3. Je college is warrig.</a:t>
            </a:r>
          </a:p>
          <a:p>
            <a:pPr marL="0" indent="0">
              <a:buNone/>
            </a:pPr>
            <a:r>
              <a:rPr lang="nl-NL" dirty="0"/>
              <a:t>4. Ik wil een tientje lenen.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11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340351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0" indent="0"/>
            <a:r>
              <a:rPr lang="nl-NL" sz="4400" dirty="0"/>
              <a:t>2. </a:t>
            </a:r>
            <a:r>
              <a:rPr lang="nl-NL" sz="4400" dirty="0" smtClean="0"/>
              <a:t>Face + FTA</a:t>
            </a:r>
            <a:endParaRPr lang="nl-NL" sz="44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Sociale </a:t>
            </a:r>
            <a:r>
              <a:rPr lang="nl-NL" dirty="0"/>
              <a:t>verhoudingen constant in de gaten </a:t>
            </a:r>
            <a:r>
              <a:rPr lang="nl-NL" dirty="0" smtClean="0"/>
              <a:t>gehouden. Evt. taalgebruik </a:t>
            </a:r>
            <a:r>
              <a:rPr lang="nl-NL" dirty="0"/>
              <a:t>daarop </a:t>
            </a:r>
            <a:r>
              <a:rPr lang="nl-NL" dirty="0" smtClean="0"/>
              <a:t>aange</a:t>
            </a:r>
            <a:r>
              <a:rPr lang="nl-NL" dirty="0" smtClean="0"/>
              <a:t>past</a:t>
            </a:r>
            <a:r>
              <a:rPr lang="nl-NL" dirty="0" smtClean="0"/>
              <a:t>.</a:t>
            </a:r>
            <a:endParaRPr lang="nl-NL" dirty="0"/>
          </a:p>
          <a:p>
            <a:endParaRPr lang="nl-NL" dirty="0"/>
          </a:p>
          <a:p>
            <a:r>
              <a:rPr lang="nl-NL" dirty="0" smtClean="0"/>
              <a:t>Niet </a:t>
            </a:r>
            <a:r>
              <a:rPr lang="nl-NL" dirty="0"/>
              <a:t>zomaar alles onverbloemd zeggen: </a:t>
            </a:r>
            <a:r>
              <a:rPr lang="nl-NL" dirty="0" smtClean="0"/>
              <a:t>extra </a:t>
            </a:r>
            <a:r>
              <a:rPr lang="nl-NL" dirty="0"/>
              <a:t>moeite om gezichtsverlies te besparen.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12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166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800" dirty="0"/>
              <a:t>2. </a:t>
            </a:r>
            <a:r>
              <a:rPr lang="nl-NL" sz="4800" dirty="0" smtClean="0"/>
              <a:t>Face + repair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Verbeteren is potentieel pijnlijk: iemand maakt een fout, fouten maken leidt tot gezichtsverlies. </a:t>
            </a:r>
          </a:p>
          <a:p>
            <a:endParaRPr lang="nl-NL" dirty="0" smtClean="0"/>
          </a:p>
          <a:p>
            <a:r>
              <a:rPr lang="nl-NL" dirty="0" smtClean="0"/>
              <a:t>Verbeteren = '</a:t>
            </a:r>
            <a:r>
              <a:rPr lang="nl-NL" i="1" dirty="0" smtClean="0"/>
              <a:t>repair'</a:t>
            </a:r>
            <a:r>
              <a:rPr lang="nl-NL" dirty="0" smtClean="0"/>
              <a:t>.</a:t>
            </a:r>
            <a:endParaRPr lang="nl-NL" dirty="0"/>
          </a:p>
          <a:p>
            <a:endParaRPr lang="nl-NL" dirty="0"/>
          </a:p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13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933767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400" dirty="0"/>
              <a:t>2. </a:t>
            </a:r>
            <a:r>
              <a:rPr lang="nl-NL" sz="4400" dirty="0" smtClean="0"/>
              <a:t>Face + repair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Repair </a:t>
            </a:r>
            <a:r>
              <a:rPr lang="nl-NL" dirty="0" smtClean="0"/>
              <a:t>bij </a:t>
            </a:r>
            <a:r>
              <a:rPr lang="nl-NL" dirty="0"/>
              <a:t>informele communicatie: rangorde in voorkeur.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/>
              <a:t>- </a:t>
            </a:r>
            <a:r>
              <a:rPr lang="nl-NL" u="sng" dirty="0"/>
              <a:t>Vroege correctie</a:t>
            </a:r>
            <a:r>
              <a:rPr lang="nl-NL" dirty="0"/>
              <a:t> </a:t>
            </a:r>
            <a:r>
              <a:rPr lang="nl-NL" dirty="0" smtClean="0"/>
              <a:t>voor </a:t>
            </a:r>
            <a:r>
              <a:rPr lang="nl-NL" dirty="0"/>
              <a:t>late correctie.</a:t>
            </a:r>
          </a:p>
          <a:p>
            <a:pPr marL="0" indent="0">
              <a:buNone/>
            </a:pPr>
            <a:r>
              <a:rPr lang="nl-NL" dirty="0"/>
              <a:t>- </a:t>
            </a:r>
            <a:r>
              <a:rPr lang="nl-NL" u="sng" dirty="0"/>
              <a:t>Repair door spreker zelf</a:t>
            </a:r>
            <a:r>
              <a:rPr lang="nl-NL" dirty="0"/>
              <a:t> </a:t>
            </a:r>
            <a:r>
              <a:rPr lang="nl-NL" dirty="0" smtClean="0"/>
              <a:t>voor </a:t>
            </a:r>
            <a:r>
              <a:rPr lang="nl-NL" dirty="0"/>
              <a:t>herstel door een ander</a:t>
            </a:r>
            <a:r>
              <a:rPr lang="nl-NL" dirty="0" smtClean="0"/>
              <a:t>.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i="1" dirty="0" smtClean="0"/>
              <a:t>(Zie </a:t>
            </a:r>
            <a:r>
              <a:rPr lang="nl-NL" i="1" dirty="0" err="1" smtClean="0"/>
              <a:t>Monty</a:t>
            </a:r>
            <a:r>
              <a:rPr lang="nl-NL" i="1" dirty="0" smtClean="0"/>
              <a:t> Python beurt 21.)</a:t>
            </a:r>
            <a:endParaRPr lang="nl-NL" i="1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14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26116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sz="4400" dirty="0"/>
              <a:t>2. </a:t>
            </a:r>
            <a:r>
              <a:rPr lang="nl-NL" sz="4400" dirty="0" smtClean="0"/>
              <a:t>Face + verbeteren leerlingen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Lesgeven: </a:t>
            </a:r>
          </a:p>
          <a:p>
            <a:endParaRPr lang="nl-NL" dirty="0" smtClean="0"/>
          </a:p>
          <a:p>
            <a:r>
              <a:rPr lang="nl-NL" dirty="0" smtClean="0"/>
              <a:t>Duidelijkheid = prioriteit (i.p.v. gezichtsbehoud leerling).</a:t>
            </a:r>
          </a:p>
          <a:p>
            <a:r>
              <a:rPr lang="nl-NL" dirty="0" smtClean="0"/>
              <a:t>Leraar </a:t>
            </a:r>
            <a:r>
              <a:rPr lang="nl-NL" u="sng" dirty="0" smtClean="0"/>
              <a:t>moet</a:t>
            </a:r>
            <a:r>
              <a:rPr lang="nl-NL" dirty="0" smtClean="0"/>
              <a:t> foute antwoorden verbeteren (geen misverstanden).</a:t>
            </a:r>
          </a:p>
          <a:p>
            <a:r>
              <a:rPr lang="nl-NL" dirty="0" smtClean="0"/>
              <a:t>Verbetering </a:t>
            </a:r>
            <a:r>
              <a:rPr lang="nl-NL" u="sng" dirty="0" smtClean="0"/>
              <a:t>moet</a:t>
            </a:r>
            <a:r>
              <a:rPr lang="nl-NL" dirty="0" smtClean="0"/>
              <a:t> leerzaam zijn voor leerling.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15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998405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sz="4400" dirty="0"/>
              <a:t>2. </a:t>
            </a:r>
            <a:r>
              <a:rPr lang="nl-NL" sz="4400" dirty="0" smtClean="0"/>
              <a:t>Face + leerlingen </a:t>
            </a:r>
            <a:r>
              <a:rPr lang="nl-NL" sz="4800" dirty="0"/>
              <a:t>verbeteren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Doel docent bij een fout antwoord leerling: </a:t>
            </a: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1</a:t>
            </a:r>
            <a:r>
              <a:rPr lang="nl-NL" dirty="0"/>
              <a:t>. </a:t>
            </a:r>
            <a:r>
              <a:rPr lang="nl-NL" dirty="0" smtClean="0"/>
              <a:t>De leerling weet dat hij een fout heeft gemaakt.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2. Het is duidelijk waar het fout gaat.</a:t>
            </a:r>
          </a:p>
          <a:p>
            <a:pPr marL="0" indent="0">
              <a:buNone/>
            </a:pPr>
            <a:r>
              <a:rPr lang="nl-NL" dirty="0"/>
              <a:t>3. Het is duidelijk wat er fout gaat.</a:t>
            </a:r>
          </a:p>
          <a:p>
            <a:pPr marL="0" indent="0">
              <a:buNone/>
            </a:pPr>
            <a:r>
              <a:rPr lang="nl-NL" dirty="0"/>
              <a:t>4. De leerling krijgt hulp bij het verbeteren.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16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256737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sz="4400" dirty="0"/>
              <a:t>2. Face + leerlingen </a:t>
            </a:r>
            <a:r>
              <a:rPr lang="nl-NL" sz="4800" dirty="0"/>
              <a:t>verbeteren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Bij lesgeven wacht je als leraar dus niet tot de spreker zichzelf verbetert, maar jij doet de voorzet. </a:t>
            </a:r>
            <a:endParaRPr lang="nl-NL" dirty="0"/>
          </a:p>
          <a:p>
            <a:endParaRPr lang="nl-NL" dirty="0" smtClean="0"/>
          </a:p>
          <a:p>
            <a:r>
              <a:rPr lang="nl-NL" dirty="0" smtClean="0"/>
              <a:t>Hiervoor verschillende manieren.</a:t>
            </a:r>
          </a:p>
          <a:p>
            <a:endParaRPr lang="nl-NL" dirty="0"/>
          </a:p>
          <a:p>
            <a:r>
              <a:rPr lang="nl-NL" dirty="0"/>
              <a:t>Hand-out p. 2: kiezen waarvan er sprake is in het schema met de vier fragmentjes.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17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63899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2. Face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Zie verder de dossieropdrachten voor meer over face en gezichtsverlies.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18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4703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1. Je weet hoe je in een OLG zo veel mogelijk leerlingen kunt laten nadenken over jouw vragen.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2. Je weet hoe je de antwoorden van leerlingen kunt gebruiken om het denkproces nog verder te stimuleren. 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19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010038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vandaag doen?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1. </a:t>
            </a:r>
            <a:r>
              <a:rPr lang="nl-NL" dirty="0"/>
              <a:t>Beurtwisseling </a:t>
            </a:r>
            <a:r>
              <a:rPr lang="nl-NL" dirty="0" smtClean="0"/>
              <a:t>+ onderwijsleergesprek (OLG)</a:t>
            </a: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2. </a:t>
            </a:r>
            <a:r>
              <a:rPr lang="nl-NL" dirty="0"/>
              <a:t>Reacties op antwoorden leerlingen: face + </a:t>
            </a:r>
            <a:r>
              <a:rPr lang="nl-NL" dirty="0" smtClean="0"/>
              <a:t>repair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259369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3. </a:t>
            </a:r>
            <a:r>
              <a:rPr lang="nl-NL" dirty="0"/>
              <a:t>Je weet wat het effect is van pauzes laten vallen na een vraag.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4</a:t>
            </a:r>
            <a:r>
              <a:rPr lang="nl-NL" dirty="0" smtClean="0"/>
              <a:t>. </a:t>
            </a:r>
            <a:r>
              <a:rPr lang="nl-NL" dirty="0"/>
              <a:t>Je </a:t>
            </a:r>
            <a:r>
              <a:rPr lang="nl-NL" dirty="0" smtClean="0"/>
              <a:t>kunt </a:t>
            </a:r>
            <a:r>
              <a:rPr lang="nl-NL" dirty="0"/>
              <a:t>het begrip 'face</a:t>
            </a:r>
            <a:r>
              <a:rPr lang="nl-NL" dirty="0" smtClean="0"/>
              <a:t>' in verband brengen met vragen stellen in de les.</a:t>
            </a: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6. Je </a:t>
            </a:r>
            <a:r>
              <a:rPr lang="nl-NL" dirty="0" smtClean="0"/>
              <a:t>kunt de </a:t>
            </a:r>
            <a:r>
              <a:rPr lang="nl-NL" dirty="0"/>
              <a:t>begrippen 'repair' en </a:t>
            </a:r>
            <a:r>
              <a:rPr lang="nl-NL" dirty="0" smtClean="0"/>
              <a:t>face koppelen aan foute antwoorden van leerlingen. 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20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46010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1. Je weet hoe je in een OLG zo veel mogelijk leerlingen kunt laten nadenken over jouw vragen.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2. Je weet hoe je de antwoorden van leerlingen kunt gebruiken om het denkproces nog verder te stimuleren. 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1601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3. </a:t>
            </a:r>
            <a:r>
              <a:rPr lang="nl-NL" dirty="0"/>
              <a:t>Je weet wat het effect is van pauzes laten vallen na een vraag.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4</a:t>
            </a:r>
            <a:r>
              <a:rPr lang="nl-NL" dirty="0" smtClean="0"/>
              <a:t>. </a:t>
            </a:r>
            <a:r>
              <a:rPr lang="nl-NL" dirty="0"/>
              <a:t>Je </a:t>
            </a:r>
            <a:r>
              <a:rPr lang="nl-NL" dirty="0" smtClean="0"/>
              <a:t>kunt </a:t>
            </a:r>
            <a:r>
              <a:rPr lang="nl-NL" dirty="0"/>
              <a:t>het begrip 'face</a:t>
            </a:r>
            <a:r>
              <a:rPr lang="nl-NL" dirty="0" smtClean="0"/>
              <a:t>' in verband brengen met vragen stellen in de les.</a:t>
            </a: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6. Je </a:t>
            </a:r>
            <a:r>
              <a:rPr lang="nl-NL" dirty="0" smtClean="0"/>
              <a:t>kunt de </a:t>
            </a:r>
            <a:r>
              <a:rPr lang="nl-NL" dirty="0"/>
              <a:t>begrippen 'repair' en </a:t>
            </a:r>
            <a:r>
              <a:rPr lang="nl-NL" dirty="0" smtClean="0"/>
              <a:t>face koppelen aan foute antwoorden van leerlingen. 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18158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 </a:t>
            </a:r>
            <a:r>
              <a:rPr lang="nl-NL" dirty="0" err="1" smtClean="0"/>
              <a:t>Monty</a:t>
            </a:r>
            <a:r>
              <a:rPr lang="nl-NL" dirty="0" smtClean="0"/>
              <a:t> Python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err="1" smtClean="0">
                <a:hlinkClick r:id="rId2"/>
              </a:rPr>
              <a:t>And</a:t>
            </a:r>
            <a:r>
              <a:rPr lang="nl-NL" dirty="0" smtClean="0">
                <a:hlinkClick r:id="rId2"/>
              </a:rPr>
              <a:t> </a:t>
            </a:r>
            <a:r>
              <a:rPr lang="nl-NL" dirty="0" err="1" smtClean="0">
                <a:hlinkClick r:id="rId2"/>
              </a:rPr>
              <a:t>now</a:t>
            </a:r>
            <a:r>
              <a:rPr lang="nl-NL" dirty="0" smtClean="0">
                <a:hlinkClick r:id="rId2"/>
              </a:rPr>
              <a:t> </a:t>
            </a:r>
            <a:r>
              <a:rPr lang="nl-NL" dirty="0" err="1" smtClean="0">
                <a:hlinkClick r:id="rId2"/>
              </a:rPr>
              <a:t>for</a:t>
            </a:r>
            <a:r>
              <a:rPr lang="nl-NL" dirty="0" smtClean="0">
                <a:hlinkClick r:id="rId2"/>
              </a:rPr>
              <a:t> </a:t>
            </a:r>
            <a:r>
              <a:rPr lang="nl-NL" dirty="0" err="1" smtClean="0">
                <a:hlinkClick r:id="rId2"/>
              </a:rPr>
              <a:t>something</a:t>
            </a:r>
            <a:r>
              <a:rPr lang="nl-NL" dirty="0" smtClean="0">
                <a:hlinkClick r:id="rId2"/>
              </a:rPr>
              <a:t> </a:t>
            </a:r>
            <a:r>
              <a:rPr lang="nl-NL" dirty="0" err="1" smtClean="0">
                <a:hlinkClick r:id="rId2"/>
              </a:rPr>
              <a:t>completely</a:t>
            </a:r>
            <a:r>
              <a:rPr lang="nl-NL" dirty="0" smtClean="0">
                <a:hlinkClick r:id="rId2"/>
              </a:rPr>
              <a:t> different!</a:t>
            </a: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Zie hand-out.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9707F-7883-4DBA-A792-E4A48BA6DEBC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25146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marL="0" indent="0"/>
            <a:r>
              <a:rPr lang="nl-NL" sz="3600" dirty="0" smtClean="0"/>
              <a:t>Stelt ridder </a:t>
            </a:r>
            <a:r>
              <a:rPr lang="nl-NL" sz="3600" dirty="0" err="1" smtClean="0"/>
              <a:t>Bedevere</a:t>
            </a:r>
            <a:r>
              <a:rPr lang="nl-NL" sz="3600" dirty="0" smtClean="0"/>
              <a:t> 'echte vragen'?</a:t>
            </a:r>
            <a:endParaRPr lang="nl-NL" sz="36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Ebbens en Ettekoven </a:t>
            </a:r>
            <a:r>
              <a:rPr lang="nl-NL" i="1" dirty="0"/>
              <a:t>Effectief leren:</a:t>
            </a:r>
            <a:endParaRPr lang="nl-NL" dirty="0"/>
          </a:p>
          <a:p>
            <a:endParaRPr lang="nl-NL" dirty="0"/>
          </a:p>
          <a:p>
            <a:pPr marL="0" indent="0">
              <a:buNone/>
            </a:pPr>
            <a:r>
              <a:rPr lang="nl-NL" i="1" dirty="0"/>
              <a:t>echte </a:t>
            </a:r>
            <a:r>
              <a:rPr lang="nl-NL" dirty="0"/>
              <a:t>vragen</a:t>
            </a:r>
          </a:p>
          <a:p>
            <a:pPr marL="0" indent="0">
              <a:buNone/>
            </a:pPr>
            <a:r>
              <a:rPr lang="nl-NL" i="1" dirty="0"/>
              <a:t>	</a:t>
            </a:r>
            <a:r>
              <a:rPr lang="nl-NL" dirty="0"/>
              <a:t>● prikkelen tot nieuwsgierigheid</a:t>
            </a:r>
          </a:p>
          <a:p>
            <a:pPr marL="0" indent="0">
              <a:buNone/>
            </a:pPr>
            <a:r>
              <a:rPr lang="nl-NL" dirty="0"/>
              <a:t>	● laten leerlingen op zoek gaan naar 	het goede antwoord</a:t>
            </a:r>
          </a:p>
          <a:p>
            <a:pPr marL="0" indent="0">
              <a:buNone/>
            </a:pPr>
            <a:r>
              <a:rPr lang="nl-NL" dirty="0"/>
              <a:t>	● laten leerlingen net aangeboden 	kennis verwerken</a:t>
            </a:r>
          </a:p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7529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0" indent="0"/>
            <a:r>
              <a:rPr lang="nl-NL" sz="3200" dirty="0"/>
              <a:t>2</a:t>
            </a:r>
            <a:r>
              <a:rPr lang="nl-NL" sz="3200" dirty="0" smtClean="0"/>
              <a:t>. </a:t>
            </a:r>
            <a:r>
              <a:rPr lang="nl-NL" sz="3200" dirty="0"/>
              <a:t>Reacties op antwoorden leerlingen: face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7</a:t>
            </a:fld>
            <a:endParaRPr lang="nl-NL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0" y="2194719"/>
            <a:ext cx="4572000" cy="3429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888885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0" indent="0"/>
            <a:r>
              <a:rPr lang="nl-NL" sz="3200" dirty="0"/>
              <a:t>2</a:t>
            </a:r>
            <a:r>
              <a:rPr lang="nl-NL" sz="3200" dirty="0" smtClean="0"/>
              <a:t>. </a:t>
            </a:r>
            <a:r>
              <a:rPr lang="nl-NL" sz="3200" dirty="0"/>
              <a:t>Reacties op antwoorden leerlingen: face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8</a:t>
            </a:fld>
            <a:endParaRPr lang="nl-NL"/>
          </a:p>
        </p:txBody>
      </p:sp>
      <p:pic>
        <p:nvPicPr>
          <p:cNvPr id="8" name="Tijdelijke aanduiding voor inhoud 7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95525" y="2199481"/>
            <a:ext cx="4552950" cy="3419475"/>
          </a:xfrm>
        </p:spPr>
      </p:pic>
    </p:spTree>
    <p:extLst>
      <p:ext uri="{BB962C8B-B14F-4D97-AF65-F5344CB8AC3E}">
        <p14:creationId xmlns:p14="http://schemas.microsoft.com/office/powerpoint/2010/main" val="3316350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marL="0" indent="0"/>
            <a:r>
              <a:rPr lang="nl-NL" sz="4000" dirty="0" smtClean="0"/>
              <a:t>2. Face: definitie</a:t>
            </a:r>
            <a:endParaRPr lang="nl-N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Face: </a:t>
            </a:r>
            <a:r>
              <a:rPr lang="nl-NL" dirty="0" smtClean="0"/>
              <a:t>'publieke </a:t>
            </a:r>
            <a:r>
              <a:rPr lang="nl-NL" dirty="0"/>
              <a:t>gezicht'. </a:t>
            </a:r>
          </a:p>
          <a:p>
            <a:endParaRPr lang="nl-NL" dirty="0"/>
          </a:p>
          <a:p>
            <a:r>
              <a:rPr lang="nl-NL" dirty="0" smtClean="0"/>
              <a:t>In interactie veel moeite om </a:t>
            </a:r>
            <a:r>
              <a:rPr lang="nl-NL" dirty="0"/>
              <a:t>gezichtsverlies te </a:t>
            </a:r>
            <a:r>
              <a:rPr lang="nl-NL" dirty="0" smtClean="0"/>
              <a:t>voorkomen</a:t>
            </a:r>
            <a:r>
              <a:rPr lang="nl-NL" dirty="0"/>
              <a:t>.</a:t>
            </a:r>
            <a:endParaRPr lang="nl-NL" dirty="0" smtClean="0"/>
          </a:p>
          <a:p>
            <a:endParaRPr lang="nl-NL" dirty="0" smtClean="0"/>
          </a:p>
          <a:p>
            <a:r>
              <a:rPr lang="nl-NL" dirty="0" smtClean="0"/>
              <a:t>Gezichtsverlies:  voorbeelden?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AE49D3-69BB-462F-9657-5923ADE41D50}" type="slidenum">
              <a:rPr lang="nl-NL" smtClean="0"/>
              <a:t>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24054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Gieterij">
  <a:themeElements>
    <a:clrScheme name="Gieterij">
      <a:dk1>
        <a:sysClr val="windowText" lastClr="000000"/>
      </a:dk1>
      <a:lt1>
        <a:sysClr val="window" lastClr="C1C1E1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Gieterij">
      <a:maj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標楷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Gieterij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80000"/>
              </a:schemeClr>
            </a:gs>
            <a:gs pos="62000">
              <a:schemeClr val="phClr">
                <a:tint val="30000"/>
                <a:satMod val="180000"/>
              </a:schemeClr>
            </a:gs>
            <a:gs pos="100000">
              <a:schemeClr val="phClr">
                <a:tint val="22000"/>
                <a:satMod val="18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58000"/>
                <a:satMod val="150000"/>
              </a:schemeClr>
            </a:gs>
            <a:gs pos="72000">
              <a:schemeClr val="phClr">
                <a:tint val="90000"/>
                <a:satMod val="135000"/>
              </a:schemeClr>
            </a:gs>
            <a:gs pos="100000">
              <a:schemeClr val="phClr">
                <a:tint val="8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80000"/>
            </a:schemeClr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000000"/>
            </a:lightRig>
          </a:scene3d>
          <a:sp3d prstMaterial="matte">
            <a:bevelT w="63500" h="635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5000"/>
                <a:satMod val="400000"/>
              </a:schemeClr>
            </a:gs>
            <a:gs pos="20000">
              <a:schemeClr val="phClr">
                <a:tint val="80000"/>
                <a:satMod val="355000"/>
              </a:schemeClr>
            </a:gs>
            <a:gs pos="100000">
              <a:schemeClr val="phClr">
                <a:tint val="95000"/>
                <a:shade val="55000"/>
                <a:satMod val="355000"/>
              </a:schemeClr>
            </a:gs>
          </a:gsLst>
          <a:path path="circle">
            <a:fillToRect l="67500" t="35000" r="32500" b="65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0"/>
                <a:satMod val="120000"/>
              </a:schemeClr>
              <a:schemeClr val="phClr">
                <a:tint val="70000"/>
                <a:satMod val="250000"/>
              </a:schemeClr>
            </a:duotone>
          </a:blip>
          <a:tile tx="0" ty="0" sx="50000" sy="5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C1C1E1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Foundry</Template>
  <TotalTime>1902</TotalTime>
  <Words>622</Words>
  <Application>Microsoft Office PowerPoint</Application>
  <PresentationFormat>Diavoorstelling (4:3)</PresentationFormat>
  <Paragraphs>112</Paragraphs>
  <Slides>20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20</vt:i4>
      </vt:variant>
    </vt:vector>
  </HeadingPairs>
  <TitlesOfParts>
    <vt:vector size="21" baseType="lpstr">
      <vt:lpstr>Gieterij</vt:lpstr>
      <vt:lpstr>Taalbeschouwing 2</vt:lpstr>
      <vt:lpstr>Wat gaan we vandaag doen?</vt:lpstr>
      <vt:lpstr>Doelen</vt:lpstr>
      <vt:lpstr>Doelen</vt:lpstr>
      <vt:lpstr>1. Monty Python</vt:lpstr>
      <vt:lpstr>Stelt ridder Bedevere 'echte vragen'?</vt:lpstr>
      <vt:lpstr>2. Reacties op antwoorden leerlingen: face</vt:lpstr>
      <vt:lpstr>2. Reacties op antwoorden leerlingen: face</vt:lpstr>
      <vt:lpstr>2. Face: definitie</vt:lpstr>
      <vt:lpstr>2. Face + FTA</vt:lpstr>
      <vt:lpstr>2. Face + FTA</vt:lpstr>
      <vt:lpstr>2. Face + FTA</vt:lpstr>
      <vt:lpstr>2. Face + repair</vt:lpstr>
      <vt:lpstr>2. Face + repair</vt:lpstr>
      <vt:lpstr>2. Face + verbeteren leerlingen</vt:lpstr>
      <vt:lpstr>2. Face + leerlingen verbeteren </vt:lpstr>
      <vt:lpstr>2. Face + leerlingen verbeteren </vt:lpstr>
      <vt:lpstr>2. Face</vt:lpstr>
      <vt:lpstr>Doelen</vt:lpstr>
      <vt:lpstr>Doelen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Taalbeschouwing 2</dc:title>
  <dc:creator>J. Bruining</dc:creator>
  <cp:lastModifiedBy>J. Bruining</cp:lastModifiedBy>
  <cp:revision>27</cp:revision>
  <dcterms:created xsi:type="dcterms:W3CDTF">2015-09-30T17:36:09Z</dcterms:created>
  <dcterms:modified xsi:type="dcterms:W3CDTF">2018-05-10T19:56:34Z</dcterms:modified>
</cp:coreProperties>
</file>

<file path=docProps/thumbnail.jpeg>
</file>