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2"/>
  </p:notesMasterIdLst>
  <p:sldIdLst>
    <p:sldId id="265" r:id="rId2"/>
    <p:sldId id="257" r:id="rId3"/>
    <p:sldId id="297" r:id="rId4"/>
    <p:sldId id="258" r:id="rId5"/>
    <p:sldId id="259" r:id="rId6"/>
    <p:sldId id="260" r:id="rId7"/>
    <p:sldId id="261" r:id="rId8"/>
    <p:sldId id="262" r:id="rId9"/>
    <p:sldId id="263" r:id="rId10"/>
    <p:sldId id="264" r:id="rId11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89703" autoAdjust="0"/>
  </p:normalViewPr>
  <p:slideViewPr>
    <p:cSldViewPr>
      <p:cViewPr varScale="1">
        <p:scale>
          <a:sx n="65" d="100"/>
          <a:sy n="65" d="100"/>
        </p:scale>
        <p:origin x="1536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6C1A61A-5D09-43CE-B759-3FC48221B5AB}" type="datetimeFigureOut">
              <a:rPr lang="nl-NL" smtClean="0"/>
              <a:pPr/>
              <a:t>21-9-2016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6F5A9D-990E-4495-B63C-83399B3B0769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862253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Eerste week met IF </a:t>
            </a:r>
            <a:r>
              <a:rPr lang="nl-NL" dirty="0" err="1"/>
              <a:t>hs</a:t>
            </a:r>
            <a:r>
              <a:rPr lang="nl-NL" dirty="0"/>
              <a:t> 1 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6F5A9D-990E-4495-B63C-83399B3B0769}" type="slidenum">
              <a:rPr lang="nl-NL" smtClean="0"/>
              <a:pPr/>
              <a:t>1</a:t>
            </a:fld>
            <a:endParaRPr lang="nl-N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Vergelijk met</a:t>
            </a:r>
            <a:r>
              <a:rPr lang="nl-NL" baseline="0" dirty="0"/>
              <a:t> andere </a:t>
            </a:r>
            <a:r>
              <a:rPr lang="nl-NL" baseline="0" dirty="0" err="1"/>
              <a:t>therapieen</a:t>
            </a:r>
            <a:r>
              <a:rPr lang="nl-NL" baseline="0" dirty="0"/>
              <a:t>, </a:t>
            </a:r>
            <a:r>
              <a:rPr lang="nl-NL" baseline="0" dirty="0" err="1"/>
              <a:t>fysio</a:t>
            </a:r>
            <a:r>
              <a:rPr lang="nl-NL" baseline="0" dirty="0"/>
              <a:t>, </a:t>
            </a:r>
            <a:r>
              <a:rPr lang="nl-NL" baseline="0" dirty="0" err="1"/>
              <a:t>psycho</a:t>
            </a:r>
            <a:r>
              <a:rPr lang="nl-NL" baseline="0" dirty="0"/>
              <a:t>, , FP is echter de meest gebruikelijke  therapie, waarom denken jullie dat ? 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6F5A9D-990E-4495-B63C-83399B3B0769}" type="slidenum">
              <a:rPr lang="nl-NL" smtClean="0"/>
              <a:pPr/>
              <a:t>2</a:t>
            </a:fld>
            <a:endParaRPr lang="nl-N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Bij Elke</a:t>
            </a:r>
            <a:r>
              <a:rPr lang="nl-NL" baseline="0" dirty="0"/>
              <a:t> weg en vorm hoort een ander advies, uiteindelijk moet je als assistent het juiste gebruik aan de patiënt kunnen uitleggen. 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6F5A9D-990E-4495-B63C-83399B3B0769}" type="slidenum">
              <a:rPr lang="nl-NL" smtClean="0"/>
              <a:pPr/>
              <a:t>3</a:t>
            </a:fld>
            <a:endParaRPr lang="nl-NL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6F5A9D-990E-4495-B63C-83399B3B0769}" type="slidenum">
              <a:rPr lang="nl-NL" smtClean="0"/>
              <a:pPr/>
              <a:t>5</a:t>
            </a:fld>
            <a:endParaRPr lang="nl-NL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6F5A9D-990E-4495-B63C-83399B3B0769}" type="slidenum">
              <a:rPr lang="nl-NL" smtClean="0"/>
              <a:pPr/>
              <a:t>6</a:t>
            </a:fld>
            <a:endParaRPr lang="nl-NL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6F5A9D-990E-4495-B63C-83399B3B0769}" type="slidenum">
              <a:rPr lang="nl-NL" smtClean="0"/>
              <a:pPr/>
              <a:t>7</a:t>
            </a:fld>
            <a:endParaRPr lang="nl-NL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6F5A9D-990E-4495-B63C-83399B3B0769}" type="slidenum">
              <a:rPr lang="nl-NL" smtClean="0"/>
              <a:pPr/>
              <a:t>8</a:t>
            </a:fld>
            <a:endParaRPr lang="nl-NL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Nadeel rectaal: onregelmatige</a:t>
            </a:r>
            <a:r>
              <a:rPr lang="nl-NL" baseline="0" dirty="0"/>
              <a:t> opname, je weet niet hoelang het daar blijft.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6F5A9D-990E-4495-B63C-83399B3B0769}" type="slidenum">
              <a:rPr lang="nl-NL" smtClean="0"/>
              <a:pPr/>
              <a:t>9</a:t>
            </a:fld>
            <a:endParaRPr lang="nl-NL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86F5A9D-990E-4495-B63C-83399B3B0769}" type="slidenum">
              <a:rPr lang="nl-NL" smtClean="0"/>
              <a:pPr/>
              <a:t>10</a:t>
            </a:fld>
            <a:endParaRPr lang="nl-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6"/>
          <p:cNvGrpSpPr>
            <a:grpSpLocks/>
          </p:cNvGrpSpPr>
          <p:nvPr/>
        </p:nvGrpSpPr>
        <p:grpSpPr bwMode="auto">
          <a:xfrm>
            <a:off x="0" y="914400"/>
            <a:ext cx="8686800" cy="2514600"/>
            <a:chOff x="0" y="576"/>
            <a:chExt cx="5472" cy="1584"/>
          </a:xfrm>
        </p:grpSpPr>
        <p:sp>
          <p:nvSpPr>
            <p:cNvPr id="5" name="Oval 7"/>
            <p:cNvSpPr>
              <a:spLocks noChangeArrowheads="1"/>
            </p:cNvSpPr>
            <p:nvPr/>
          </p:nvSpPr>
          <p:spPr bwMode="auto">
            <a:xfrm>
              <a:off x="144" y="576"/>
              <a:ext cx="1584" cy="1584"/>
            </a:xfrm>
            <a:prstGeom prst="ellipse">
              <a:avLst/>
            </a:prstGeom>
            <a:noFill/>
            <a:ln w="12700">
              <a:solidFill>
                <a:schemeClr val="accent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US">
                <a:solidFill>
                  <a:srgbClr val="292929"/>
                </a:solidFill>
                <a:latin typeface="Comic Sans MS" pitchFamily="66" charset="0"/>
              </a:endParaRPr>
            </a:p>
          </p:txBody>
        </p:sp>
        <p:sp>
          <p:nvSpPr>
            <p:cNvPr id="6" name="Rectangle 8"/>
            <p:cNvSpPr>
              <a:spLocks noChangeArrowheads="1"/>
            </p:cNvSpPr>
            <p:nvPr/>
          </p:nvSpPr>
          <p:spPr bwMode="hidden">
            <a:xfrm>
              <a:off x="0" y="1056"/>
              <a:ext cx="2976" cy="7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US" sz="2400">
                <a:solidFill>
                  <a:srgbClr val="292929"/>
                </a:solidFill>
                <a:latin typeface="Times New Roman" pitchFamily="18" charset="0"/>
              </a:endParaRPr>
            </a:p>
          </p:txBody>
        </p:sp>
        <p:sp>
          <p:nvSpPr>
            <p:cNvPr id="7" name="Rectangle 9"/>
            <p:cNvSpPr>
              <a:spLocks noChangeArrowheads="1"/>
            </p:cNvSpPr>
            <p:nvPr/>
          </p:nvSpPr>
          <p:spPr bwMode="hidden">
            <a:xfrm>
              <a:off x="2496" y="1056"/>
              <a:ext cx="2976" cy="720"/>
            </a:xfrm>
            <a:prstGeom prst="rect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</a:pPr>
              <a:endParaRPr lang="en-US" sz="2400">
                <a:solidFill>
                  <a:srgbClr val="292929"/>
                </a:solidFill>
                <a:latin typeface="Times New Roman" pitchFamily="18" charset="0"/>
              </a:endParaRPr>
            </a:p>
          </p:txBody>
        </p:sp>
        <p:sp>
          <p:nvSpPr>
            <p:cNvPr id="8" name="Freeform 10"/>
            <p:cNvSpPr>
              <a:spLocks noChangeArrowheads="1"/>
            </p:cNvSpPr>
            <p:nvPr/>
          </p:nvSpPr>
          <p:spPr bwMode="auto">
            <a:xfrm>
              <a:off x="384" y="960"/>
              <a:ext cx="144" cy="913"/>
            </a:xfrm>
            <a:custGeom>
              <a:avLst/>
              <a:gdLst>
                <a:gd name="T0" fmla="*/ 1000 w 1000"/>
                <a:gd name="T1" fmla="*/ 1000 h 1000"/>
                <a:gd name="T2" fmla="*/ 0 w 1000"/>
                <a:gd name="T3" fmla="*/ 1000 h 1000"/>
                <a:gd name="T4" fmla="*/ 0 w 1000"/>
                <a:gd name="T5" fmla="*/ 0 h 1000"/>
                <a:gd name="T6" fmla="*/ 1000 w 1000"/>
                <a:gd name="T7" fmla="*/ 0 h 1000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1000" h="1000">
                  <a:moveTo>
                    <a:pt x="1000" y="1000"/>
                  </a:moveTo>
                  <a:lnTo>
                    <a:pt x="0" y="1000"/>
                  </a:lnTo>
                  <a:lnTo>
                    <a:pt x="0" y="0"/>
                  </a:lnTo>
                  <a:lnTo>
                    <a:pt x="1000" y="0"/>
                  </a:lnTo>
                </a:path>
              </a:pathLst>
            </a:custGeom>
            <a:noFill/>
            <a:ln w="76200" cmpd="sng">
              <a:solidFill>
                <a:schemeClr val="tx2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>
                <a:solidFill>
                  <a:srgbClr val="292929"/>
                </a:solidFill>
                <a:latin typeface="Comic Sans MS" pitchFamily="66" charset="0"/>
              </a:endParaRPr>
            </a:p>
          </p:txBody>
        </p:sp>
        <p:sp>
          <p:nvSpPr>
            <p:cNvPr id="9" name="Freeform 11"/>
            <p:cNvSpPr>
              <a:spLocks noChangeArrowheads="1"/>
            </p:cNvSpPr>
            <p:nvPr/>
          </p:nvSpPr>
          <p:spPr bwMode="auto">
            <a:xfrm>
              <a:off x="4944" y="762"/>
              <a:ext cx="165" cy="864"/>
            </a:xfrm>
            <a:custGeom>
              <a:avLst/>
              <a:gdLst>
                <a:gd name="T0" fmla="*/ 0 w 1000"/>
                <a:gd name="T1" fmla="*/ 0 h 1000"/>
                <a:gd name="T2" fmla="*/ 1000 w 1000"/>
                <a:gd name="T3" fmla="*/ 0 h 1000"/>
                <a:gd name="T4" fmla="*/ 1000 w 1000"/>
                <a:gd name="T5" fmla="*/ 1000 h 1000"/>
                <a:gd name="T6" fmla="*/ 0 w 1000"/>
                <a:gd name="T7" fmla="*/ 1000 h 1000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1000" h="1000">
                  <a:moveTo>
                    <a:pt x="0" y="0"/>
                  </a:moveTo>
                  <a:lnTo>
                    <a:pt x="1000" y="0"/>
                  </a:lnTo>
                  <a:lnTo>
                    <a:pt x="1000" y="1000"/>
                  </a:lnTo>
                  <a:lnTo>
                    <a:pt x="0" y="1000"/>
                  </a:lnTo>
                </a:path>
              </a:pathLst>
            </a:custGeom>
            <a:noFill/>
            <a:ln w="76200" cap="flat" cmpd="sng">
              <a:solidFill>
                <a:schemeClr val="accent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nl-NL">
                <a:solidFill>
                  <a:srgbClr val="292929"/>
                </a:solidFill>
                <a:latin typeface="Comic Sans MS" pitchFamily="66" charset="0"/>
              </a:endParaRPr>
            </a:p>
          </p:txBody>
        </p:sp>
      </p:grpSp>
      <p:sp>
        <p:nvSpPr>
          <p:cNvPr id="5122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286000" y="3581400"/>
            <a:ext cx="5638800" cy="19050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r>
              <a:rPr lang="nl-NL"/>
              <a:t>Klik om het opmaakprofiel van de modelondertitel te bewerken</a:t>
            </a:r>
          </a:p>
        </p:txBody>
      </p: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838200" y="1443038"/>
            <a:ext cx="7086600" cy="1600200"/>
          </a:xfrm>
        </p:spPr>
        <p:txBody>
          <a:bodyPr anchor="ctr"/>
          <a:lstStyle>
            <a:lvl1pPr>
              <a:defRPr/>
            </a:lvl1pPr>
          </a:lstStyle>
          <a:p>
            <a:r>
              <a:rPr lang="nl-NL"/>
              <a:t>Klik om het opmaakprofiel te bewerken</a:t>
            </a:r>
          </a:p>
        </p:txBody>
      </p:sp>
      <p:sp>
        <p:nvSpPr>
          <p:cNvPr id="10" name="Rectangle 3"/>
          <p:cNvSpPr>
            <a:spLocks noGrp="1" noChangeArrowheads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12" name="Rectangle 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150D0D-7ED0-432F-B53A-60420972B810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3904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A4BA03-C68E-4F1A-B661-320802874E08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82218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91313" y="96838"/>
            <a:ext cx="1919287" cy="5999162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931863" y="96838"/>
            <a:ext cx="5607050" cy="5999162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8AF34-048B-4D6F-BADB-2BDA19BF633E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61922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/>
          </p:nvPr>
        </p:nvSpPr>
        <p:spPr>
          <a:xfrm>
            <a:off x="931863" y="96838"/>
            <a:ext cx="7678737" cy="5999162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71E1C43-4009-4804-A769-E4EC0617C5D5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18175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5F1911-13F4-44B3-9764-B08637D5B35C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199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FC6BDE-1B02-427E-A0A4-FC1054DE5D1E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359824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949325" y="1981200"/>
            <a:ext cx="3754438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856163" y="1981200"/>
            <a:ext cx="3754437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7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7019AE-30D9-4317-A0CD-5102D2A77C1F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93611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DE53CD-9B0A-4926-AAC0-0F430F9F3820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4260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727CE6E-FE5C-4C91-8E8F-77EE5825F0F0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576476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3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9FF255-645F-4E30-BB40-476B4E3E6F7C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13099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7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236269-BA75-4604-A1D7-1DDC158C5369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17322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>
              <a:solidFill>
                <a:srgbClr val="292929"/>
              </a:solidFill>
            </a:endParaRPr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>
                <a:solidFill>
                  <a:srgbClr val="292929"/>
                </a:solidFill>
              </a:rPr>
              <a:t>Hfst 1 Pijnstillers</a:t>
            </a:r>
          </a:p>
        </p:txBody>
      </p:sp>
      <p:sp>
        <p:nvSpPr>
          <p:cNvPr id="7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8B312B-61E9-449E-9BAA-2FEDFD3378DB}" type="slidenum">
              <a:rPr lang="nl-NL">
                <a:solidFill>
                  <a:srgbClr val="292929"/>
                </a:solidFill>
              </a:rPr>
              <a:pPr>
                <a:defRPr/>
              </a:pPr>
              <a:t>‹nr.›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53413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0" y="1377950"/>
            <a:ext cx="2133600" cy="101600"/>
          </a:xfrm>
          <a:prstGeom prst="rect">
            <a:avLst/>
          </a:prstGeom>
          <a:solidFill>
            <a:schemeClr val="accent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 sz="2400">
              <a:solidFill>
                <a:srgbClr val="292929"/>
              </a:solidFill>
              <a:latin typeface="Times New Roman" pitchFamily="18" charset="0"/>
            </a:endParaRPr>
          </a:p>
        </p:txBody>
      </p:sp>
      <p:sp>
        <p:nvSpPr>
          <p:cNvPr id="1027" name="Rectangle 3"/>
          <p:cNvSpPr>
            <a:spLocks noChangeArrowheads="1"/>
          </p:cNvSpPr>
          <p:nvPr/>
        </p:nvSpPr>
        <p:spPr bwMode="auto">
          <a:xfrm>
            <a:off x="1447800" y="1377950"/>
            <a:ext cx="7239000" cy="101600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 sz="2400">
              <a:solidFill>
                <a:srgbClr val="292929"/>
              </a:solidFill>
              <a:latin typeface="Times New Roman" pitchFamily="18" charset="0"/>
            </a:endParaRP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931863" y="96838"/>
            <a:ext cx="7158037" cy="1412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nl-NL"/>
              <a:t>Klik om het opmaakprofiel te bewerken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9325" y="1981200"/>
            <a:ext cx="7661275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/>
              <a:t>Klik om de opmaakprofielen van de modeltekst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4615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nl-NL">
              <a:solidFill>
                <a:srgbClr val="292929"/>
              </a:solidFill>
              <a:latin typeface="Comic Sans MS" pitchFamily="66" charset="0"/>
            </a:endParaRPr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nl-NL">
                <a:solidFill>
                  <a:srgbClr val="292929"/>
                </a:solidFill>
                <a:latin typeface="Comic Sans MS" pitchFamily="66" charset="0"/>
              </a:rPr>
              <a:t>Hfst 1 Pijnstillers</a:t>
            </a:r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EC3F3157-32D3-47B8-BD2C-4180C54AF45E}" type="slidenum">
              <a:rPr lang="nl-NL">
                <a:solidFill>
                  <a:srgbClr val="292929"/>
                </a:solidFill>
                <a:latin typeface="Comic Sans MS" pitchFamily="66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‹nr.›</a:t>
            </a:fld>
            <a:endParaRPr lang="nl-NL" dirty="0">
              <a:solidFill>
                <a:srgbClr val="292929"/>
              </a:solidFill>
              <a:latin typeface="Comic Sans MS" pitchFamily="66" charset="0"/>
            </a:endParaRPr>
          </a:p>
        </p:txBody>
      </p:sp>
      <p:sp>
        <p:nvSpPr>
          <p:cNvPr id="1033" name="Freeform 9"/>
          <p:cNvSpPr>
            <a:spLocks noChangeArrowheads="1"/>
          </p:cNvSpPr>
          <p:nvPr/>
        </p:nvSpPr>
        <p:spPr bwMode="auto">
          <a:xfrm>
            <a:off x="838200" y="561975"/>
            <a:ext cx="152400" cy="1066800"/>
          </a:xfrm>
          <a:custGeom>
            <a:avLst/>
            <a:gdLst>
              <a:gd name="T0" fmla="*/ 1000 w 1000"/>
              <a:gd name="T1" fmla="*/ 1000 h 1000"/>
              <a:gd name="T2" fmla="*/ 0 w 1000"/>
              <a:gd name="T3" fmla="*/ 1000 h 1000"/>
              <a:gd name="T4" fmla="*/ 0 w 1000"/>
              <a:gd name="T5" fmla="*/ 0 h 1000"/>
              <a:gd name="T6" fmla="*/ 1000 w 1000"/>
              <a:gd name="T7" fmla="*/ 0 h 1000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000" h="1000">
                <a:moveTo>
                  <a:pt x="1000" y="1000"/>
                </a:moveTo>
                <a:lnTo>
                  <a:pt x="0" y="1000"/>
                </a:ln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76200" cmpd="sng">
            <a:solidFill>
              <a:schemeClr val="tx2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nl-NL">
              <a:solidFill>
                <a:srgbClr val="292929"/>
              </a:solidFill>
              <a:latin typeface="Comic Sans MS" pitchFamily="66" charset="0"/>
            </a:endParaRPr>
          </a:p>
        </p:txBody>
      </p:sp>
      <p:sp>
        <p:nvSpPr>
          <p:cNvPr id="1034" name="Freeform 10"/>
          <p:cNvSpPr>
            <a:spLocks noChangeArrowheads="1"/>
          </p:cNvSpPr>
          <p:nvPr/>
        </p:nvSpPr>
        <p:spPr bwMode="auto">
          <a:xfrm>
            <a:off x="8262938" y="269875"/>
            <a:ext cx="152400" cy="1073150"/>
          </a:xfrm>
          <a:custGeom>
            <a:avLst/>
            <a:gdLst>
              <a:gd name="T0" fmla="*/ 0 w 1000"/>
              <a:gd name="T1" fmla="*/ 0 h 1000"/>
              <a:gd name="T2" fmla="*/ 1000 w 1000"/>
              <a:gd name="T3" fmla="*/ 0 h 1000"/>
              <a:gd name="T4" fmla="*/ 1000 w 1000"/>
              <a:gd name="T5" fmla="*/ 1000 h 1000"/>
              <a:gd name="T6" fmla="*/ 0 w 1000"/>
              <a:gd name="T7" fmla="*/ 1000 h 1000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000" h="1000">
                <a:moveTo>
                  <a:pt x="0" y="0"/>
                </a:moveTo>
                <a:lnTo>
                  <a:pt x="1000" y="0"/>
                </a:lnTo>
                <a:lnTo>
                  <a:pt x="1000" y="1000"/>
                </a:lnTo>
                <a:lnTo>
                  <a:pt x="0" y="1000"/>
                </a:lnTo>
              </a:path>
            </a:pathLst>
          </a:custGeom>
          <a:noFill/>
          <a:ln w="762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nl-NL">
              <a:solidFill>
                <a:srgbClr val="292929"/>
              </a:solidFill>
              <a:latin typeface="Comic Sans MS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944610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hf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Calibri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Calibri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Calibri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Calibri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Comic Sans MS" pitchFamily="66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Comic Sans MS" pitchFamily="66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Comic Sans MS" pitchFamily="66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Comic Sans MS" pitchFamily="66" charset="0"/>
        </a:defRPr>
      </a:lvl9pPr>
    </p:titleStyle>
    <p:bodyStyle>
      <a:lvl1pPr marL="447675" indent="-447675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889000" indent="-439738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¡"/>
        <a:defRPr sz="2800">
          <a:solidFill>
            <a:schemeClr val="tx1"/>
          </a:solidFill>
          <a:latin typeface="+mn-lt"/>
        </a:defRPr>
      </a:lvl2pPr>
      <a:lvl3pPr marL="1293813" indent="-403225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81163" indent="-385763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¡"/>
        <a:defRPr sz="2000">
          <a:solidFill>
            <a:schemeClr val="tx1"/>
          </a:solidFill>
          <a:latin typeface="+mn-lt"/>
        </a:defRPr>
      </a:lvl4pPr>
      <a:lvl5pPr marL="2070100" indent="-3873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27300" indent="-3873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84500" indent="-3873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41700" indent="-3873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98900" indent="-3873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1"/>
          <p:cNvSpPr>
            <a:spLocks noGrp="1"/>
          </p:cNvSpPr>
          <p:nvPr>
            <p:ph type="subTitle" idx="1"/>
          </p:nvPr>
        </p:nvSpPr>
        <p:spPr>
          <a:xfrm>
            <a:off x="2286000" y="4077072"/>
            <a:ext cx="5638800" cy="1905000"/>
          </a:xfrm>
        </p:spPr>
        <p:txBody>
          <a:bodyPr/>
          <a:lstStyle/>
          <a:p>
            <a:pPr algn="r"/>
            <a:r>
              <a:rPr lang="nl-NL" sz="2800" dirty="0">
                <a:latin typeface="+mj-lt"/>
              </a:rPr>
              <a:t>H2 Farmaceutische Patiëntenzorg</a:t>
            </a:r>
          </a:p>
          <a:p>
            <a:pPr algn="r"/>
            <a:endParaRPr lang="nl-NL" sz="2800" dirty="0">
              <a:latin typeface="+mj-lt"/>
            </a:endParaRPr>
          </a:p>
          <a:p>
            <a:pPr algn="r"/>
            <a:r>
              <a:rPr lang="nl-NL" sz="2800" dirty="0">
                <a:latin typeface="+mj-lt"/>
              </a:rPr>
              <a:t>Deel I: basisbegrippen</a:t>
            </a:r>
          </a:p>
          <a:p>
            <a:endParaRPr lang="nl-NL" dirty="0">
              <a:latin typeface="+mj-lt"/>
            </a:endParaRPr>
          </a:p>
        </p:txBody>
      </p:sp>
      <p:sp>
        <p:nvSpPr>
          <p:cNvPr id="3" name="Titel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Toedieningswegen en toedieningsvormen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1150D0D-7ED0-432F-B53A-60420972B810}" type="slidenum">
              <a:rPr lang="nl-NL" smtClean="0">
                <a:solidFill>
                  <a:srgbClr val="292929"/>
                </a:solidFill>
              </a:rPr>
              <a:pPr>
                <a:defRPr/>
              </a:pPr>
              <a:t>1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6204884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Systemische werking</a:t>
            </a:r>
          </a:p>
        </p:txBody>
      </p:sp>
      <p:sp>
        <p:nvSpPr>
          <p:cNvPr id="11267" name="Tijdelijke aanduiding voor inhoud 2"/>
          <p:cNvSpPr>
            <a:spLocks noGrp="1"/>
          </p:cNvSpPr>
          <p:nvPr>
            <p:ph idx="1"/>
          </p:nvPr>
        </p:nvSpPr>
        <p:spPr>
          <a:xfrm>
            <a:off x="539750" y="1981200"/>
            <a:ext cx="8070850" cy="4114800"/>
          </a:xfrm>
        </p:spPr>
        <p:txBody>
          <a:bodyPr/>
          <a:lstStyle/>
          <a:p>
            <a:r>
              <a:rPr lang="nl-NL" dirty="0">
                <a:latin typeface="+mj-lt"/>
              </a:rPr>
              <a:t>Parenteraal = via injectie</a:t>
            </a:r>
          </a:p>
          <a:p>
            <a:pPr lvl="1"/>
            <a:r>
              <a:rPr lang="nl-NL" dirty="0">
                <a:latin typeface="+mj-lt"/>
              </a:rPr>
              <a:t>Subcutaan = onder de huid</a:t>
            </a:r>
          </a:p>
          <a:p>
            <a:pPr lvl="1"/>
            <a:r>
              <a:rPr lang="nl-NL" dirty="0">
                <a:latin typeface="+mj-lt"/>
              </a:rPr>
              <a:t>Intraveneus = in ader</a:t>
            </a:r>
          </a:p>
          <a:p>
            <a:pPr lvl="1"/>
            <a:r>
              <a:rPr lang="nl-NL" dirty="0">
                <a:latin typeface="+mj-lt"/>
              </a:rPr>
              <a:t>Intramusculair = in de spier</a:t>
            </a:r>
          </a:p>
          <a:p>
            <a:r>
              <a:rPr lang="nl-NL" dirty="0">
                <a:latin typeface="+mj-lt"/>
              </a:rPr>
              <a:t>Soms lokale werking bij parenteraal:</a:t>
            </a:r>
          </a:p>
          <a:p>
            <a:pPr lvl="1"/>
            <a:r>
              <a:rPr lang="nl-NL" dirty="0">
                <a:latin typeface="+mj-lt"/>
              </a:rPr>
              <a:t>Intra-articulair = in gewricht</a:t>
            </a:r>
          </a:p>
          <a:p>
            <a:pPr lvl="1"/>
            <a:r>
              <a:rPr lang="nl-NL" dirty="0" err="1">
                <a:latin typeface="+mj-lt"/>
              </a:rPr>
              <a:t>Intracardiaal</a:t>
            </a:r>
            <a:r>
              <a:rPr lang="nl-NL" dirty="0">
                <a:latin typeface="+mj-lt"/>
              </a:rPr>
              <a:t> = in hart</a:t>
            </a:r>
          </a:p>
          <a:p>
            <a:pPr lvl="1"/>
            <a:r>
              <a:rPr lang="nl-NL" dirty="0">
                <a:latin typeface="+mj-lt"/>
              </a:rPr>
              <a:t>Intralumbaal/epiduraal = bij ruggenmerg</a:t>
            </a:r>
          </a:p>
        </p:txBody>
      </p:sp>
      <p:sp>
        <p:nvSpPr>
          <p:cNvPr id="11269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9pPr>
          </a:lstStyle>
          <a:p>
            <a:pPr eaLnBrk="1" hangingPunct="1"/>
            <a:fld id="{002D3D6B-3C36-44A9-9BEB-5F6521804F91}" type="slidenum">
              <a:rPr lang="nl-NL" smtClean="0">
                <a:solidFill>
                  <a:srgbClr val="292929"/>
                </a:solidFill>
              </a:rPr>
              <a:pPr eaLnBrk="1" hangingPunct="1"/>
              <a:t>10</a:t>
            </a:fld>
            <a:endParaRPr lang="nl-NL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86432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Farmacotherapie</a:t>
            </a:r>
          </a:p>
        </p:txBody>
      </p:sp>
      <p:sp>
        <p:nvSpPr>
          <p:cNvPr id="4099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latin typeface="+mj-lt"/>
              </a:rPr>
              <a:t>De behandeling van ziekten met geneesmiddelen</a:t>
            </a:r>
          </a:p>
          <a:p>
            <a:pPr lvl="1"/>
            <a:r>
              <a:rPr lang="nl-NL" dirty="0">
                <a:latin typeface="+mj-lt"/>
              </a:rPr>
              <a:t>Farmacon = geneesmiddel</a:t>
            </a:r>
          </a:p>
          <a:p>
            <a:pPr lvl="1"/>
            <a:r>
              <a:rPr lang="nl-NL" dirty="0">
                <a:latin typeface="+mj-lt"/>
              </a:rPr>
              <a:t>Therapie = behandeling</a:t>
            </a:r>
          </a:p>
        </p:txBody>
      </p:sp>
      <p:sp>
        <p:nvSpPr>
          <p:cNvPr id="4101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9pPr>
          </a:lstStyle>
          <a:p>
            <a:pPr eaLnBrk="1" hangingPunct="1"/>
            <a:fld id="{E578199E-2EBC-4310-96FF-6303A53D7F4B}" type="slidenum">
              <a:rPr lang="nl-NL" smtClean="0">
                <a:solidFill>
                  <a:srgbClr val="292929"/>
                </a:solidFill>
              </a:rPr>
              <a:pPr eaLnBrk="1" hangingPunct="1"/>
              <a:t>2</a:t>
            </a:fld>
            <a:endParaRPr lang="nl-NL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68605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latin typeface="+mj-lt"/>
              </a:rPr>
              <a:t>Toedieningsweg</a:t>
            </a:r>
          </a:p>
          <a:p>
            <a:pPr lvl="1"/>
            <a:r>
              <a:rPr lang="nl-NL" dirty="0">
                <a:latin typeface="+mj-lt"/>
              </a:rPr>
              <a:t>Op welke manier komt het geneesmiddel bij/in het lichaam</a:t>
            </a:r>
          </a:p>
          <a:p>
            <a:r>
              <a:rPr lang="nl-NL" dirty="0">
                <a:latin typeface="+mj-lt"/>
              </a:rPr>
              <a:t>Toedieningsvorm</a:t>
            </a:r>
          </a:p>
          <a:p>
            <a:pPr lvl="1"/>
            <a:r>
              <a:rPr lang="nl-NL" dirty="0">
                <a:latin typeface="+mj-lt"/>
              </a:rPr>
              <a:t>Wat is de vorm van het geneesmiddel?</a:t>
            </a:r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E5F1911-13F4-44B3-9764-B08637D5B35C}" type="slidenum">
              <a:rPr lang="nl-NL" smtClean="0">
                <a:solidFill>
                  <a:srgbClr val="292929"/>
                </a:solidFill>
              </a:rPr>
              <a:pPr>
                <a:defRPr/>
              </a:pPr>
              <a:t>3</a:t>
            </a:fld>
            <a:endParaRPr lang="nl-NL" dirty="0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560971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Toedieningswegen</a:t>
            </a:r>
          </a:p>
        </p:txBody>
      </p:sp>
      <p:sp>
        <p:nvSpPr>
          <p:cNvPr id="512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latin typeface="+mj-lt"/>
              </a:rPr>
              <a:t>Lokaal</a:t>
            </a:r>
          </a:p>
          <a:p>
            <a:r>
              <a:rPr lang="nl-NL" dirty="0">
                <a:latin typeface="+mj-lt"/>
              </a:rPr>
              <a:t>Systemisch</a:t>
            </a:r>
          </a:p>
        </p:txBody>
      </p:sp>
      <p:sp>
        <p:nvSpPr>
          <p:cNvPr id="5125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9pPr>
          </a:lstStyle>
          <a:p>
            <a:pPr eaLnBrk="1" hangingPunct="1"/>
            <a:fld id="{7C77E25A-BF71-4677-87D2-5DC92EE55CA4}" type="slidenum">
              <a:rPr lang="nl-NL" smtClean="0">
                <a:solidFill>
                  <a:srgbClr val="292929"/>
                </a:solidFill>
              </a:rPr>
              <a:pPr eaLnBrk="1" hangingPunct="1"/>
              <a:t>4</a:t>
            </a:fld>
            <a:endParaRPr lang="nl-NL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30819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Lokale werking</a:t>
            </a:r>
          </a:p>
        </p:txBody>
      </p:sp>
      <p:sp>
        <p:nvSpPr>
          <p:cNvPr id="6147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latin typeface="+mj-lt"/>
              </a:rPr>
              <a:t>Lokaal</a:t>
            </a:r>
          </a:p>
          <a:p>
            <a:pPr lvl="1"/>
            <a:r>
              <a:rPr lang="nl-NL" dirty="0">
                <a:latin typeface="+mj-lt"/>
              </a:rPr>
              <a:t>Geneesmiddel toedienen direct op de plaats van werking</a:t>
            </a:r>
          </a:p>
          <a:p>
            <a:pPr lvl="1"/>
            <a:r>
              <a:rPr lang="nl-NL" dirty="0">
                <a:latin typeface="+mj-lt"/>
              </a:rPr>
              <a:t>Voordeel = minder kans op bijwerkingen elders in het lichaam</a:t>
            </a:r>
          </a:p>
          <a:p>
            <a:pPr lvl="1"/>
            <a:endParaRPr lang="nl-NL" dirty="0">
              <a:latin typeface="+mj-lt"/>
            </a:endParaRPr>
          </a:p>
        </p:txBody>
      </p:sp>
      <p:sp>
        <p:nvSpPr>
          <p:cNvPr id="6149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9pPr>
          </a:lstStyle>
          <a:p>
            <a:pPr eaLnBrk="1" hangingPunct="1"/>
            <a:fld id="{066638AD-943B-4428-AB58-1B024F43F364}" type="slidenum">
              <a:rPr lang="nl-NL" smtClean="0">
                <a:solidFill>
                  <a:srgbClr val="292929"/>
                </a:solidFill>
              </a:rPr>
              <a:pPr eaLnBrk="1" hangingPunct="1"/>
              <a:t>5</a:t>
            </a:fld>
            <a:endParaRPr lang="nl-NL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36309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Lokale werking</a:t>
            </a:r>
          </a:p>
        </p:txBody>
      </p:sp>
      <p:sp>
        <p:nvSpPr>
          <p:cNvPr id="7171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latin typeface="+mj-lt"/>
              </a:rPr>
              <a:t>Cutaan = op de huid</a:t>
            </a:r>
          </a:p>
          <a:p>
            <a:pPr lvl="1"/>
            <a:r>
              <a:rPr lang="nl-NL" dirty="0">
                <a:latin typeface="+mj-lt"/>
              </a:rPr>
              <a:t>Oppassen bij kinderen</a:t>
            </a:r>
          </a:p>
          <a:p>
            <a:pPr lvl="1"/>
            <a:r>
              <a:rPr lang="nl-NL" dirty="0">
                <a:latin typeface="+mj-lt"/>
              </a:rPr>
              <a:t>Huid van kinderen is beter doorlaatbaar</a:t>
            </a:r>
          </a:p>
          <a:p>
            <a:r>
              <a:rPr lang="nl-NL" dirty="0">
                <a:latin typeface="+mj-lt"/>
              </a:rPr>
              <a:t>Inhalatie</a:t>
            </a:r>
          </a:p>
          <a:p>
            <a:pPr lvl="1"/>
            <a:r>
              <a:rPr lang="nl-NL" dirty="0">
                <a:latin typeface="+mj-lt"/>
              </a:rPr>
              <a:t>Via de luchtpijp (pulmonaal) of neusholte (nasaal)</a:t>
            </a:r>
          </a:p>
          <a:p>
            <a:r>
              <a:rPr lang="nl-NL" dirty="0">
                <a:latin typeface="+mj-lt"/>
              </a:rPr>
              <a:t>Slijmvliezen </a:t>
            </a:r>
          </a:p>
          <a:p>
            <a:pPr lvl="1"/>
            <a:r>
              <a:rPr lang="nl-NL" dirty="0">
                <a:latin typeface="+mj-lt"/>
              </a:rPr>
              <a:t>Mond, oren, ogen, vagina </a:t>
            </a:r>
          </a:p>
        </p:txBody>
      </p:sp>
      <p:sp>
        <p:nvSpPr>
          <p:cNvPr id="7173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9pPr>
          </a:lstStyle>
          <a:p>
            <a:pPr eaLnBrk="1" hangingPunct="1"/>
            <a:fld id="{38AF21DF-660B-4DE7-9CA4-DA889B6E14F0}" type="slidenum">
              <a:rPr lang="nl-NL" smtClean="0">
                <a:solidFill>
                  <a:srgbClr val="292929"/>
                </a:solidFill>
              </a:rPr>
              <a:pPr eaLnBrk="1" hangingPunct="1"/>
              <a:t>6</a:t>
            </a:fld>
            <a:endParaRPr lang="nl-NL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787979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>
                <a:cs typeface="Arial" charset="0"/>
              </a:rPr>
              <a:t>Systemische werking</a:t>
            </a:r>
          </a:p>
        </p:txBody>
      </p:sp>
      <p:sp>
        <p:nvSpPr>
          <p:cNvPr id="8195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800" dirty="0">
                <a:latin typeface="+mj-lt"/>
                <a:cs typeface="Arial" charset="0"/>
              </a:rPr>
              <a:t>Via bloedsomloop naar plaats waar het moet werken</a:t>
            </a:r>
          </a:p>
          <a:p>
            <a:r>
              <a:rPr lang="nl-NL" sz="2800" dirty="0">
                <a:latin typeface="+mj-lt"/>
                <a:cs typeface="Arial" charset="0"/>
              </a:rPr>
              <a:t>Inname via mond &gt; maag &gt; dunne darm </a:t>
            </a:r>
          </a:p>
          <a:p>
            <a:endParaRPr lang="nl-NL" dirty="0">
              <a:latin typeface="Arial" charset="0"/>
              <a:cs typeface="Arial" charset="0"/>
            </a:endParaRPr>
          </a:p>
        </p:txBody>
      </p:sp>
      <p:sp>
        <p:nvSpPr>
          <p:cNvPr id="8197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9pPr>
          </a:lstStyle>
          <a:p>
            <a:pPr eaLnBrk="1" hangingPunct="1"/>
            <a:fld id="{515DE231-AF9C-4F25-ADC2-E25537466027}" type="slidenum">
              <a:rPr lang="nl-NL" smtClean="0">
                <a:solidFill>
                  <a:srgbClr val="292929"/>
                </a:solidFill>
                <a:latin typeface="Arial" charset="0"/>
                <a:cs typeface="Arial" charset="0"/>
              </a:rPr>
              <a:pPr eaLnBrk="1" hangingPunct="1"/>
              <a:t>7</a:t>
            </a:fld>
            <a:endParaRPr lang="nl-NL">
              <a:solidFill>
                <a:srgbClr val="292929"/>
              </a:solidFill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1221777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Systemische werking</a:t>
            </a:r>
          </a:p>
        </p:txBody>
      </p:sp>
      <p:sp>
        <p:nvSpPr>
          <p:cNvPr id="9219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latin typeface="+mj-lt"/>
              </a:rPr>
              <a:t>Oraal = via de mond</a:t>
            </a:r>
          </a:p>
          <a:p>
            <a:pPr lvl="1"/>
            <a:r>
              <a:rPr lang="nl-NL" dirty="0">
                <a:latin typeface="+mj-lt"/>
              </a:rPr>
              <a:t>Per oraal, per os</a:t>
            </a:r>
          </a:p>
          <a:p>
            <a:r>
              <a:rPr lang="nl-NL" dirty="0">
                <a:latin typeface="+mj-lt"/>
              </a:rPr>
              <a:t>Sublinguaal/oromucosaal = onder de tong</a:t>
            </a:r>
          </a:p>
          <a:p>
            <a:pPr lvl="1"/>
            <a:r>
              <a:rPr lang="nl-NL" dirty="0">
                <a:latin typeface="+mj-lt"/>
              </a:rPr>
              <a:t>Snelle werking, door slijmvlies onder de tong</a:t>
            </a:r>
          </a:p>
          <a:p>
            <a:pPr lvl="1"/>
            <a:r>
              <a:rPr lang="nl-NL" dirty="0">
                <a:latin typeface="+mj-lt"/>
              </a:rPr>
              <a:t>Voor weinig geneesmiddelen geschikt</a:t>
            </a:r>
          </a:p>
        </p:txBody>
      </p:sp>
      <p:sp>
        <p:nvSpPr>
          <p:cNvPr id="9221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9pPr>
          </a:lstStyle>
          <a:p>
            <a:pPr eaLnBrk="1" hangingPunct="1"/>
            <a:fld id="{667B8F68-1DB5-402D-AE9E-BD549EB6D209}" type="slidenum">
              <a:rPr lang="nl-NL" smtClean="0">
                <a:solidFill>
                  <a:srgbClr val="292929"/>
                </a:solidFill>
              </a:rPr>
              <a:pPr eaLnBrk="1" hangingPunct="1"/>
              <a:t>8</a:t>
            </a:fld>
            <a:endParaRPr lang="nl-NL">
              <a:solidFill>
                <a:srgbClr val="29292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8882491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Systemische werking</a:t>
            </a:r>
          </a:p>
        </p:txBody>
      </p:sp>
      <p:sp>
        <p:nvSpPr>
          <p:cNvPr id="1024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latin typeface="+mj-lt"/>
              </a:rPr>
              <a:t>Rectaal = via de anus, rectum</a:t>
            </a:r>
          </a:p>
          <a:p>
            <a:pPr lvl="1"/>
            <a:r>
              <a:rPr lang="nl-NL" dirty="0">
                <a:latin typeface="+mj-lt"/>
              </a:rPr>
              <a:t>Zetpil (suppositorium), microklysma (</a:t>
            </a:r>
            <a:r>
              <a:rPr lang="nl-NL" dirty="0" err="1">
                <a:latin typeface="+mj-lt"/>
              </a:rPr>
              <a:t>rectiole</a:t>
            </a:r>
            <a:r>
              <a:rPr lang="nl-NL" dirty="0">
                <a:latin typeface="+mj-lt"/>
              </a:rPr>
              <a:t>), klysma</a:t>
            </a:r>
          </a:p>
          <a:p>
            <a:pPr lvl="1"/>
            <a:r>
              <a:rPr lang="nl-NL" dirty="0">
                <a:latin typeface="+mj-lt"/>
              </a:rPr>
              <a:t>Wanneer rectaal????</a:t>
            </a:r>
          </a:p>
          <a:p>
            <a:pPr lvl="1"/>
            <a:endParaRPr lang="nl-NL" dirty="0">
              <a:latin typeface="+mj-lt"/>
            </a:endParaRPr>
          </a:p>
          <a:p>
            <a:pPr lvl="1"/>
            <a:endParaRPr lang="nl-NL" dirty="0">
              <a:latin typeface="+mj-lt"/>
            </a:endParaRPr>
          </a:p>
          <a:p>
            <a:r>
              <a:rPr lang="nl-NL" dirty="0">
                <a:latin typeface="+mj-lt"/>
              </a:rPr>
              <a:t>Transdermaal = </a:t>
            </a:r>
            <a:r>
              <a:rPr lang="nl-NL" b="1" dirty="0">
                <a:latin typeface="+mj-lt"/>
              </a:rPr>
              <a:t>door</a:t>
            </a:r>
            <a:r>
              <a:rPr lang="nl-NL" dirty="0">
                <a:latin typeface="+mj-lt"/>
              </a:rPr>
              <a:t> de huid</a:t>
            </a:r>
          </a:p>
          <a:p>
            <a:pPr lvl="1"/>
            <a:r>
              <a:rPr lang="nl-NL" dirty="0">
                <a:latin typeface="+mj-lt"/>
              </a:rPr>
              <a:t>Pleister/zalf</a:t>
            </a:r>
          </a:p>
        </p:txBody>
      </p:sp>
      <p:sp>
        <p:nvSpPr>
          <p:cNvPr id="10245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omic Sans MS" pitchFamily="66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mic Sans MS" pitchFamily="66" charset="0"/>
              </a:defRPr>
            </a:lvl9pPr>
          </a:lstStyle>
          <a:p>
            <a:pPr eaLnBrk="1" hangingPunct="1"/>
            <a:fld id="{2A415682-65F9-42F5-9372-2745ACF8273D}" type="slidenum">
              <a:rPr lang="nl-NL" smtClean="0">
                <a:solidFill>
                  <a:srgbClr val="292929"/>
                </a:solidFill>
              </a:rPr>
              <a:pPr eaLnBrk="1" hangingPunct="1"/>
              <a:t>9</a:t>
            </a:fld>
            <a:endParaRPr lang="nl-NL">
              <a:solidFill>
                <a:srgbClr val="292929"/>
              </a:solidFill>
            </a:endParaRPr>
          </a:p>
        </p:txBody>
      </p:sp>
      <p:pic>
        <p:nvPicPr>
          <p:cNvPr id="10246" name="Picture 2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40425" y="2997200"/>
            <a:ext cx="2314575" cy="1562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013452522"/>
      </p:ext>
    </p:extLst>
  </p:cSld>
  <p:clrMapOvr>
    <a:masterClrMapping/>
  </p:clrMapOvr>
</p:sld>
</file>

<file path=ppt/theme/theme1.xml><?xml version="1.0" encoding="utf-8"?>
<a:theme xmlns:a="http://schemas.openxmlformats.org/drawingml/2006/main" name="As">
  <a:themeElements>
    <a:clrScheme name="As 8">
      <a:dk1>
        <a:srgbClr val="292929"/>
      </a:dk1>
      <a:lt1>
        <a:srgbClr val="FFFFFF"/>
      </a:lt1>
      <a:dk2>
        <a:srgbClr val="000000"/>
      </a:dk2>
      <a:lt2>
        <a:srgbClr val="808080"/>
      </a:lt2>
      <a:accent1>
        <a:srgbClr val="CC9900"/>
      </a:accent1>
      <a:accent2>
        <a:srgbClr val="CCCC99"/>
      </a:accent2>
      <a:accent3>
        <a:srgbClr val="FFFFFF"/>
      </a:accent3>
      <a:accent4>
        <a:srgbClr val="212121"/>
      </a:accent4>
      <a:accent5>
        <a:srgbClr val="E2CAAA"/>
      </a:accent5>
      <a:accent6>
        <a:srgbClr val="B9B98A"/>
      </a:accent6>
      <a:hlink>
        <a:srgbClr val="999933"/>
      </a:hlink>
      <a:folHlink>
        <a:srgbClr val="B2B2B2"/>
      </a:folHlink>
    </a:clrScheme>
    <a:fontScheme name="Kantoor 2">
      <a:majorFont>
        <a:latin typeface="Calibri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mbria"/>
        <a:ea typeface=""/>
        <a:cs typeface=""/>
        <a:font script="Jpan" typeface="HG明朝B"/>
        <a:font script="Hang" typeface="맑은 고딕"/>
        <a:font script="Hans" typeface="黑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s 1">
        <a:dk1>
          <a:srgbClr val="080808"/>
        </a:dk1>
        <a:lt1>
          <a:srgbClr val="F8F8F8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ADAAAA"/>
        </a:accent3>
        <a:accent4>
          <a:srgbClr val="D4D4D4"/>
        </a:accent4>
        <a:accent5>
          <a:srgbClr val="FFCAAA"/>
        </a:accent5>
        <a:accent6>
          <a:srgbClr val="B92D00"/>
        </a:accent6>
        <a:hlink>
          <a:srgbClr val="CC66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 2">
        <a:dk1>
          <a:srgbClr val="333333"/>
        </a:dk1>
        <a:lt1>
          <a:srgbClr val="F8F8F8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666666"/>
        </a:accent2>
        <a:accent3>
          <a:srgbClr val="C0AAAA"/>
        </a:accent3>
        <a:accent4>
          <a:srgbClr val="D4D4D4"/>
        </a:accent4>
        <a:accent5>
          <a:srgbClr val="E2CAAA"/>
        </a:accent5>
        <a:accent6>
          <a:srgbClr val="5C5C5C"/>
        </a:accent6>
        <a:hlink>
          <a:srgbClr val="CC6600"/>
        </a:hlink>
        <a:folHlink>
          <a:srgbClr val="95A58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 3">
        <a:dk1>
          <a:srgbClr val="5F5F5F"/>
        </a:dk1>
        <a:lt1>
          <a:srgbClr val="A4BEE0"/>
        </a:lt1>
        <a:dk2>
          <a:srgbClr val="013253"/>
        </a:dk2>
        <a:lt2>
          <a:srgbClr val="FFFFFF"/>
        </a:lt2>
        <a:accent1>
          <a:srgbClr val="588480"/>
        </a:accent1>
        <a:accent2>
          <a:srgbClr val="6600FF"/>
        </a:accent2>
        <a:accent3>
          <a:srgbClr val="AAADB3"/>
        </a:accent3>
        <a:accent4>
          <a:srgbClr val="8BA2BF"/>
        </a:accent4>
        <a:accent5>
          <a:srgbClr val="B4C2C0"/>
        </a:accent5>
        <a:accent6>
          <a:srgbClr val="5C00E7"/>
        </a:accent6>
        <a:hlink>
          <a:srgbClr val="CCCC00"/>
        </a:hlink>
        <a:folHlink>
          <a:srgbClr val="5F5F5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 4">
        <a:dk1>
          <a:srgbClr val="003300"/>
        </a:dk1>
        <a:lt1>
          <a:srgbClr val="F8F8F8"/>
        </a:lt1>
        <a:dk2>
          <a:srgbClr val="3D4A1C"/>
        </a:dk2>
        <a:lt2>
          <a:srgbClr val="FFFFFF"/>
        </a:lt2>
        <a:accent1>
          <a:srgbClr val="99CC00"/>
        </a:accent1>
        <a:accent2>
          <a:srgbClr val="669900"/>
        </a:accent2>
        <a:accent3>
          <a:srgbClr val="AFB1AB"/>
        </a:accent3>
        <a:accent4>
          <a:srgbClr val="D4D4D4"/>
        </a:accent4>
        <a:accent5>
          <a:srgbClr val="CAE2AA"/>
        </a:accent5>
        <a:accent6>
          <a:srgbClr val="5C8A00"/>
        </a:accent6>
        <a:hlink>
          <a:srgbClr val="CC9900"/>
        </a:hlink>
        <a:folHlink>
          <a:srgbClr val="B2B28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 5">
        <a:dk1>
          <a:srgbClr val="333333"/>
        </a:dk1>
        <a:lt1>
          <a:srgbClr val="F8F8F8"/>
        </a:lt1>
        <a:dk2>
          <a:srgbClr val="005D8C"/>
        </a:dk2>
        <a:lt2>
          <a:srgbClr val="FFFFFF"/>
        </a:lt2>
        <a:accent1>
          <a:srgbClr val="00CC99"/>
        </a:accent1>
        <a:accent2>
          <a:srgbClr val="0099CC"/>
        </a:accent2>
        <a:accent3>
          <a:srgbClr val="AAB6C5"/>
        </a:accent3>
        <a:accent4>
          <a:srgbClr val="D4D4D4"/>
        </a:accent4>
        <a:accent5>
          <a:srgbClr val="AAE2CA"/>
        </a:accent5>
        <a:accent6>
          <a:srgbClr val="008AB9"/>
        </a:accent6>
        <a:hlink>
          <a:srgbClr val="FFCC00"/>
        </a:hlink>
        <a:folHlink>
          <a:srgbClr val="D8D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s 6">
        <a:dk1>
          <a:srgbClr val="000000"/>
        </a:dk1>
        <a:lt1>
          <a:srgbClr val="ECAE00"/>
        </a:lt1>
        <a:dk2>
          <a:srgbClr val="FFFFFF"/>
        </a:dk2>
        <a:lt2>
          <a:srgbClr val="333333"/>
        </a:lt2>
        <a:accent1>
          <a:srgbClr val="CC6600"/>
        </a:accent1>
        <a:accent2>
          <a:srgbClr val="BA6D10"/>
        </a:accent2>
        <a:accent3>
          <a:srgbClr val="F4D3AA"/>
        </a:accent3>
        <a:accent4>
          <a:srgbClr val="000000"/>
        </a:accent4>
        <a:accent5>
          <a:srgbClr val="E2B8AA"/>
        </a:accent5>
        <a:accent6>
          <a:srgbClr val="A8620D"/>
        </a:accent6>
        <a:hlink>
          <a:srgbClr val="666633"/>
        </a:hlink>
        <a:folHlink>
          <a:srgbClr val="8D996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 7">
        <a:dk1>
          <a:srgbClr val="000000"/>
        </a:dk1>
        <a:lt1>
          <a:srgbClr val="FFFFFF"/>
        </a:lt1>
        <a:dk2>
          <a:srgbClr val="372221"/>
        </a:dk2>
        <a:lt2>
          <a:srgbClr val="808080"/>
        </a:lt2>
        <a:accent1>
          <a:srgbClr val="009999"/>
        </a:accent1>
        <a:accent2>
          <a:srgbClr val="9AAC98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8B9B89"/>
        </a:accent6>
        <a:hlink>
          <a:srgbClr val="666699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 8">
        <a:dk1>
          <a:srgbClr val="292929"/>
        </a:dk1>
        <a:lt1>
          <a:srgbClr val="FFFFFF"/>
        </a:lt1>
        <a:dk2>
          <a:srgbClr val="000000"/>
        </a:dk2>
        <a:lt2>
          <a:srgbClr val="808080"/>
        </a:lt2>
        <a:accent1>
          <a:srgbClr val="CC9900"/>
        </a:accent1>
        <a:accent2>
          <a:srgbClr val="CCCC99"/>
        </a:accent2>
        <a:accent3>
          <a:srgbClr val="FFFFFF"/>
        </a:accent3>
        <a:accent4>
          <a:srgbClr val="212121"/>
        </a:accent4>
        <a:accent5>
          <a:srgbClr val="E2CAAA"/>
        </a:accent5>
        <a:accent6>
          <a:srgbClr val="B9B98A"/>
        </a:accent6>
        <a:hlink>
          <a:srgbClr val="9999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696</TotalTime>
  <Words>300</Words>
  <Application>Microsoft Office PowerPoint</Application>
  <PresentationFormat>Diavoorstelling (4:3)</PresentationFormat>
  <Paragraphs>76</Paragraphs>
  <Slides>10</Slides>
  <Notes>9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6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7" baseType="lpstr">
      <vt:lpstr>Arial</vt:lpstr>
      <vt:lpstr>Calibri</vt:lpstr>
      <vt:lpstr>Cambria</vt:lpstr>
      <vt:lpstr>Comic Sans MS</vt:lpstr>
      <vt:lpstr>Times New Roman</vt:lpstr>
      <vt:lpstr>Wingdings</vt:lpstr>
      <vt:lpstr>As</vt:lpstr>
      <vt:lpstr>Toedieningswegen en toedieningsvormen</vt:lpstr>
      <vt:lpstr>Farmacotherapie</vt:lpstr>
      <vt:lpstr>PowerPoint-presentatie</vt:lpstr>
      <vt:lpstr>Toedieningswegen</vt:lpstr>
      <vt:lpstr>Lokale werking</vt:lpstr>
      <vt:lpstr>Lokale werking</vt:lpstr>
      <vt:lpstr>Systemische werking</vt:lpstr>
      <vt:lpstr>Systemische werking</vt:lpstr>
      <vt:lpstr>Systemische werking</vt:lpstr>
      <vt:lpstr>Systemische werking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Toedieningswegen en toedieningsvormen</dc:title>
  <dc:creator>gebruiker</dc:creator>
  <cp:lastModifiedBy>Nanda Boekhoudt</cp:lastModifiedBy>
  <cp:revision>102</cp:revision>
  <dcterms:created xsi:type="dcterms:W3CDTF">2012-09-12T12:11:24Z</dcterms:created>
  <dcterms:modified xsi:type="dcterms:W3CDTF">2016-09-21T20:06:45Z</dcterms:modified>
</cp:coreProperties>
</file>