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6346F-ABA0-41F8-B84B-2D5D3569B5A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E52B1-240A-4D0D-B6CB-86CC0BEC2356}" type="datetimeFigureOut">
              <a:rPr lang="nl-NL" smtClean="0"/>
              <a:pPr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F53DA-5AC8-4DCD-B497-DF960DF56F2E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plek.org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Biotechnologie.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643063"/>
            <a:ext cx="9144000" cy="5040312"/>
          </a:xfrm>
        </p:spPr>
        <p:txBody>
          <a:bodyPr/>
          <a:lstStyle/>
          <a:p>
            <a:r>
              <a:rPr lang="nl-NL" b="1" dirty="0" smtClean="0">
                <a:solidFill>
                  <a:srgbClr val="FF3300"/>
                </a:solidFill>
              </a:rPr>
              <a:t>Veredeling :</a:t>
            </a:r>
            <a:r>
              <a:rPr lang="nl-NL" dirty="0" smtClean="0"/>
              <a:t> kruisingen en selectie </a:t>
            </a:r>
            <a:r>
              <a:rPr lang="nl-NL" b="1" dirty="0" smtClean="0">
                <a:solidFill>
                  <a:schemeClr val="accent2"/>
                </a:solidFill>
              </a:rPr>
              <a:t>planten</a:t>
            </a:r>
            <a:r>
              <a:rPr lang="nl-NL" dirty="0" smtClean="0"/>
              <a:t>    gunstige </a:t>
            </a:r>
            <a:r>
              <a:rPr lang="nl-NL" smtClean="0"/>
              <a:t>eigenschappen combineren</a:t>
            </a:r>
            <a:endParaRPr lang="nl-NL" dirty="0" smtClean="0"/>
          </a:p>
          <a:p>
            <a:r>
              <a:rPr lang="nl-NL" b="1" dirty="0" smtClean="0">
                <a:solidFill>
                  <a:srgbClr val="FF3300"/>
                </a:solidFill>
              </a:rPr>
              <a:t>Weefselkweken</a:t>
            </a:r>
            <a:r>
              <a:rPr lang="nl-NL" dirty="0" smtClean="0"/>
              <a:t>: voor produceren van medicijnen, insecticiden</a:t>
            </a:r>
          </a:p>
          <a:p>
            <a:r>
              <a:rPr lang="nl-NL" b="1" dirty="0" smtClean="0">
                <a:solidFill>
                  <a:srgbClr val="FF3300"/>
                </a:solidFill>
              </a:rPr>
              <a:t>Fokken</a:t>
            </a:r>
            <a:r>
              <a:rPr lang="nl-NL" dirty="0" smtClean="0"/>
              <a:t> en </a:t>
            </a:r>
            <a:r>
              <a:rPr lang="nl-NL" b="1" dirty="0" smtClean="0">
                <a:solidFill>
                  <a:srgbClr val="FF3300"/>
                </a:solidFill>
              </a:rPr>
              <a:t>kloneren</a:t>
            </a:r>
            <a:r>
              <a:rPr lang="nl-NL" dirty="0" smtClean="0"/>
              <a:t> van </a:t>
            </a:r>
            <a:r>
              <a:rPr lang="nl-NL" b="1" dirty="0" smtClean="0">
                <a:solidFill>
                  <a:schemeClr val="accent2"/>
                </a:solidFill>
              </a:rPr>
              <a:t>dieren</a:t>
            </a:r>
            <a:r>
              <a:rPr lang="nl-NL" dirty="0" smtClean="0"/>
              <a:t>: sneller gunstige eigenschappen combineren</a:t>
            </a:r>
          </a:p>
          <a:p>
            <a:r>
              <a:rPr lang="nl-NL" b="1" dirty="0" smtClean="0">
                <a:solidFill>
                  <a:srgbClr val="FF3300"/>
                </a:solidFill>
              </a:rPr>
              <a:t>Pseudogenen</a:t>
            </a:r>
            <a:r>
              <a:rPr lang="nl-NL" dirty="0" smtClean="0"/>
              <a:t>: veranderde of verdubbelde niet-functionele genen, kunnen door kleine veranderingen in nieuwe genen veranderen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mtClean="0"/>
              <a:t>DNA-profiel.</a:t>
            </a:r>
            <a:br>
              <a:rPr lang="nl-NL" smtClean="0"/>
            </a:br>
            <a:r>
              <a:rPr lang="nl-NL" sz="2400" smtClean="0"/>
              <a:t>Fragmenten scheiden door  electroforese</a:t>
            </a:r>
            <a:br>
              <a:rPr lang="nl-NL" sz="2400" smtClean="0"/>
            </a:br>
            <a:r>
              <a:rPr lang="nl-NL" sz="2400" smtClean="0"/>
              <a:t>Kleine fragmenten bewegen sneller dan grote</a:t>
            </a:r>
            <a:br>
              <a:rPr lang="nl-NL" sz="2400" smtClean="0"/>
            </a:br>
            <a:r>
              <a:rPr lang="nl-NL" sz="2400" smtClean="0"/>
              <a:t>Ontstaan bandenpatroon dat uniek is</a:t>
            </a:r>
          </a:p>
        </p:txBody>
      </p:sp>
      <p:pic>
        <p:nvPicPr>
          <p:cNvPr id="34819" name="Picture 2" descr="F:\DATA\FOTO'S 3 START PP'S\P10008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47913"/>
            <a:ext cx="4495800" cy="3724275"/>
          </a:xfrm>
          <a:noFill/>
        </p:spPr>
      </p:pic>
      <p:pic>
        <p:nvPicPr>
          <p:cNvPr id="34820" name="Picture 3" descr="F:\DATA\FOTO'S 3 START PP'S\P10008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347913"/>
            <a:ext cx="4495800" cy="3724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RNA-virussen </a:t>
            </a:r>
            <a:r>
              <a:rPr lang="nl-NL" sz="2000" smtClean="0"/>
              <a:t>(retrovirussen)</a:t>
            </a:r>
            <a:r>
              <a:rPr lang="nl-NL" smtClean="0"/>
              <a:t> </a:t>
            </a:r>
          </a:p>
        </p:txBody>
      </p:sp>
      <p:sp>
        <p:nvSpPr>
          <p:cNvPr id="36867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525963"/>
          </a:xfrm>
        </p:spPr>
        <p:txBody>
          <a:bodyPr/>
          <a:lstStyle/>
          <a:p>
            <a:r>
              <a:rPr lang="nl-NL" sz="2400" smtClean="0"/>
              <a:t>RNA-virussen injecteren hun RNA in de gastheercel.</a:t>
            </a:r>
          </a:p>
          <a:p>
            <a:r>
              <a:rPr lang="en-US" sz="2400" smtClean="0"/>
              <a:t>RNA-virus bevat reverse transciptase</a:t>
            </a:r>
            <a:endParaRPr lang="nl-NL" sz="2400" smtClean="0"/>
          </a:p>
          <a:p>
            <a:r>
              <a:rPr lang="nl-NL" sz="2400" smtClean="0"/>
              <a:t>Het enzym </a:t>
            </a:r>
            <a:r>
              <a:rPr lang="nl-NL" sz="2400" b="1" smtClean="0">
                <a:solidFill>
                  <a:srgbClr val="FF0000"/>
                </a:solidFill>
              </a:rPr>
              <a:t>reverse transcriptase</a:t>
            </a:r>
            <a:r>
              <a:rPr lang="nl-NL" sz="2400" smtClean="0"/>
              <a:t> maakt van enkelstrengs </a:t>
            </a:r>
            <a:r>
              <a:rPr lang="nl-NL" sz="2400" b="1" smtClean="0">
                <a:solidFill>
                  <a:srgbClr val="FF0000"/>
                </a:solidFill>
              </a:rPr>
              <a:t>RNA</a:t>
            </a:r>
            <a:r>
              <a:rPr lang="nl-NL" sz="2400" smtClean="0"/>
              <a:t> </a:t>
            </a:r>
            <a:r>
              <a:rPr lang="nl-NL" sz="2400" smtClean="0">
                <a:sym typeface="Wingdings" pitchFamily="2" charset="2"/>
              </a:rPr>
              <a:t> </a:t>
            </a:r>
            <a:r>
              <a:rPr lang="nl-NL" sz="2400" smtClean="0"/>
              <a:t>dubbelstrengs </a:t>
            </a:r>
            <a:r>
              <a:rPr lang="nl-NL" sz="2400" b="1" smtClean="0">
                <a:solidFill>
                  <a:srgbClr val="FF0000"/>
                </a:solidFill>
              </a:rPr>
              <a:t>DNA</a:t>
            </a:r>
          </a:p>
          <a:p>
            <a:r>
              <a:rPr lang="en-US" sz="2400" b="1" smtClean="0">
                <a:solidFill>
                  <a:srgbClr val="FF0000"/>
                </a:solidFill>
              </a:rPr>
              <a:t>Fragment DNA wordt ingebouwd in DNA gastheercel</a:t>
            </a:r>
          </a:p>
          <a:p>
            <a:r>
              <a:rPr lang="en-US" sz="2400" b="1" smtClean="0">
                <a:solidFill>
                  <a:srgbClr val="FF0000"/>
                </a:solidFill>
              </a:rPr>
              <a:t>Nieuwe retrovirussen ontstaan</a:t>
            </a:r>
            <a:endParaRPr lang="nl-NL" sz="2400" smtClean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WWW.BIOPLEK.ORG</a:t>
            </a:r>
            <a:endParaRPr lang="nl-NL" dirty="0" smtClean="0"/>
          </a:p>
          <a:p>
            <a:r>
              <a:rPr lang="nl-NL" smtClean="0"/>
              <a:t>KIES MICRO-ORGANISMEN</a:t>
            </a:r>
            <a:endParaRPr lang="nl-NL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mtClean="0"/>
              <a:t>Reverse transcriptase en genetische manipulatie.</a:t>
            </a:r>
          </a:p>
        </p:txBody>
      </p:sp>
      <p:sp>
        <p:nvSpPr>
          <p:cNvPr id="37891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b="1" dirty="0" err="1" smtClean="0">
                <a:solidFill>
                  <a:srgbClr val="FF0000"/>
                </a:solidFill>
              </a:rPr>
              <a:t>m-RNA</a:t>
            </a:r>
            <a:r>
              <a:rPr lang="nl-NL" dirty="0" smtClean="0"/>
              <a:t> voor bv insuline wordt geïsoleerd </a:t>
            </a:r>
          </a:p>
          <a:p>
            <a:r>
              <a:rPr lang="nl-NL" dirty="0" err="1" smtClean="0"/>
              <a:t>Reverse-transcriptase</a:t>
            </a:r>
            <a:r>
              <a:rPr lang="nl-NL" dirty="0" smtClean="0"/>
              <a:t> maakt er </a:t>
            </a:r>
            <a:r>
              <a:rPr lang="nl-NL" b="1" dirty="0" smtClean="0">
                <a:solidFill>
                  <a:srgbClr val="FF0000"/>
                </a:solidFill>
              </a:rPr>
              <a:t>DNA</a:t>
            </a:r>
            <a:r>
              <a:rPr lang="nl-NL" dirty="0" smtClean="0"/>
              <a:t> van</a:t>
            </a:r>
          </a:p>
          <a:p>
            <a:r>
              <a:rPr lang="nl-NL" dirty="0" smtClean="0"/>
              <a:t>Dit DNA wordt ingebouwd in bacterie</a:t>
            </a:r>
          </a:p>
          <a:p>
            <a:r>
              <a:rPr lang="nl-NL" dirty="0" smtClean="0"/>
              <a:t>Bacterie produceert insuline</a:t>
            </a:r>
          </a:p>
          <a:p>
            <a:r>
              <a:rPr lang="nl-NL" dirty="0" smtClean="0"/>
              <a:t>JOEPIE</a:t>
            </a:r>
          </a:p>
          <a:p>
            <a:endParaRPr lang="nl-NL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el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797175"/>
          </a:xfrm>
        </p:spPr>
        <p:txBody>
          <a:bodyPr>
            <a:normAutofit fontScale="90000"/>
          </a:bodyPr>
          <a:lstStyle/>
          <a:p>
            <a:r>
              <a:rPr lang="nl-NL" b="1" smtClean="0">
                <a:solidFill>
                  <a:srgbClr val="FF0000"/>
                </a:solidFill>
              </a:rPr>
              <a:t>Anti-sense DNA</a:t>
            </a:r>
            <a:r>
              <a:rPr lang="nl-NL" smtClean="0"/>
              <a:t/>
            </a:r>
            <a:br>
              <a:rPr lang="nl-NL" smtClean="0"/>
            </a:br>
            <a:r>
              <a:rPr lang="nl-NL" sz="2400" smtClean="0"/>
              <a:t>Een kopie van gen met ziekteverwekkend enzym </a:t>
            </a:r>
            <a:br>
              <a:rPr lang="nl-NL" sz="2400" smtClean="0"/>
            </a:br>
            <a:r>
              <a:rPr lang="nl-NL" sz="2400" smtClean="0"/>
              <a:t>Kopie gemaakt van origineel</a:t>
            </a:r>
            <a:br>
              <a:rPr lang="nl-NL" sz="2400" smtClean="0"/>
            </a:br>
            <a:r>
              <a:rPr lang="nl-NL" sz="2400" smtClean="0"/>
              <a:t>Stikstofbasen kopie echter in omgekeerde volgorde</a:t>
            </a:r>
            <a:br>
              <a:rPr lang="nl-NL" sz="2400" smtClean="0"/>
            </a:br>
            <a:r>
              <a:rPr lang="nl-NL" sz="2400" smtClean="0"/>
              <a:t>Transcriptie vindt plaats bij beide genen</a:t>
            </a:r>
            <a:br>
              <a:rPr lang="nl-NL" sz="2400" smtClean="0"/>
            </a:br>
            <a:r>
              <a:rPr lang="nl-NL" sz="2400" smtClean="0"/>
              <a:t>Er ontstaat dubbelstrengs-mRNA</a:t>
            </a:r>
            <a:br>
              <a:rPr lang="nl-NL" sz="2400" smtClean="0"/>
            </a:br>
            <a:r>
              <a:rPr lang="nl-NL" sz="2400" smtClean="0"/>
              <a:t>Er kan daarna géén translatie plaatsvinden</a:t>
            </a:r>
            <a:br>
              <a:rPr lang="nl-NL" sz="2400" smtClean="0"/>
            </a:br>
            <a:r>
              <a:rPr lang="nl-NL" sz="2400" smtClean="0"/>
              <a:t>en dus uitgeschakeld</a:t>
            </a:r>
            <a:r>
              <a:rPr lang="nl-NL" smtClean="0"/>
              <a:t/>
            </a:r>
            <a:br>
              <a:rPr lang="nl-NL" smtClean="0"/>
            </a:br>
            <a:endParaRPr lang="nl-NL" smtClean="0"/>
          </a:p>
        </p:txBody>
      </p:sp>
      <p:pic>
        <p:nvPicPr>
          <p:cNvPr id="38915" name="Picture 2" descr="F:\DATA\FOTO'S 3 START PP'S\P10007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3446" y="3143250"/>
            <a:ext cx="4153779" cy="3454102"/>
          </a:xfrm>
          <a:noFill/>
        </p:spPr>
      </p:pic>
      <p:pic>
        <p:nvPicPr>
          <p:cNvPr id="38916" name="Picture 3" descr="F:\DATA\FOTO'S 3 START PP'S\P10007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3143250"/>
            <a:ext cx="4184777" cy="3454102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TOEPASSING ANTI-SENSE DNA</a:t>
            </a:r>
            <a:endParaRPr lang="nl-NL" sz="3600" smtClean="0"/>
          </a:p>
        </p:txBody>
      </p:sp>
      <p:sp>
        <p:nvSpPr>
          <p:cNvPr id="3993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Bloementeelt    kleurstoffen uitschakelen</a:t>
            </a:r>
          </a:p>
          <a:p>
            <a:r>
              <a:rPr lang="en-US" smtClean="0"/>
              <a:t>Bij mensen: onderzoek met deze techniek ter bestrijding van</a:t>
            </a:r>
          </a:p>
          <a:p>
            <a:r>
              <a:rPr lang="en-US" smtClean="0"/>
              <a:t>Kanker</a:t>
            </a:r>
          </a:p>
          <a:p>
            <a:r>
              <a:rPr lang="en-US" smtClean="0"/>
              <a:t>Auto-immuunziekten zoals MS</a:t>
            </a:r>
          </a:p>
          <a:p>
            <a:r>
              <a:rPr lang="en-US" smtClean="0"/>
              <a:t>Ziekten veroozaakt door virussen (aids)</a:t>
            </a:r>
          </a:p>
          <a:p>
            <a:r>
              <a:rPr lang="en-US" smtClean="0"/>
              <a:t>Ziekte van Alzheimer</a:t>
            </a:r>
            <a:endParaRPr lang="nl-NL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el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nl-NL" sz="4200" smtClean="0"/>
              <a:t>Modificatie van de RNA-interferentie.</a:t>
            </a:r>
            <a:br>
              <a:rPr lang="nl-NL" sz="4200" smtClean="0"/>
            </a:br>
            <a:r>
              <a:rPr lang="nl-NL" sz="2000" smtClean="0"/>
              <a:t>siNA’s = short interferring RNA </a:t>
            </a:r>
            <a:r>
              <a:rPr lang="nl-NL" sz="2000" smtClean="0">
                <a:sym typeface="Wingdings" pitchFamily="2" charset="2"/>
              </a:rPr>
              <a:t> gene silencing bv bij poliovirussen</a:t>
            </a:r>
            <a:br>
              <a:rPr lang="nl-NL" sz="2000" smtClean="0">
                <a:sym typeface="Wingdings" pitchFamily="2" charset="2"/>
              </a:rPr>
            </a:br>
            <a:r>
              <a:rPr lang="nl-NL" sz="2000" smtClean="0">
                <a:sym typeface="Wingdings" pitchFamily="2" charset="2"/>
              </a:rPr>
              <a:t>en krachtige remming aidsvirus</a:t>
            </a:r>
            <a:endParaRPr lang="nl-NL" sz="2000" smtClean="0"/>
          </a:p>
        </p:txBody>
      </p:sp>
      <p:pic>
        <p:nvPicPr>
          <p:cNvPr id="40963" name="Picture 2" descr="F:\DATA\FOTO'S 3 START PP'S\P10008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600200"/>
            <a:ext cx="3312368" cy="4852627"/>
          </a:xfrm>
          <a:noFill/>
        </p:spPr>
      </p:pic>
      <p:pic>
        <p:nvPicPr>
          <p:cNvPr id="40964" name="Picture 3" descr="F:\DATA\FOTO'S 3 START PP'S\P10008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43375" y="2286000"/>
            <a:ext cx="4317057" cy="3879304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JUNK-DNA</a:t>
            </a:r>
            <a:endParaRPr lang="nl-NL" smtClean="0"/>
          </a:p>
        </p:txBody>
      </p:sp>
      <p:sp>
        <p:nvSpPr>
          <p:cNvPr id="2355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Chromosomen bevatten grote delen DNA die waarschijnlijk geen functie hebben </a:t>
            </a:r>
            <a:r>
              <a:rPr lang="en-US" sz="2000" smtClean="0"/>
              <a:t>(boek)</a:t>
            </a:r>
            <a:endParaRPr lang="en-US" smtClean="0"/>
          </a:p>
          <a:p>
            <a:r>
              <a:rPr lang="en-US" sz="2400" smtClean="0"/>
              <a:t>Echter: Volkskrant 07-09-2012</a:t>
            </a:r>
          </a:p>
          <a:p>
            <a:r>
              <a:rPr lang="en-US" sz="2400" smtClean="0"/>
              <a:t>Minstens 80 % DNA tussen de genen verricht cruciaal werk: Internationaal Onderzoekscentrum Encode</a:t>
            </a:r>
          </a:p>
          <a:p>
            <a:r>
              <a:rPr lang="en-US" sz="2400" smtClean="0"/>
              <a:t>4 miljoen schakelaartjes die genen aflezen en controleren waaronder 70.000 promotors</a:t>
            </a:r>
          </a:p>
          <a:p>
            <a:r>
              <a:rPr lang="en-US" sz="2400" smtClean="0"/>
              <a:t>400.000 “versterkers” die activiteit verafgelegen controleren</a:t>
            </a:r>
          </a:p>
          <a:p>
            <a:r>
              <a:rPr lang="en-US" sz="2400" smtClean="0"/>
              <a:t>Onderzoekers: welk schakelaartje is bij welke ziekte defect?</a:t>
            </a:r>
          </a:p>
          <a:p>
            <a:endParaRPr lang="nl-NL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Restrictie-enzymen.</a:t>
            </a:r>
            <a:br>
              <a:rPr lang="nl-NL" smtClean="0"/>
            </a:br>
            <a:r>
              <a:rPr lang="nl-NL" sz="2400" smtClean="0"/>
              <a:t>Of ook wel restrictie-endonucleasen genoemd)</a:t>
            </a:r>
            <a:endParaRPr lang="nl-NL" smtClean="0"/>
          </a:p>
        </p:txBody>
      </p:sp>
      <p:sp>
        <p:nvSpPr>
          <p:cNvPr id="2457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495800" cy="4525963"/>
          </a:xfrm>
        </p:spPr>
        <p:txBody>
          <a:bodyPr>
            <a:normAutofit fontScale="92500"/>
          </a:bodyPr>
          <a:lstStyle/>
          <a:p>
            <a:r>
              <a:rPr lang="nl-NL" sz="2800" dirty="0" smtClean="0"/>
              <a:t>Enzym dat </a:t>
            </a:r>
            <a:r>
              <a:rPr lang="nl-NL" sz="2800" b="1" dirty="0" smtClean="0">
                <a:solidFill>
                  <a:srgbClr val="FF3300"/>
                </a:solidFill>
              </a:rPr>
              <a:t>DNA</a:t>
            </a:r>
            <a:r>
              <a:rPr lang="nl-NL" sz="2800" dirty="0" smtClean="0"/>
              <a:t> door midden </a:t>
            </a:r>
            <a:r>
              <a:rPr lang="nl-NL" sz="2800" b="1" dirty="0" smtClean="0">
                <a:solidFill>
                  <a:srgbClr val="FF3300"/>
                </a:solidFill>
              </a:rPr>
              <a:t>knipt</a:t>
            </a:r>
            <a:r>
              <a:rPr lang="nl-NL" sz="2800" dirty="0" smtClean="0"/>
              <a:t> (afkomstig van bacteriën)</a:t>
            </a:r>
          </a:p>
          <a:p>
            <a:r>
              <a:rPr lang="nl-NL" sz="2800" dirty="0" smtClean="0"/>
              <a:t>Alleen bij één specifieke basenvolgorde (= de restrictie = beperking)</a:t>
            </a:r>
          </a:p>
          <a:p>
            <a:r>
              <a:rPr lang="nl-NL" sz="2800" dirty="0" smtClean="0"/>
              <a:t>Bv	 A-A-G-C-T-T		 T-T- C-G-A-A</a:t>
            </a:r>
          </a:p>
          <a:p>
            <a:r>
              <a:rPr lang="nl-NL" sz="2800" dirty="0" smtClean="0"/>
              <a:t>Het uiteinde is </a:t>
            </a:r>
            <a:r>
              <a:rPr lang="nl-NL" sz="2800" b="1" dirty="0" smtClean="0">
                <a:solidFill>
                  <a:srgbClr val="FF3300"/>
                </a:solidFill>
              </a:rPr>
              <a:t>enkelstrengs DNA</a:t>
            </a:r>
            <a:r>
              <a:rPr lang="nl-NL" sz="2800" dirty="0" smtClean="0"/>
              <a:t> = STICKY ENDS</a:t>
            </a:r>
          </a:p>
        </p:txBody>
      </p:sp>
      <p:pic>
        <p:nvPicPr>
          <p:cNvPr id="24580" name="Picture 8" descr="P10008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47913"/>
            <a:ext cx="4716463" cy="3817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>
                <a:solidFill>
                  <a:srgbClr val="FF3300"/>
                </a:solidFill>
              </a:rPr>
              <a:t>Restrictie-enym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495800" cy="4525963"/>
          </a:xfrm>
        </p:spPr>
        <p:txBody>
          <a:bodyPr/>
          <a:lstStyle/>
          <a:p>
            <a:r>
              <a:rPr lang="nl-NL" sz="2800" dirty="0" smtClean="0"/>
              <a:t>DNA is universeel</a:t>
            </a:r>
          </a:p>
          <a:p>
            <a:r>
              <a:rPr lang="nl-NL" sz="2800" dirty="0" smtClean="0"/>
              <a:t>Het restrictie-enzym werkt ook op </a:t>
            </a:r>
            <a:r>
              <a:rPr lang="nl-NL" sz="2800" dirty="0" err="1" smtClean="0"/>
              <a:t>virus-DNA</a:t>
            </a:r>
            <a:endParaRPr lang="nl-NL" sz="2800" dirty="0" smtClean="0"/>
          </a:p>
          <a:p>
            <a:pPr>
              <a:buFontTx/>
              <a:buNone/>
            </a:pPr>
            <a:endParaRPr lang="nl-NL" sz="900" dirty="0" smtClean="0"/>
          </a:p>
          <a:p>
            <a:r>
              <a:rPr lang="nl-NL" sz="2800" dirty="0" smtClean="0"/>
              <a:t>Ook hier krijg je ‘</a:t>
            </a:r>
            <a:r>
              <a:rPr lang="nl-NL" sz="2800" b="1" dirty="0" err="1" smtClean="0">
                <a:solidFill>
                  <a:srgbClr val="FF3300"/>
                </a:solidFill>
              </a:rPr>
              <a:t>sticky</a:t>
            </a:r>
            <a:r>
              <a:rPr lang="nl-NL" sz="2800" b="1" dirty="0" smtClean="0">
                <a:solidFill>
                  <a:srgbClr val="FF3300"/>
                </a:solidFill>
              </a:rPr>
              <a:t> </a:t>
            </a:r>
            <a:r>
              <a:rPr lang="nl-NL" sz="2800" b="1" dirty="0" err="1" smtClean="0">
                <a:solidFill>
                  <a:srgbClr val="FF3300"/>
                </a:solidFill>
              </a:rPr>
              <a:t>ends</a:t>
            </a:r>
            <a:r>
              <a:rPr lang="nl-NL" sz="2800" dirty="0" smtClean="0"/>
              <a:t>’</a:t>
            </a:r>
          </a:p>
          <a:p>
            <a:endParaRPr lang="nl-NL" sz="900" dirty="0" smtClean="0"/>
          </a:p>
          <a:p>
            <a:r>
              <a:rPr lang="nl-NL" sz="2800" dirty="0" smtClean="0"/>
              <a:t>Je kunt </a:t>
            </a:r>
            <a:r>
              <a:rPr lang="nl-NL" sz="2800" dirty="0" err="1" smtClean="0"/>
              <a:t>kikker-DNA</a:t>
            </a:r>
            <a:r>
              <a:rPr lang="nl-NL" sz="2800" dirty="0" smtClean="0"/>
              <a:t> en </a:t>
            </a:r>
            <a:r>
              <a:rPr lang="nl-NL" sz="2800" dirty="0" err="1" smtClean="0"/>
              <a:t>bacterie-DNA</a:t>
            </a:r>
            <a:r>
              <a:rPr lang="nl-NL" sz="2800" dirty="0" smtClean="0"/>
              <a:t> aan elkaar plakken</a:t>
            </a:r>
          </a:p>
          <a:p>
            <a:endParaRPr lang="nl-NL" sz="2800" dirty="0" smtClean="0"/>
          </a:p>
        </p:txBody>
      </p:sp>
      <p:pic>
        <p:nvPicPr>
          <p:cNvPr id="26628" name="Picture 7" descr="P100078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773238"/>
            <a:ext cx="4495800" cy="4751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DNA-ligase = plakenzym</a:t>
            </a:r>
          </a:p>
        </p:txBody>
      </p:sp>
      <p:pic>
        <p:nvPicPr>
          <p:cNvPr id="27651" name="Picture 6" descr="P100078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498600"/>
          </a:xfrm>
        </p:spPr>
        <p:txBody>
          <a:bodyPr/>
          <a:lstStyle/>
          <a:p>
            <a:r>
              <a:rPr lang="nl-NL" smtClean="0"/>
              <a:t>Vreemd DNA in een bactie bouwen.</a:t>
            </a:r>
            <a:br>
              <a:rPr lang="nl-NL" smtClean="0"/>
            </a:br>
            <a:r>
              <a:rPr lang="nl-NL" sz="2400" smtClean="0"/>
              <a:t>De bacterie gaat dan bijvoorbeeld insuline maken.</a:t>
            </a:r>
            <a:endParaRPr lang="nl-NL" smtClean="0"/>
          </a:p>
        </p:txBody>
      </p:sp>
      <p:pic>
        <p:nvPicPr>
          <p:cNvPr id="28675" name="Picture 6" descr="P100078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2060575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PLASMIDE</a:t>
            </a:r>
            <a:br>
              <a:rPr lang="en-US" smtClean="0"/>
            </a:br>
            <a:r>
              <a:rPr lang="en-US" sz="2000" smtClean="0"/>
              <a:t>blauw</a:t>
            </a:r>
            <a:r>
              <a:rPr lang="en-US" smtClean="0"/>
              <a:t> </a:t>
            </a:r>
            <a:r>
              <a:rPr lang="en-US" sz="2000" smtClean="0"/>
              <a:t>resistentie tegen ampiciline</a:t>
            </a:r>
            <a:br>
              <a:rPr lang="en-US" sz="2000" smtClean="0"/>
            </a:br>
            <a:r>
              <a:rPr lang="en-US" sz="2000" smtClean="0"/>
              <a:t>beige resistentie tegen tetracycline</a:t>
            </a:r>
            <a:endParaRPr lang="nl-NL" sz="2000" smtClean="0"/>
          </a:p>
        </p:txBody>
      </p:sp>
      <p:pic>
        <p:nvPicPr>
          <p:cNvPr id="29699" name="Picture 6" descr="P100078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4163" y="1916113"/>
            <a:ext cx="6034087" cy="4392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nl-NL" smtClean="0"/>
              <a:t>Selectie + Recombineren </a:t>
            </a:r>
            <a:br>
              <a:rPr lang="nl-NL" smtClean="0"/>
            </a:br>
            <a:r>
              <a:rPr lang="nl-NL" smtClean="0"/>
              <a:t>van losse fragmenten  DNA.</a:t>
            </a:r>
          </a:p>
        </p:txBody>
      </p:sp>
      <p:sp>
        <p:nvSpPr>
          <p:cNvPr id="30723" name="Tijdelijke aanduiding voor tekst 5"/>
          <p:cNvSpPr>
            <a:spLocks noGrp="1"/>
          </p:cNvSpPr>
          <p:nvPr>
            <p:ph type="body" sz="half" idx="2"/>
          </p:nvPr>
        </p:nvSpPr>
        <p:spPr>
          <a:xfrm>
            <a:off x="4643438" y="1643063"/>
            <a:ext cx="4352925" cy="4525962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nl-NL" dirty="0" smtClean="0"/>
              <a:t>Je krijgt </a:t>
            </a:r>
          </a:p>
          <a:p>
            <a:pPr>
              <a:buFontTx/>
              <a:buNone/>
            </a:pPr>
            <a:r>
              <a:rPr lang="nl-NL" b="1" dirty="0" smtClean="0">
                <a:solidFill>
                  <a:srgbClr val="FF0000"/>
                </a:solidFill>
              </a:rPr>
              <a:t>3 mogelijkheden</a:t>
            </a:r>
            <a:r>
              <a:rPr lang="nl-NL" dirty="0" smtClean="0"/>
              <a:t>: dus</a:t>
            </a:r>
          </a:p>
          <a:p>
            <a:pPr>
              <a:buFontTx/>
              <a:buNone/>
            </a:pPr>
            <a:r>
              <a:rPr lang="en-US" dirty="0" smtClean="0"/>
              <a:t>3 </a:t>
            </a:r>
            <a:r>
              <a:rPr lang="en-US" dirty="0" err="1" smtClean="0"/>
              <a:t>typen</a:t>
            </a:r>
            <a:r>
              <a:rPr lang="en-US" dirty="0" smtClean="0"/>
              <a:t> </a:t>
            </a:r>
          </a:p>
          <a:p>
            <a:pPr>
              <a:buFontTx/>
              <a:buNone/>
            </a:pPr>
            <a:r>
              <a:rPr lang="en-US" dirty="0" smtClean="0"/>
              <a:t> recombinant-DNA:</a:t>
            </a:r>
            <a:endParaRPr lang="nl-NL" dirty="0" smtClean="0"/>
          </a:p>
          <a:p>
            <a:r>
              <a:rPr lang="nl-NL" dirty="0" smtClean="0"/>
              <a:t>Alleen vreemd DNA</a:t>
            </a:r>
          </a:p>
          <a:p>
            <a:r>
              <a:rPr lang="nl-NL" dirty="0" smtClean="0"/>
              <a:t>Alleen </a:t>
            </a:r>
            <a:r>
              <a:rPr lang="nl-NL" dirty="0" err="1" smtClean="0"/>
              <a:t>plasmides</a:t>
            </a:r>
            <a:r>
              <a:rPr lang="nl-NL" dirty="0" smtClean="0"/>
              <a:t> aan elkaar</a:t>
            </a:r>
          </a:p>
          <a:p>
            <a:r>
              <a:rPr lang="nl-NL" dirty="0" smtClean="0"/>
              <a:t>Vreemd DNA en plasmide aan elkaar</a:t>
            </a:r>
          </a:p>
        </p:txBody>
      </p:sp>
      <p:pic>
        <p:nvPicPr>
          <p:cNvPr id="30724" name="Picture 2" descr="F:\DATA\FOTO'S 3 START PP'S\P10008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84313"/>
            <a:ext cx="4179888" cy="53736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Genetische modificaties</a:t>
            </a:r>
          </a:p>
        </p:txBody>
      </p:sp>
      <p:sp>
        <p:nvSpPr>
          <p:cNvPr id="33795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Bacteriën maken insuline</a:t>
            </a:r>
          </a:p>
          <a:p>
            <a:r>
              <a:rPr lang="nl-NL" dirty="0" smtClean="0"/>
              <a:t>Gemodificeerde zalmen groeien sneller en beter bestand tegen kou</a:t>
            </a:r>
          </a:p>
          <a:p>
            <a:r>
              <a:rPr lang="nl-NL" dirty="0" smtClean="0"/>
              <a:t>Andere toepassing </a:t>
            </a:r>
            <a:r>
              <a:rPr lang="nl-NL" dirty="0" err="1" smtClean="0"/>
              <a:t>restrictieenzymen</a:t>
            </a:r>
            <a:r>
              <a:rPr lang="nl-NL" dirty="0" smtClean="0"/>
              <a:t>: </a:t>
            </a:r>
            <a:r>
              <a:rPr lang="nl-NL" b="1" dirty="0" err="1" smtClean="0">
                <a:solidFill>
                  <a:srgbClr val="FF0000"/>
                </a:solidFill>
              </a:rPr>
              <a:t>DNA-profiel</a:t>
            </a:r>
            <a:endParaRPr lang="nl-NL" dirty="0" smtClean="0"/>
          </a:p>
        </p:txBody>
      </p:sp>
      <p:pic>
        <p:nvPicPr>
          <p:cNvPr id="33796" name="Picture 2" descr="F:\DATA\FOTO'S 3 START PP'S\P10008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57438"/>
            <a:ext cx="4500563" cy="40100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320</Words>
  <Application>Microsoft Office PowerPoint</Application>
  <PresentationFormat>Diavoorstelling (4:3)</PresentationFormat>
  <Paragraphs>64</Paragraphs>
  <Slides>15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Office-thema</vt:lpstr>
      <vt:lpstr>Biotechnologie.</vt:lpstr>
      <vt:lpstr>JUNK-DNA</vt:lpstr>
      <vt:lpstr>Restrictie-enzymen. Of ook wel restrictie-endonucleasen genoemd)</vt:lpstr>
      <vt:lpstr>Restrictie-enym</vt:lpstr>
      <vt:lpstr>DNA-ligase = plakenzym</vt:lpstr>
      <vt:lpstr>Vreemd DNA in een bactie bouwen. De bacterie gaat dan bijvoorbeeld insuline maken.</vt:lpstr>
      <vt:lpstr>PLASMIDE blauw resistentie tegen ampiciline beige resistentie tegen tetracycline</vt:lpstr>
      <vt:lpstr>Selectie + Recombineren  van losse fragmenten  DNA.</vt:lpstr>
      <vt:lpstr>Genetische modificaties</vt:lpstr>
      <vt:lpstr>DNA-profiel. Fragmenten scheiden door  electroforese Kleine fragmenten bewegen sneller dan grote Ontstaan bandenpatroon dat uniek is</vt:lpstr>
      <vt:lpstr>RNA-virussen (retrovirussen) </vt:lpstr>
      <vt:lpstr>Reverse transcriptase en genetische manipulatie.</vt:lpstr>
      <vt:lpstr>Anti-sense DNA Een kopie van gen met ziekteverwekkend enzym  Kopie gemaakt van origineel Stikstofbasen kopie echter in omgekeerde volgorde Transcriptie vindt plaats bij beide genen Er ontstaat dubbelstrengs-mRNA Er kan daarna géén translatie plaatsvinden en dus uitgeschakeld </vt:lpstr>
      <vt:lpstr>TOEPASSING ANTI-SENSE DNA</vt:lpstr>
      <vt:lpstr>Modificatie van de RNA-interferentie. siNA’s = short interferring RNA  gene silencing bv bij poliovirussen en krachtige remming aidsvirus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Biotechnologie.</dc:title>
  <dc:creator>hrm</dc:creator>
  <cp:lastModifiedBy>Admin</cp:lastModifiedBy>
  <cp:revision>3</cp:revision>
  <dcterms:created xsi:type="dcterms:W3CDTF">2013-09-20T09:39:50Z</dcterms:created>
  <dcterms:modified xsi:type="dcterms:W3CDTF">2016-09-07T17:44:25Z</dcterms:modified>
</cp:coreProperties>
</file>