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  <p:sldId id="262" r:id="rId5"/>
    <p:sldId id="263" r:id="rId6"/>
    <p:sldId id="264" r:id="rId7"/>
    <p:sldId id="265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034AD0-D1AA-4401-8AA0-CBFA98138148}" type="datetimeFigureOut">
              <a:rPr lang="nl-NL" smtClean="0"/>
              <a:t>6-9-2015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097D3B-076C-4A9D-ADB0-74D76071EAC2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Hoofdstuk 9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Paragraaf 3</a:t>
            </a:r>
          </a:p>
          <a:p>
            <a:r>
              <a:rPr lang="nl-NL" dirty="0" smtClean="0"/>
              <a:t>MODERN IMPERIALISME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Kenmerkend aspect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 smtClean="0"/>
              <a:t>De moderne vorm van </a:t>
            </a:r>
            <a:r>
              <a:rPr lang="nl-NL" b="1" dirty="0" smtClean="0">
                <a:solidFill>
                  <a:srgbClr val="FF0000"/>
                </a:solidFill>
              </a:rPr>
              <a:t>imperialisme</a:t>
            </a:r>
            <a:r>
              <a:rPr lang="nl-NL" dirty="0" smtClean="0"/>
              <a:t> die verband </a:t>
            </a:r>
          </a:p>
          <a:p>
            <a:pPr>
              <a:buNone/>
            </a:pPr>
            <a:r>
              <a:rPr lang="nl-NL" dirty="0" smtClean="0"/>
              <a:t>hield met de </a:t>
            </a:r>
            <a:r>
              <a:rPr lang="nl-NL" b="1" dirty="0" smtClean="0">
                <a:solidFill>
                  <a:srgbClr val="FF0000"/>
                </a:solidFill>
              </a:rPr>
              <a:t>industrialisatie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	Je moet goed weten wat de begrippen: imperialisme en industrialisatie betekenen en dat er tussen beide begrippen een verband is. </a:t>
            </a:r>
            <a:endParaRPr lang="nl-NL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</a:t>
            </a:r>
            <a:r>
              <a:rPr lang="nl-NL" dirty="0" smtClean="0"/>
              <a:t>mperialisme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Imperialisme = gebieden veroveren / koloniseren </a:t>
            </a:r>
            <a:r>
              <a:rPr lang="nl-NL" sz="2400" dirty="0" smtClean="0"/>
              <a:t>(de Romeinen deden het bijv. ook)</a:t>
            </a:r>
            <a:endParaRPr lang="nl-NL" dirty="0" smtClean="0"/>
          </a:p>
          <a:p>
            <a:r>
              <a:rPr lang="nl-NL" dirty="0" smtClean="0"/>
              <a:t>Modern imperialisme = gebieden veroveren in de moderne tijd (19</a:t>
            </a:r>
            <a:r>
              <a:rPr lang="nl-NL" baseline="30000" dirty="0" smtClean="0"/>
              <a:t>e</a:t>
            </a:r>
            <a:r>
              <a:rPr lang="nl-NL" dirty="0" smtClean="0"/>
              <a:t> eeuw). </a:t>
            </a:r>
          </a:p>
          <a:p>
            <a:pPr>
              <a:buNone/>
            </a:pP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Motieven imperialisme: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Tx/>
              <a:buChar char="-"/>
            </a:pPr>
            <a:r>
              <a:rPr lang="nl-NL" dirty="0" smtClean="0">
                <a:solidFill>
                  <a:srgbClr val="FF0000"/>
                </a:solidFill>
              </a:rPr>
              <a:t>Economische motieven</a:t>
            </a:r>
            <a:r>
              <a:rPr lang="nl-NL" dirty="0" smtClean="0"/>
              <a:t>: </a:t>
            </a:r>
            <a:r>
              <a:rPr lang="nl-NL" dirty="0" smtClean="0">
                <a:solidFill>
                  <a:srgbClr val="FF0000"/>
                </a:solidFill>
              </a:rPr>
              <a:t>grondstoffen</a:t>
            </a:r>
            <a:r>
              <a:rPr lang="nl-NL" dirty="0" smtClean="0"/>
              <a:t> (voor industrialisatie) + creëren van een </a:t>
            </a:r>
            <a:r>
              <a:rPr lang="nl-NL" dirty="0" smtClean="0">
                <a:solidFill>
                  <a:srgbClr val="FF0000"/>
                </a:solidFill>
              </a:rPr>
              <a:t>afzetmarkt</a:t>
            </a:r>
            <a:r>
              <a:rPr lang="nl-NL" dirty="0" smtClean="0"/>
              <a:t>. </a:t>
            </a:r>
          </a:p>
          <a:p>
            <a:pPr>
              <a:buFontTx/>
              <a:buChar char="-"/>
            </a:pPr>
            <a:r>
              <a:rPr lang="nl-NL" dirty="0" smtClean="0">
                <a:solidFill>
                  <a:srgbClr val="FF0000"/>
                </a:solidFill>
              </a:rPr>
              <a:t>Politieke motieven</a:t>
            </a:r>
            <a:r>
              <a:rPr lang="nl-NL" dirty="0" smtClean="0"/>
              <a:t>: </a:t>
            </a:r>
            <a:r>
              <a:rPr lang="nl-NL" dirty="0" smtClean="0">
                <a:solidFill>
                  <a:srgbClr val="FF0000"/>
                </a:solidFill>
              </a:rPr>
              <a:t>macht </a:t>
            </a:r>
            <a:r>
              <a:rPr lang="nl-NL" dirty="0" smtClean="0"/>
              <a:t>verspreiden. Door </a:t>
            </a:r>
            <a:r>
              <a:rPr lang="nl-NL" dirty="0" smtClean="0">
                <a:solidFill>
                  <a:srgbClr val="FF0000"/>
                </a:solidFill>
              </a:rPr>
              <a:t>nationalistische gevoelens </a:t>
            </a:r>
            <a:r>
              <a:rPr lang="nl-NL" dirty="0" smtClean="0"/>
              <a:t>hadden landen het idee dat ze recht hadden op kolonies. </a:t>
            </a:r>
          </a:p>
          <a:p>
            <a:pPr>
              <a:buFontTx/>
              <a:buChar char="-"/>
            </a:pPr>
            <a:r>
              <a:rPr lang="nl-NL" dirty="0" smtClean="0">
                <a:solidFill>
                  <a:srgbClr val="FF0000"/>
                </a:solidFill>
              </a:rPr>
              <a:t>Culturele / sociale motieven</a:t>
            </a:r>
            <a:r>
              <a:rPr lang="nl-NL" dirty="0" smtClean="0"/>
              <a:t>: </a:t>
            </a:r>
            <a:r>
              <a:rPr lang="nl-NL" dirty="0" smtClean="0">
                <a:solidFill>
                  <a:srgbClr val="FF0000"/>
                </a:solidFill>
              </a:rPr>
              <a:t>Europese cultuur </a:t>
            </a:r>
            <a:r>
              <a:rPr lang="nl-NL" dirty="0" smtClean="0"/>
              <a:t>(o.a. geloof) </a:t>
            </a:r>
            <a:r>
              <a:rPr lang="nl-NL" dirty="0" smtClean="0">
                <a:solidFill>
                  <a:srgbClr val="FF0000"/>
                </a:solidFill>
              </a:rPr>
              <a:t>verspreiden</a:t>
            </a:r>
            <a:r>
              <a:rPr lang="nl-NL" dirty="0" smtClean="0"/>
              <a:t> / opvoeden van Afrikanen en Aziaten (Europees superioriteitsgevoel)</a:t>
            </a:r>
          </a:p>
          <a:p>
            <a:pPr>
              <a:buFontTx/>
              <a:buChar char="-"/>
            </a:pP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nl-NL" dirty="0" smtClean="0"/>
              <a:t>De Europeanen en de rest van de wereld: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nl-NL" dirty="0" smtClean="0">
                <a:solidFill>
                  <a:srgbClr val="FF0000"/>
                </a:solidFill>
              </a:rPr>
              <a:t>16</a:t>
            </a:r>
            <a:r>
              <a:rPr lang="nl-NL" baseline="30000" dirty="0" smtClean="0">
                <a:solidFill>
                  <a:srgbClr val="FF0000"/>
                </a:solidFill>
              </a:rPr>
              <a:t>e</a:t>
            </a:r>
            <a:r>
              <a:rPr lang="nl-NL" dirty="0" smtClean="0">
                <a:solidFill>
                  <a:srgbClr val="FF0000"/>
                </a:solidFill>
              </a:rPr>
              <a:t> / 17</a:t>
            </a:r>
            <a:r>
              <a:rPr lang="nl-NL" baseline="30000" dirty="0" smtClean="0">
                <a:solidFill>
                  <a:srgbClr val="FF0000"/>
                </a:solidFill>
              </a:rPr>
              <a:t>e</a:t>
            </a:r>
            <a:r>
              <a:rPr lang="nl-NL" dirty="0" smtClean="0">
                <a:solidFill>
                  <a:srgbClr val="FF0000"/>
                </a:solidFill>
              </a:rPr>
              <a:t> eeuw</a:t>
            </a:r>
            <a:r>
              <a:rPr lang="nl-NL" dirty="0" smtClean="0"/>
              <a:t>: veroveren van handelsposten aan Aziatische en Afrikaanse kusten (bijv. VOC)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Midden 19</a:t>
            </a:r>
            <a:r>
              <a:rPr lang="nl-NL" baseline="30000" dirty="0" smtClean="0">
                <a:solidFill>
                  <a:srgbClr val="FF0000"/>
                </a:solidFill>
              </a:rPr>
              <a:t>e</a:t>
            </a:r>
            <a:r>
              <a:rPr lang="nl-NL" dirty="0" smtClean="0">
                <a:solidFill>
                  <a:srgbClr val="FF0000"/>
                </a:solidFill>
              </a:rPr>
              <a:t> eeuw</a:t>
            </a:r>
            <a:r>
              <a:rPr lang="nl-NL" dirty="0" smtClean="0"/>
              <a:t>: koloniseren van gebieden waar bestaande handelsposten waren. </a:t>
            </a:r>
            <a:endParaRPr lang="nl-NL" dirty="0"/>
          </a:p>
          <a:p>
            <a:pPr lvl="1"/>
            <a:r>
              <a:rPr lang="nl-NL" dirty="0" smtClean="0"/>
              <a:t>Voorbeeld: Nederlanden waren al aanwezig in Indonesië met handelsposten </a:t>
            </a:r>
            <a:r>
              <a:rPr lang="nl-NL" dirty="0" smtClean="0">
                <a:sym typeface="Wingdings" pitchFamily="2" charset="2"/>
              </a:rPr>
              <a:t> Nederland wordt in de 19</a:t>
            </a:r>
            <a:r>
              <a:rPr lang="nl-NL" baseline="30000" dirty="0" smtClean="0">
                <a:sym typeface="Wingdings" pitchFamily="2" charset="2"/>
              </a:rPr>
              <a:t>e</a:t>
            </a:r>
            <a:r>
              <a:rPr lang="nl-NL" dirty="0" smtClean="0">
                <a:sym typeface="Wingdings" pitchFamily="2" charset="2"/>
              </a:rPr>
              <a:t> eeuw overal de baas in Indonesië. Indonesië = </a:t>
            </a:r>
            <a:r>
              <a:rPr lang="nl-NL" dirty="0" err="1" smtClean="0">
                <a:sym typeface="Wingdings" pitchFamily="2" charset="2"/>
              </a:rPr>
              <a:t>Nederlands-Indië</a:t>
            </a:r>
            <a:r>
              <a:rPr lang="nl-NL" dirty="0" smtClean="0">
                <a:sym typeface="Wingdings" pitchFamily="2" charset="2"/>
              </a:rPr>
              <a:t>. </a:t>
            </a:r>
            <a:endParaRPr lang="nl-NL" dirty="0"/>
          </a:p>
          <a:p>
            <a:r>
              <a:rPr lang="nl-NL" dirty="0" smtClean="0">
                <a:solidFill>
                  <a:srgbClr val="FF0000"/>
                </a:solidFill>
              </a:rPr>
              <a:t>20</a:t>
            </a:r>
            <a:r>
              <a:rPr lang="nl-NL" baseline="30000" dirty="0" smtClean="0">
                <a:solidFill>
                  <a:srgbClr val="FF0000"/>
                </a:solidFill>
              </a:rPr>
              <a:t>e</a:t>
            </a:r>
            <a:r>
              <a:rPr lang="nl-NL" dirty="0" smtClean="0">
                <a:solidFill>
                  <a:srgbClr val="FF0000"/>
                </a:solidFill>
              </a:rPr>
              <a:t> eeuw</a:t>
            </a:r>
            <a:r>
              <a:rPr lang="nl-NL" dirty="0" smtClean="0"/>
              <a:t>: consolideren van de koloniale gebieden. </a:t>
            </a:r>
          </a:p>
          <a:p>
            <a:r>
              <a:rPr lang="nl-NL" dirty="0" smtClean="0">
                <a:solidFill>
                  <a:srgbClr val="FF0000"/>
                </a:solidFill>
              </a:rPr>
              <a:t>Na 1945</a:t>
            </a:r>
            <a:r>
              <a:rPr lang="nl-NL" dirty="0" smtClean="0"/>
              <a:t>: dekolonisatie van de kolonies in Azië en Afrika. </a:t>
            </a: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Eindexamenvraag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nl-NL" dirty="0"/>
              <a:t>Een </a:t>
            </a:r>
            <a:r>
              <a:rPr lang="nl-NL" dirty="0" smtClean="0"/>
              <a:t>bewering:</a:t>
            </a:r>
          </a:p>
          <a:p>
            <a:pPr>
              <a:buNone/>
            </a:pPr>
            <a:r>
              <a:rPr lang="nl-NL" dirty="0" smtClean="0"/>
              <a:t>Het </a:t>
            </a:r>
            <a:r>
              <a:rPr lang="nl-NL" dirty="0"/>
              <a:t>modern imperialisme houdt verband met:</a:t>
            </a:r>
          </a:p>
          <a:p>
            <a:pPr>
              <a:buNone/>
            </a:pPr>
            <a:r>
              <a:rPr lang="nl-NL" dirty="0"/>
              <a:t>1 industrialisatie in het moederland en</a:t>
            </a:r>
          </a:p>
          <a:p>
            <a:pPr>
              <a:buNone/>
            </a:pPr>
            <a:r>
              <a:rPr lang="nl-NL" dirty="0"/>
              <a:t>2 nationalisme in het moederland.</a:t>
            </a:r>
          </a:p>
          <a:p>
            <a:pPr>
              <a:buNone/>
            </a:pPr>
            <a:endParaRPr lang="nl-NL" dirty="0" smtClean="0"/>
          </a:p>
          <a:p>
            <a:pPr>
              <a:buNone/>
            </a:pPr>
            <a:r>
              <a:rPr lang="nl-NL" dirty="0" smtClean="0"/>
              <a:t>Ondersteun </a:t>
            </a:r>
            <a:r>
              <a:rPr lang="nl-NL" dirty="0"/>
              <a:t>beide delen van de bewering.</a:t>
            </a:r>
          </a:p>
          <a:p>
            <a:endParaRPr lang="nl-NL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Antwoord eindexamenvraag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nl-NL" dirty="0"/>
              <a:t>Kern van een juist antwoord is:</a:t>
            </a:r>
          </a:p>
          <a:p>
            <a:pPr>
              <a:buNone/>
            </a:pPr>
            <a:r>
              <a:rPr lang="nl-NL" dirty="0"/>
              <a:t>• Het verband tussen industrialisatie en modern imperialisme is, dat </a:t>
            </a:r>
            <a:r>
              <a:rPr lang="nl-NL" dirty="0" smtClean="0"/>
              <a:t>uit de </a:t>
            </a:r>
            <a:r>
              <a:rPr lang="nl-NL" dirty="0"/>
              <a:t>kolonie grondstoffen gehaald konden worden / de kolonie </a:t>
            </a:r>
            <a:r>
              <a:rPr lang="nl-NL" dirty="0" smtClean="0"/>
              <a:t>kon dienen </a:t>
            </a:r>
            <a:r>
              <a:rPr lang="nl-NL" dirty="0"/>
              <a:t>als (beschermde) afzetmarkt voor de industrie van </a:t>
            </a:r>
            <a:r>
              <a:rPr lang="nl-NL" dirty="0" smtClean="0"/>
              <a:t>het moederland 2</a:t>
            </a:r>
          </a:p>
          <a:p>
            <a:pPr>
              <a:buNone/>
            </a:pPr>
            <a:r>
              <a:rPr lang="nl-NL" dirty="0" smtClean="0"/>
              <a:t>• </a:t>
            </a:r>
            <a:r>
              <a:rPr lang="nl-NL" dirty="0"/>
              <a:t>Het verband tussen nationalisme en </a:t>
            </a:r>
            <a:r>
              <a:rPr lang="nl-NL" dirty="0" smtClean="0"/>
              <a:t>modern imperialisme </a:t>
            </a:r>
            <a:r>
              <a:rPr lang="nl-NL" dirty="0"/>
              <a:t>is, dat </a:t>
            </a:r>
            <a:r>
              <a:rPr lang="nl-NL" dirty="0" smtClean="0"/>
              <a:t>veel Europese </a:t>
            </a:r>
            <a:r>
              <a:rPr lang="nl-NL" dirty="0"/>
              <a:t>landen door hun koloniën wilden laten zien hoe </a:t>
            </a:r>
            <a:r>
              <a:rPr lang="nl-NL" dirty="0" smtClean="0"/>
              <a:t>sterk/</a:t>
            </a:r>
            <a:r>
              <a:rPr lang="nl-NL" dirty="0" err="1" smtClean="0"/>
              <a:t>grootze</a:t>
            </a:r>
            <a:r>
              <a:rPr lang="nl-NL" dirty="0" smtClean="0"/>
              <a:t> </a:t>
            </a:r>
            <a:r>
              <a:rPr lang="nl-NL" dirty="0"/>
              <a:t>waren / koloniën in bezit namen voor hun prestige 2</a:t>
            </a:r>
          </a:p>
          <a:p>
            <a:endParaRPr lang="nl-N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</TotalTime>
  <Words>301</Words>
  <Application>Microsoft Office PowerPoint</Application>
  <PresentationFormat>Diavoorstelling (4:3)</PresentationFormat>
  <Paragraphs>32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Office-thema</vt:lpstr>
      <vt:lpstr>Hoofdstuk 9</vt:lpstr>
      <vt:lpstr>Kenmerkend aspect</vt:lpstr>
      <vt:lpstr>Imperialisme</vt:lpstr>
      <vt:lpstr>Motieven imperialisme: </vt:lpstr>
      <vt:lpstr>De Europeanen en de rest van de wereld:</vt:lpstr>
      <vt:lpstr>Eindexamenvraag</vt:lpstr>
      <vt:lpstr>Antwoord eindexamenvraag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Gebruiker</dc:creator>
  <cp:lastModifiedBy>Gebruiker</cp:lastModifiedBy>
  <cp:revision>12</cp:revision>
  <dcterms:created xsi:type="dcterms:W3CDTF">2015-09-06T16:41:45Z</dcterms:created>
  <dcterms:modified xsi:type="dcterms:W3CDTF">2015-09-06T17:26:41Z</dcterms:modified>
</cp:coreProperties>
</file>

<file path=docProps/thumbnail.jpeg>
</file>