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79" r:id="rId6"/>
    <p:sldId id="280" r:id="rId7"/>
    <p:sldId id="281" r:id="rId8"/>
    <p:sldId id="260" r:id="rId9"/>
    <p:sldId id="268" r:id="rId10"/>
    <p:sldId id="275" r:id="rId11"/>
    <p:sldId id="269" r:id="rId12"/>
    <p:sldId id="282" r:id="rId13"/>
    <p:sldId id="276" r:id="rId14"/>
    <p:sldId id="278" r:id="rId15"/>
    <p:sldId id="283" r:id="rId16"/>
    <p:sldId id="284" r:id="rId17"/>
    <p:sldId id="273" r:id="rId18"/>
    <p:sldId id="270" r:id="rId19"/>
    <p:sldId id="274" r:id="rId2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0975"/>
    <a:srgbClr val="6C0000"/>
    <a:srgbClr val="946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F575C-7A37-49EC-90DD-5D94B4B8DFA2}" type="datetimeFigureOut">
              <a:rPr lang="nl-NL" smtClean="0"/>
              <a:t>27-9-2016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BF25B-BFDF-4FF5-A432-617C163C7E1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2759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F575C-7A37-49EC-90DD-5D94B4B8DFA2}" type="datetimeFigureOut">
              <a:rPr lang="nl-NL" smtClean="0"/>
              <a:t>27-9-2016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BF25B-BFDF-4FF5-A432-617C163C7E1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3558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F575C-7A37-49EC-90DD-5D94B4B8DFA2}" type="datetimeFigureOut">
              <a:rPr lang="nl-NL" smtClean="0"/>
              <a:t>27-9-2016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BF25B-BFDF-4FF5-A432-617C163C7E1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4109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F575C-7A37-49EC-90DD-5D94B4B8DFA2}" type="datetimeFigureOut">
              <a:rPr lang="nl-NL" smtClean="0"/>
              <a:t>27-9-2016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BF25B-BFDF-4FF5-A432-617C163C7E1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9279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F575C-7A37-49EC-90DD-5D94B4B8DFA2}" type="datetimeFigureOut">
              <a:rPr lang="nl-NL" smtClean="0"/>
              <a:t>27-9-2016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BF25B-BFDF-4FF5-A432-617C163C7E1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5475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F575C-7A37-49EC-90DD-5D94B4B8DFA2}" type="datetimeFigureOut">
              <a:rPr lang="nl-NL" smtClean="0"/>
              <a:t>27-9-2016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BF25B-BFDF-4FF5-A432-617C163C7E1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6155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F575C-7A37-49EC-90DD-5D94B4B8DFA2}" type="datetimeFigureOut">
              <a:rPr lang="nl-NL" smtClean="0"/>
              <a:t>27-9-2016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BF25B-BFDF-4FF5-A432-617C163C7E1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7434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F575C-7A37-49EC-90DD-5D94B4B8DFA2}" type="datetimeFigureOut">
              <a:rPr lang="nl-NL" smtClean="0"/>
              <a:t>27-9-2016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BF25B-BFDF-4FF5-A432-617C163C7E1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1618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F575C-7A37-49EC-90DD-5D94B4B8DFA2}" type="datetimeFigureOut">
              <a:rPr lang="nl-NL" smtClean="0"/>
              <a:t>27-9-2016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BF25B-BFDF-4FF5-A432-617C163C7E1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113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F575C-7A37-49EC-90DD-5D94B4B8DFA2}" type="datetimeFigureOut">
              <a:rPr lang="nl-NL" smtClean="0"/>
              <a:t>27-9-2016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BF25B-BFDF-4FF5-A432-617C163C7E1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18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F575C-7A37-49EC-90DD-5D94B4B8DFA2}" type="datetimeFigureOut">
              <a:rPr lang="nl-NL" smtClean="0"/>
              <a:t>27-9-2016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BF25B-BFDF-4FF5-A432-617C163C7E1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5562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alpha val="30000"/>
                <a:lumMod val="16000"/>
              </a:schemeClr>
            </a:gs>
            <a:gs pos="0">
              <a:schemeClr val="accent1">
                <a:lumMod val="45000"/>
                <a:lumOff val="55000"/>
              </a:schemeClr>
            </a:gs>
            <a:gs pos="400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F575C-7A37-49EC-90DD-5D94B4B8DFA2}" type="datetimeFigureOut">
              <a:rPr lang="nl-NL" smtClean="0"/>
              <a:t>27-9-2016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BF25B-BFDF-4FF5-A432-617C163C7E1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85627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660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LOB</a:t>
            </a:r>
            <a:br>
              <a:rPr lang="nl-NL" sz="660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nl-NL" sz="6600" dirty="0" smtClean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Motieven</a:t>
            </a:r>
            <a:endParaRPr lang="nl-NL" sz="6600" dirty="0">
              <a:solidFill>
                <a:schemeClr val="accent6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002060"/>
                </a:solidFill>
              </a:rPr>
              <a:t>Wat wil ik?</a:t>
            </a:r>
          </a:p>
          <a:p>
            <a:endParaRPr lang="nl-NL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99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rgbClr val="C00000"/>
                </a:solidFill>
              </a:rPr>
              <a:t>Wat vind jij belangrijk….</a:t>
            </a:r>
            <a:br>
              <a:rPr lang="nl-NL" dirty="0">
                <a:solidFill>
                  <a:srgbClr val="C00000"/>
                </a:solidFill>
              </a:rPr>
            </a:br>
            <a:endParaRPr lang="nl-NL" dirty="0">
              <a:solidFill>
                <a:srgbClr val="C00000"/>
              </a:solidFill>
            </a:endParaRP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" t="28784" b="33924"/>
          <a:stretch/>
        </p:blipFill>
        <p:spPr>
          <a:xfrm>
            <a:off x="1339402" y="1027906"/>
            <a:ext cx="9272789" cy="2623535"/>
          </a:xfr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l="-288" b="69989"/>
          <a:stretch/>
        </p:blipFill>
        <p:spPr>
          <a:xfrm>
            <a:off x="1312607" y="3651442"/>
            <a:ext cx="9299586" cy="95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21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1263" y="2327902"/>
            <a:ext cx="7739489" cy="435133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07" y="154547"/>
            <a:ext cx="4221051" cy="281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16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7741" y="16429"/>
            <a:ext cx="9684913" cy="684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19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3347" y="49808"/>
            <a:ext cx="9697792" cy="686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25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8000" dirty="0" smtClean="0"/>
              <a:t/>
            </a:r>
            <a:br>
              <a:rPr lang="nl-NL" sz="8000" dirty="0" smtClean="0"/>
            </a:br>
            <a:r>
              <a:rPr lang="nl-NL" sz="8000" dirty="0"/>
              <a:t/>
            </a:r>
            <a:br>
              <a:rPr lang="nl-NL" sz="8000" dirty="0"/>
            </a:br>
            <a:r>
              <a:rPr lang="nl-NL" sz="8000" dirty="0" smtClean="0"/>
              <a:t/>
            </a:r>
            <a:br>
              <a:rPr lang="nl-NL" sz="8000" dirty="0" smtClean="0"/>
            </a:br>
            <a:r>
              <a:rPr lang="nl-NL" sz="8000" dirty="0" smtClean="0"/>
              <a:t>Het moodboard stuur je op naar </a:t>
            </a:r>
            <a:br>
              <a:rPr lang="nl-NL" sz="8000" dirty="0" smtClean="0"/>
            </a:br>
            <a:r>
              <a:rPr lang="nl-NL" sz="8000" dirty="0" smtClean="0">
                <a:solidFill>
                  <a:schemeClr val="accent2">
                    <a:lumMod val="75000"/>
                  </a:schemeClr>
                </a:solidFill>
              </a:rPr>
              <a:t>kwant@groenewelle.nl</a:t>
            </a:r>
            <a:endParaRPr lang="nl-NL" sz="8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41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800" dirty="0" smtClean="0">
                <a:latin typeface="Arial Black" panose="020B0A04020102020204" pitchFamily="34" charset="0"/>
              </a:rPr>
              <a:t/>
            </a:r>
            <a:br>
              <a:rPr lang="nl-NL" sz="4800" dirty="0" smtClean="0">
                <a:latin typeface="Arial Black" panose="020B0A04020102020204" pitchFamily="34" charset="0"/>
              </a:rPr>
            </a:br>
            <a:r>
              <a:rPr lang="nl-NL" sz="4800" dirty="0">
                <a:latin typeface="Arial Black" panose="020B0A04020102020204" pitchFamily="34" charset="0"/>
              </a:rPr>
              <a:t/>
            </a:r>
            <a:br>
              <a:rPr lang="nl-NL" sz="4800" dirty="0">
                <a:latin typeface="Arial Black" panose="020B0A04020102020204" pitchFamily="34" charset="0"/>
              </a:rPr>
            </a:br>
            <a:r>
              <a:rPr lang="nl-NL" sz="4800" dirty="0" smtClean="0">
                <a:latin typeface="Arial Black" panose="020B0A04020102020204" pitchFamily="34" charset="0"/>
              </a:rPr>
              <a:t/>
            </a:r>
            <a:br>
              <a:rPr lang="nl-NL" sz="4800" dirty="0" smtClean="0">
                <a:latin typeface="Arial Black" panose="020B0A04020102020204" pitchFamily="34" charset="0"/>
              </a:rPr>
            </a:br>
            <a:r>
              <a:rPr lang="nl-NL" sz="4800" dirty="0">
                <a:latin typeface="Arial Black" panose="020B0A04020102020204" pitchFamily="34" charset="0"/>
              </a:rPr>
              <a:t/>
            </a:r>
            <a:br>
              <a:rPr lang="nl-NL" sz="4800" dirty="0">
                <a:latin typeface="Arial Black" panose="020B0A04020102020204" pitchFamily="34" charset="0"/>
              </a:rPr>
            </a:br>
            <a:r>
              <a:rPr lang="nl-NL" sz="4800" dirty="0" smtClean="0">
                <a:latin typeface="Arial Black" panose="020B0A04020102020204" pitchFamily="34" charset="0"/>
              </a:rPr>
              <a:t/>
            </a:r>
            <a:br>
              <a:rPr lang="nl-NL" sz="4800" dirty="0" smtClean="0">
                <a:latin typeface="Arial Black" panose="020B0A04020102020204" pitchFamily="34" charset="0"/>
              </a:rPr>
            </a:br>
            <a:r>
              <a:rPr lang="nl-NL" sz="4800" dirty="0">
                <a:latin typeface="Arial Black" panose="020B0A04020102020204" pitchFamily="34" charset="0"/>
              </a:rPr>
              <a:t/>
            </a:r>
            <a:br>
              <a:rPr lang="nl-NL" sz="4800" dirty="0">
                <a:latin typeface="Arial Black" panose="020B0A04020102020204" pitchFamily="34" charset="0"/>
              </a:rPr>
            </a:br>
            <a:r>
              <a:rPr lang="nl-NL" sz="4800" dirty="0" smtClean="0">
                <a:latin typeface="Arial Black" panose="020B0A04020102020204" pitchFamily="34" charset="0"/>
              </a:rPr>
              <a:t/>
            </a:r>
            <a:br>
              <a:rPr lang="nl-NL" sz="4800" dirty="0" smtClean="0">
                <a:latin typeface="Arial Black" panose="020B0A04020102020204" pitchFamily="34" charset="0"/>
              </a:rPr>
            </a:br>
            <a:r>
              <a:rPr lang="nl-NL" sz="4800" dirty="0" smtClean="0">
                <a:latin typeface="Arial Black" panose="020B0A04020102020204" pitchFamily="34" charset="0"/>
              </a:rPr>
              <a:t>Ready </a:t>
            </a:r>
            <a:r>
              <a:rPr lang="nl-NL" sz="4800" dirty="0" err="1" smtClean="0">
                <a:latin typeface="Arial Black" panose="020B0A04020102020204" pitchFamily="34" charset="0"/>
              </a:rPr>
              <a:t>for</a:t>
            </a:r>
            <a:r>
              <a:rPr lang="nl-NL" sz="4800" dirty="0" smtClean="0">
                <a:latin typeface="Arial Black" panose="020B0A04020102020204" pitchFamily="34" charset="0"/>
              </a:rPr>
              <a:t> start?</a:t>
            </a:r>
            <a:endParaRPr lang="nl-NL" sz="4800" dirty="0">
              <a:latin typeface="Arial Black" panose="020B0A04020102020204" pitchFamily="34" charset="0"/>
            </a:endParaRP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850" y="822325"/>
            <a:ext cx="5143500" cy="5143500"/>
          </a:xfrm>
        </p:spPr>
      </p:pic>
    </p:spTree>
    <p:extLst>
      <p:ext uri="{BB962C8B-B14F-4D97-AF65-F5344CB8AC3E}">
        <p14:creationId xmlns:p14="http://schemas.microsoft.com/office/powerpoint/2010/main" val="60461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000" b="1" dirty="0" smtClean="0">
                <a:solidFill>
                  <a:srgbClr val="FF0000"/>
                </a:solidFill>
              </a:rPr>
              <a:t>Succes!</a:t>
            </a:r>
            <a:endParaRPr lang="nl-NL" sz="6000" b="1" dirty="0">
              <a:solidFill>
                <a:srgbClr val="FF0000"/>
              </a:solidFill>
            </a:endParaRPr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317582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46" y="71056"/>
            <a:ext cx="10058400" cy="7857121"/>
          </a:xfrm>
        </p:spPr>
      </p:pic>
    </p:spTree>
    <p:extLst>
      <p:ext uri="{BB962C8B-B14F-4D97-AF65-F5344CB8AC3E}">
        <p14:creationId xmlns:p14="http://schemas.microsoft.com/office/powerpoint/2010/main" val="353921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806" y="-258275"/>
            <a:ext cx="7495503" cy="7828638"/>
          </a:xfrm>
        </p:spPr>
      </p:pic>
    </p:spTree>
    <p:extLst>
      <p:ext uri="{BB962C8B-B14F-4D97-AF65-F5344CB8AC3E}">
        <p14:creationId xmlns:p14="http://schemas.microsoft.com/office/powerpoint/2010/main" val="394997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66" y="365125"/>
            <a:ext cx="10615868" cy="5988438"/>
          </a:xfrm>
        </p:spPr>
      </p:pic>
    </p:spTree>
    <p:extLst>
      <p:ext uri="{BB962C8B-B14F-4D97-AF65-F5344CB8AC3E}">
        <p14:creationId xmlns:p14="http://schemas.microsoft.com/office/powerpoint/2010/main" val="343640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16575"/>
          </a:xfrm>
        </p:spPr>
        <p:txBody>
          <a:bodyPr>
            <a:normAutofit fontScale="90000"/>
          </a:bodyPr>
          <a:lstStyle/>
          <a:p>
            <a:pPr algn="ctr"/>
            <a:r>
              <a:rPr lang="nl-NL" dirty="0" smtClean="0"/>
              <a:t>	</a:t>
            </a:r>
            <a:r>
              <a:rPr lang="nl-NL" dirty="0" smtClean="0">
                <a:latin typeface="Goudy Stout" panose="0202090407030B020401" pitchFamily="18" charset="0"/>
              </a:rPr>
              <a:t>Loopbaan</a:t>
            </a:r>
            <a:br>
              <a:rPr lang="nl-NL" dirty="0" smtClean="0">
                <a:latin typeface="Goudy Stout" panose="0202090407030B020401" pitchFamily="18" charset="0"/>
              </a:rPr>
            </a:br>
            <a:r>
              <a:rPr lang="nl-NL" dirty="0" smtClean="0">
                <a:latin typeface="Goudy Stout" panose="0202090407030B020401" pitchFamily="18" charset="0"/>
              </a:rPr>
              <a:t>		  </a:t>
            </a:r>
            <a:r>
              <a:rPr lang="nl-NL" dirty="0" err="1" smtClean="0">
                <a:latin typeface="Goudy Stout" panose="0202090407030B020401" pitchFamily="18" charset="0"/>
              </a:rPr>
              <a:t>orientatie</a:t>
            </a:r>
            <a:r>
              <a:rPr lang="nl-NL" dirty="0" smtClean="0">
                <a:latin typeface="Goudy Stout" panose="0202090407030B020401" pitchFamily="18" charset="0"/>
              </a:rPr>
              <a:t>=	</a:t>
            </a:r>
            <a:r>
              <a:rPr lang="nl-NL" dirty="0" smtClean="0"/>
              <a:t>	</a:t>
            </a:r>
            <a:r>
              <a:rPr lang="nl-NL" dirty="0"/>
              <a:t>	</a:t>
            </a:r>
            <a:r>
              <a:rPr lang="nl-NL" dirty="0" smtClean="0"/>
              <a:t>		</a:t>
            </a:r>
            <a:br>
              <a:rPr lang="nl-NL" dirty="0" smtClean="0"/>
            </a:br>
            <a:r>
              <a:rPr lang="nl-NL" dirty="0"/>
              <a:t>	</a:t>
            </a:r>
            <a:r>
              <a:rPr lang="nl-NL" dirty="0" smtClean="0"/>
              <a:t>		</a:t>
            </a:r>
            <a:r>
              <a:rPr lang="nl-NL" dirty="0" smtClean="0">
                <a:solidFill>
                  <a:srgbClr val="FF0000"/>
                </a:solidFill>
              </a:rPr>
              <a:t>-</a:t>
            </a:r>
            <a:r>
              <a:rPr lang="nl-NL" sz="8000" dirty="0" smtClean="0">
                <a:solidFill>
                  <a:srgbClr val="FF0000"/>
                </a:solidFill>
              </a:rPr>
              <a:t>wie ben je?</a:t>
            </a:r>
            <a:br>
              <a:rPr lang="nl-NL" sz="8000" dirty="0" smtClean="0">
                <a:solidFill>
                  <a:srgbClr val="FF0000"/>
                </a:solidFill>
              </a:rPr>
            </a:br>
            <a:r>
              <a:rPr lang="nl-NL" sz="8000" dirty="0">
                <a:solidFill>
                  <a:srgbClr val="FF0000"/>
                </a:solidFill>
              </a:rPr>
              <a:t>	</a:t>
            </a:r>
            <a:r>
              <a:rPr lang="nl-NL" sz="8000" dirty="0" smtClean="0">
                <a:solidFill>
                  <a:srgbClr val="FF0000"/>
                </a:solidFill>
              </a:rPr>
              <a:t>		-wat wil je?</a:t>
            </a:r>
            <a:br>
              <a:rPr lang="nl-NL" sz="8000" dirty="0" smtClean="0">
                <a:solidFill>
                  <a:srgbClr val="FF0000"/>
                </a:solidFill>
              </a:rPr>
            </a:br>
            <a:r>
              <a:rPr lang="nl-NL" sz="8000" dirty="0">
                <a:solidFill>
                  <a:srgbClr val="FF0000"/>
                </a:solidFill>
              </a:rPr>
              <a:t>	</a:t>
            </a:r>
            <a:r>
              <a:rPr lang="nl-NL" sz="8000" dirty="0" smtClean="0">
                <a:solidFill>
                  <a:srgbClr val="FF0000"/>
                </a:solidFill>
              </a:rPr>
              <a:t>		-wat kun je?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7872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 kan			je helpen oriënteren op je 					loopbaan?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2359025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nl-NL" dirty="0" smtClean="0">
                <a:solidFill>
                  <a:srgbClr val="00B0F0"/>
                </a:solidFill>
                <a:latin typeface="Arial Narrow" panose="020B0606020202030204" pitchFamily="34" charset="0"/>
              </a:rPr>
              <a:t>Capaciteitenreflectie: beschouwen van capaciteiten die van belang zijn voor de loopbaan; (wat kan ik) </a:t>
            </a:r>
          </a:p>
          <a:p>
            <a:r>
              <a:rPr lang="nl-NL" dirty="0" smtClean="0">
                <a:solidFill>
                  <a:schemeClr val="accent4"/>
                </a:solidFill>
                <a:latin typeface="Arial Narrow" panose="020B0606020202030204" pitchFamily="34" charset="0"/>
              </a:rPr>
              <a:t>Motievenreflectie</a:t>
            </a:r>
            <a:r>
              <a:rPr lang="nl-NL" dirty="0">
                <a:solidFill>
                  <a:schemeClr val="accent4"/>
                </a:solidFill>
                <a:latin typeface="Arial Narrow" panose="020B0606020202030204" pitchFamily="34" charset="0"/>
              </a:rPr>
              <a:t>: beschouwen van wensen en waarden die van belang zijn voor de loopbaan; (wat wil ik) </a:t>
            </a:r>
          </a:p>
          <a:p>
            <a:r>
              <a:rPr lang="nl-NL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Werkexploratie: onderzoeken van werkmogelijkheden; (waar kan het) </a:t>
            </a:r>
          </a:p>
          <a:p>
            <a:r>
              <a:rPr lang="nl-NL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Loopbaansturing: maken van keuzes en ondernemen van actie om werk en leren aan te laten sluiten bij eigen capaciteiten en motieven; (hoe kan ik dat doen) </a:t>
            </a:r>
          </a:p>
          <a:p>
            <a:r>
              <a:rPr lang="nl-NL" dirty="0">
                <a:solidFill>
                  <a:srgbClr val="FFC000"/>
                </a:solidFill>
                <a:latin typeface="Arial Narrow" panose="020B0606020202030204" pitchFamily="34" charset="0"/>
              </a:rPr>
              <a:t>Netwerken: opbouwen en onderhouden van contacten gericht op loopbaanontwikkeling (wie kan mij helpen) </a:t>
            </a:r>
          </a:p>
          <a:p>
            <a:r>
              <a:rPr lang="nl-NL" dirty="0">
                <a:solidFill>
                  <a:srgbClr val="FF0000"/>
                </a:solidFill>
                <a:latin typeface="Arial Narrow" panose="020B0606020202030204" pitchFamily="34" charset="0"/>
              </a:rPr>
              <a:t>Samengevat zoals ook verwoord is in de visie op onderwijs: </a:t>
            </a:r>
          </a:p>
          <a:p>
            <a:pPr marL="0" indent="0">
              <a:buNone/>
            </a:pPr>
            <a:r>
              <a:rPr lang="nl-NL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	</a:t>
            </a:r>
            <a:r>
              <a:rPr lang="nl-NL" sz="48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Wie </a:t>
            </a:r>
            <a:r>
              <a:rPr lang="nl-NL" sz="4800" dirty="0">
                <a:solidFill>
                  <a:srgbClr val="FF0000"/>
                </a:solidFill>
                <a:latin typeface="Arial Narrow" panose="020B0606020202030204" pitchFamily="34" charset="0"/>
              </a:rPr>
              <a:t>ben ik? – Wat wil ik? – Wat kan ik? </a:t>
            </a:r>
          </a:p>
          <a:p>
            <a:endParaRPr lang="nl-NL" sz="4800" dirty="0">
              <a:solidFill>
                <a:srgbClr val="FF000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8747" y="-109097"/>
            <a:ext cx="2274005" cy="2274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99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228600" lvl="0" indent="-228600">
              <a:spcBef>
                <a:spcPts val="1000"/>
              </a:spcBef>
            </a:pPr>
            <a: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2000" i="1" dirty="0" smtClean="0">
                <a:solidFill>
                  <a:srgbClr val="7030A0"/>
                </a:solidFill>
                <a:latin typeface="Arial Narrow" panose="020B0606020202030204" pitchFamily="34" charset="0"/>
                <a:ea typeface="+mn-ea"/>
                <a:cs typeface="+mn-cs"/>
              </a:rPr>
              <a:t>‘Motievenreflectie</a:t>
            </a:r>
            <a:r>
              <a:rPr lang="nl-NL" sz="2000" i="1" dirty="0">
                <a:solidFill>
                  <a:srgbClr val="7030A0"/>
                </a:solidFill>
                <a:latin typeface="Arial Narrow" panose="020B0606020202030204" pitchFamily="34" charset="0"/>
                <a:ea typeface="+mn-ea"/>
                <a:cs typeface="+mn-cs"/>
              </a:rPr>
              <a:t>: beschouwen van wensen en waarden die van belang zijn voor de loopbaan; </a:t>
            </a:r>
            <a:r>
              <a:rPr lang="nl-NL" sz="2000" i="1" dirty="0" smtClean="0">
                <a:solidFill>
                  <a:srgbClr val="7030A0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2000" i="1" dirty="0" smtClean="0">
                <a:solidFill>
                  <a:srgbClr val="7030A0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 smtClean="0">
                <a:solidFill>
                  <a:srgbClr val="FFFF00"/>
                </a:solidFill>
                <a:latin typeface="Arial Narrow" panose="020B0606020202030204" pitchFamily="34" charset="0"/>
                <a:ea typeface="+mn-ea"/>
                <a:cs typeface="+mn-cs"/>
              </a:rPr>
              <a:t>(</a:t>
            </a:r>
            <a:r>
              <a:rPr lang="nl-NL" sz="4000" dirty="0">
                <a:solidFill>
                  <a:srgbClr val="FFFF00"/>
                </a:solidFill>
                <a:latin typeface="Arial Narrow" panose="020B0606020202030204" pitchFamily="34" charset="0"/>
                <a:ea typeface="+mn-ea"/>
                <a:cs typeface="+mn-cs"/>
              </a:rPr>
              <a:t>wat wil ik</a:t>
            </a:r>
            <a:r>
              <a:rPr lang="nl-NL" sz="4000" dirty="0" smtClean="0">
                <a:solidFill>
                  <a:srgbClr val="FFFF00"/>
                </a:solidFill>
                <a:latin typeface="Arial Narrow" panose="020B0606020202030204" pitchFamily="34" charset="0"/>
                <a:ea typeface="+mn-ea"/>
                <a:cs typeface="+mn-cs"/>
              </a:rPr>
              <a:t>)’</a:t>
            </a:r>
            <a: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/>
            </a:r>
            <a:b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nl-NL" sz="4000" dirty="0" smtClean="0">
                <a:solidFill>
                  <a:srgbClr val="7C60C6"/>
                </a:solidFill>
                <a:latin typeface="Arial Narrow" panose="020B0606020202030204" pitchFamily="34" charset="0"/>
                <a:ea typeface="+mn-ea"/>
                <a:cs typeface="+mn-cs"/>
              </a:rPr>
              <a:t>                  </a:t>
            </a:r>
            <a:r>
              <a:rPr lang="nl-NL" sz="3200" dirty="0" smtClean="0">
                <a:solidFill>
                  <a:srgbClr val="FF0000"/>
                </a:solidFill>
                <a:latin typeface="Lucida Handwriting" panose="03010101010101010101" pitchFamily="66" charset="0"/>
                <a:ea typeface="+mn-ea"/>
                <a:cs typeface="+mn-cs"/>
              </a:rPr>
              <a:t>Hoe ziet jou toekomstdroom eruit? </a:t>
            </a:r>
            <a:r>
              <a:rPr lang="nl-NL" sz="6600" dirty="0">
                <a:solidFill>
                  <a:srgbClr val="FF0000"/>
                </a:solidFill>
                <a:latin typeface="Lucida Handwriting" panose="03010101010101010101" pitchFamily="66" charset="0"/>
                <a:ea typeface="+mn-ea"/>
                <a:cs typeface="+mn-cs"/>
              </a:rPr>
              <a:t/>
            </a:r>
            <a:br>
              <a:rPr lang="nl-NL" sz="6600" dirty="0">
                <a:solidFill>
                  <a:srgbClr val="FF0000"/>
                </a:solidFill>
                <a:latin typeface="Lucida Handwriting" panose="03010101010101010101" pitchFamily="66" charset="0"/>
                <a:ea typeface="+mn-ea"/>
                <a:cs typeface="+mn-cs"/>
              </a:rPr>
            </a:br>
            <a:endParaRPr lang="nl-NL" sz="6600" dirty="0">
              <a:solidFill>
                <a:srgbClr val="FF0000"/>
              </a:solidFill>
              <a:latin typeface="Lucida Handwriting" panose="03010101010101010101" pitchFamily="66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432" y="1549758"/>
            <a:ext cx="762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12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8000" dirty="0" smtClean="0"/>
              <a:t/>
            </a:r>
            <a:br>
              <a:rPr lang="nl-NL" sz="8000" dirty="0" smtClean="0"/>
            </a:br>
            <a:r>
              <a:rPr lang="nl-NL" sz="8000" dirty="0"/>
              <a:t/>
            </a:r>
            <a:br>
              <a:rPr lang="nl-NL" sz="8000" dirty="0"/>
            </a:br>
            <a:r>
              <a:rPr lang="nl-NL" sz="8000" dirty="0" smtClean="0"/>
              <a:t/>
            </a:r>
            <a:br>
              <a:rPr lang="nl-NL" sz="8000" dirty="0" smtClean="0"/>
            </a:br>
            <a:r>
              <a:rPr lang="nl-NL" sz="8000" i="1" dirty="0">
                <a:latin typeface="Algerian" panose="04020705040A02060702" pitchFamily="82" charset="0"/>
              </a:rPr>
              <a:t/>
            </a:r>
            <a:br>
              <a:rPr lang="nl-NL" sz="8000" i="1" dirty="0">
                <a:latin typeface="Algerian" panose="04020705040A02060702" pitchFamily="82" charset="0"/>
              </a:rPr>
            </a:br>
            <a:r>
              <a:rPr lang="nl-NL" sz="8000" i="1" dirty="0" smtClean="0">
                <a:latin typeface="Algerian" panose="04020705040A02060702" pitchFamily="82" charset="0"/>
              </a:rPr>
              <a:t>Daar gaan we mee aan de slag!</a:t>
            </a:r>
            <a:br>
              <a:rPr lang="nl-NL" sz="8000" i="1" dirty="0" smtClean="0">
                <a:latin typeface="Algerian" panose="04020705040A02060702" pitchFamily="82" charset="0"/>
              </a:rPr>
            </a:br>
            <a:endParaRPr lang="nl-NL" sz="8000" i="1" dirty="0">
              <a:latin typeface="Algerian" panose="04020705040A02060702" pitchFamily="82" charset="0"/>
            </a:endParaRP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715" y="3786187"/>
            <a:ext cx="4457397" cy="3071813"/>
          </a:xfrm>
        </p:spPr>
      </p:pic>
    </p:spTree>
    <p:extLst>
      <p:ext uri="{BB962C8B-B14F-4D97-AF65-F5344CB8AC3E}">
        <p14:creationId xmlns:p14="http://schemas.microsoft.com/office/powerpoint/2010/main" val="16421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000" dirty="0" smtClean="0">
                <a:latin typeface="Algerian" panose="04020705040A02060702" pitchFamily="82" charset="0"/>
              </a:rPr>
              <a:t>Opdracht</a:t>
            </a:r>
            <a:endParaRPr lang="nl-NL" sz="6000" dirty="0">
              <a:latin typeface="Algerian" panose="04020705040A02060702" pitchFamily="82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C00000"/>
                </a:solidFill>
              </a:rPr>
              <a:t>Beantwoord de vragen</a:t>
            </a:r>
          </a:p>
          <a:p>
            <a:pPr marL="0" indent="0">
              <a:buNone/>
            </a:pPr>
            <a:endParaRPr lang="nl-NL" dirty="0" smtClean="0">
              <a:solidFill>
                <a:srgbClr val="C00000"/>
              </a:solidFill>
            </a:endParaRPr>
          </a:p>
          <a:p>
            <a:r>
              <a:rPr lang="nl-NL" dirty="0" smtClean="0">
                <a:solidFill>
                  <a:srgbClr val="C00000"/>
                </a:solidFill>
              </a:rPr>
              <a:t>Maak een moodboard van je toekomstdroom, </a:t>
            </a:r>
          </a:p>
          <a:p>
            <a:pPr marL="0" indent="0">
              <a:buNone/>
            </a:pPr>
            <a:r>
              <a:rPr lang="nl-NL" dirty="0" smtClean="0">
                <a:solidFill>
                  <a:srgbClr val="C00000"/>
                </a:solidFill>
              </a:rPr>
              <a:t>   waarin je deze vragen en antwoorden verwerkt/noteert</a:t>
            </a:r>
          </a:p>
          <a:p>
            <a:pPr marL="0" indent="0">
              <a:buNone/>
            </a:pPr>
            <a:r>
              <a:rPr lang="nl-NL" sz="4400" dirty="0" smtClean="0">
                <a:solidFill>
                  <a:srgbClr val="BF0975"/>
                </a:solidFill>
                <a:latin typeface="Freestyle Script" panose="030804020302050B0404" pitchFamily="66" charset="0"/>
              </a:rPr>
              <a:t>(Een moodboard maak je bijvoorbeeld via Pinterest, of </a:t>
            </a:r>
            <a:r>
              <a:rPr lang="nl-NL" sz="4400" dirty="0" err="1" smtClean="0">
                <a:solidFill>
                  <a:srgbClr val="BF0975"/>
                </a:solidFill>
                <a:latin typeface="Freestyle Script" panose="030804020302050B0404" pitchFamily="66" charset="0"/>
              </a:rPr>
              <a:t>Powerpoint</a:t>
            </a:r>
            <a:r>
              <a:rPr lang="nl-NL" sz="4400" dirty="0" smtClean="0">
                <a:solidFill>
                  <a:srgbClr val="BF0975"/>
                </a:solidFill>
                <a:latin typeface="Freestyle Script" panose="030804020302050B0404" pitchFamily="66" charset="0"/>
              </a:rPr>
              <a:t>, of desnoods in een Word documentje….)</a:t>
            </a:r>
            <a:endParaRPr lang="nl-NL" sz="4400" dirty="0">
              <a:solidFill>
                <a:srgbClr val="BF0975"/>
              </a:solidFill>
              <a:latin typeface="Freestyle Script" panose="030804020302050B04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83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796D14A1D5944EBFF95EECFD7ED31F" ma:contentTypeVersion="0" ma:contentTypeDescription="Een nieuw document maken." ma:contentTypeScope="" ma:versionID="def9c0cee85eab05e00eab6448935ee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519baa4e29139ff335306ec453e2c0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1D23480-983B-4C8F-88A3-3505E5F35F4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0C3D7CF-ADB2-4B08-B3DB-EDFFED3D8E94}">
  <ds:schemaRefs>
    <ds:schemaRef ds:uri="http://purl.org/dc/dcmitype/"/>
    <ds:schemaRef ds:uri="http://www.w3.org/XML/1998/namespace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0CF372BE-C820-49D8-B321-752B23BDAE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</TotalTime>
  <Words>158</Words>
  <Application>Microsoft Office PowerPoint</Application>
  <PresentationFormat>Breedbeeld</PresentationFormat>
  <Paragraphs>23</Paragraphs>
  <Slides>16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10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7" baseType="lpstr">
      <vt:lpstr>Aharoni</vt:lpstr>
      <vt:lpstr>Algerian</vt:lpstr>
      <vt:lpstr>Arial</vt:lpstr>
      <vt:lpstr>Arial Black</vt:lpstr>
      <vt:lpstr>Arial Narrow</vt:lpstr>
      <vt:lpstr>Calibri</vt:lpstr>
      <vt:lpstr>Calibri Light</vt:lpstr>
      <vt:lpstr>Freestyle Script</vt:lpstr>
      <vt:lpstr>Goudy Stout</vt:lpstr>
      <vt:lpstr>Lucida Handwriting</vt:lpstr>
      <vt:lpstr>Office Theme</vt:lpstr>
      <vt:lpstr>LOB Motieven</vt:lpstr>
      <vt:lpstr>PowerPoint-presentatie</vt:lpstr>
      <vt:lpstr>PowerPoint-presentatie</vt:lpstr>
      <vt:lpstr>PowerPoint-presentatie</vt:lpstr>
      <vt:lpstr> Loopbaan     orientatie=         -wie ben je?    -wat wil je?    -wat kun je? </vt:lpstr>
      <vt:lpstr>Hoe kan   je helpen oriënteren op je      loopbaan? </vt:lpstr>
      <vt:lpstr>          ‘Motievenreflectie: beschouwen van wensen en waarden die van belang zijn voor de loopbaan;  (wat wil ik)’                          Hoe ziet jou toekomstdroom eruit?  </vt:lpstr>
      <vt:lpstr>    Daar gaan we mee aan de slag! </vt:lpstr>
      <vt:lpstr>Opdracht</vt:lpstr>
      <vt:lpstr>Wat vind jij belangrijk…. </vt:lpstr>
      <vt:lpstr>PowerPoint-presentatie</vt:lpstr>
      <vt:lpstr>PowerPoint-presentatie</vt:lpstr>
      <vt:lpstr>PowerPoint-presentatie</vt:lpstr>
      <vt:lpstr>   Het moodboard stuur je op naar  kwant@groenewelle.nl</vt:lpstr>
      <vt:lpstr>       Ready for start?</vt:lpstr>
      <vt:lpstr>Succes!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LOB Wat moet ik daarmee</dc:title>
  <dc:creator>Hannie Kwant</dc:creator>
  <cp:lastModifiedBy>Hannie Kwant</cp:lastModifiedBy>
  <cp:revision>16</cp:revision>
  <dcterms:created xsi:type="dcterms:W3CDTF">2015-09-22T12:21:20Z</dcterms:created>
  <dcterms:modified xsi:type="dcterms:W3CDTF">2016-09-27T07:32:23Z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MyDocuments">
    <vt:bool>true</vt:bool>
  </property>
  <property fmtid="{D5CDD505-2E9C-101B-9397-08002B2CF9AE}" pid="3" name="ContentTypeId">
    <vt:lpwstr>0x010100AD796D14A1D5944EBFF95EECFD7ED31F</vt:lpwstr>
  </property>
</Properties>
</file>