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4"/>
  </p:notesMasterIdLst>
  <p:handoutMasterIdLst>
    <p:handoutMasterId r:id="rId25"/>
  </p:handoutMasterIdLst>
  <p:sldIdLst>
    <p:sldId id="295" r:id="rId3"/>
    <p:sldId id="285" r:id="rId4"/>
    <p:sldId id="314" r:id="rId5"/>
    <p:sldId id="292" r:id="rId6"/>
    <p:sldId id="320" r:id="rId7"/>
    <p:sldId id="289" r:id="rId8"/>
    <p:sldId id="290" r:id="rId9"/>
    <p:sldId id="288" r:id="rId10"/>
    <p:sldId id="293" r:id="rId11"/>
    <p:sldId id="318" r:id="rId12"/>
    <p:sldId id="294" r:id="rId13"/>
    <p:sldId id="309" r:id="rId14"/>
    <p:sldId id="317" r:id="rId15"/>
    <p:sldId id="319" r:id="rId16"/>
    <p:sldId id="298" r:id="rId17"/>
    <p:sldId id="297" r:id="rId18"/>
    <p:sldId id="301" r:id="rId19"/>
    <p:sldId id="304" r:id="rId20"/>
    <p:sldId id="300" r:id="rId21"/>
    <p:sldId id="308" r:id="rId22"/>
    <p:sldId id="259"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Stijl, thema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799B23B-EC83-4686-B30A-512413B5E67A}" styleName="Stijl, licht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B344D84-9AFB-497E-A393-DC336BA19D2E}" styleName="Stijl, gemiddeld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00" y="5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ssen, M.G.T.M. (Thilly)" userId="b816da27-9612-4acb-9c78-c148835eace2" providerId="ADAL" clId="{3787787B-1713-439E-BA01-9AEBC9E324C4}"/>
    <pc:docChg chg="modSld">
      <pc:chgData name="Janssen, M.G.T.M. (Thilly)" userId="b816da27-9612-4acb-9c78-c148835eace2" providerId="ADAL" clId="{3787787B-1713-439E-BA01-9AEBC9E324C4}" dt="2022-09-28T09:28:07.434" v="10" actId="20577"/>
      <pc:docMkLst>
        <pc:docMk/>
      </pc:docMkLst>
      <pc:sldChg chg="modSp mod">
        <pc:chgData name="Janssen, M.G.T.M. (Thilly)" userId="b816da27-9612-4acb-9c78-c148835eace2" providerId="ADAL" clId="{3787787B-1713-439E-BA01-9AEBC9E324C4}" dt="2022-09-28T09:26:36.705" v="6" actId="20577"/>
        <pc:sldMkLst>
          <pc:docMk/>
          <pc:sldMk cId="2364275692" sldId="295"/>
        </pc:sldMkLst>
        <pc:spChg chg="mod">
          <ac:chgData name="Janssen, M.G.T.M. (Thilly)" userId="b816da27-9612-4acb-9c78-c148835eace2" providerId="ADAL" clId="{3787787B-1713-439E-BA01-9AEBC9E324C4}" dt="2022-09-28T09:26:36.705" v="6" actId="20577"/>
          <ac:spMkLst>
            <pc:docMk/>
            <pc:sldMk cId="2364275692" sldId="295"/>
            <ac:spMk id="3" creationId="{E1D2BBCF-FB22-4684-8886-30B04AFF0A87}"/>
          </ac:spMkLst>
        </pc:spChg>
      </pc:sldChg>
      <pc:sldChg chg="modSp mod">
        <pc:chgData name="Janssen, M.G.T.M. (Thilly)" userId="b816da27-9612-4acb-9c78-c148835eace2" providerId="ADAL" clId="{3787787B-1713-439E-BA01-9AEBC9E324C4}" dt="2022-09-28T09:28:07.434" v="10" actId="20577"/>
        <pc:sldMkLst>
          <pc:docMk/>
          <pc:sldMk cId="3343277213" sldId="309"/>
        </pc:sldMkLst>
        <pc:spChg chg="mod">
          <ac:chgData name="Janssen, M.G.T.M. (Thilly)" userId="b816da27-9612-4acb-9c78-c148835eace2" providerId="ADAL" clId="{3787787B-1713-439E-BA01-9AEBC9E324C4}" dt="2022-09-28T09:28:07.434" v="10" actId="20577"/>
          <ac:spMkLst>
            <pc:docMk/>
            <pc:sldMk cId="3343277213" sldId="30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E9150346-216C-45EA-8F2B-7602F4261D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4ABCDDA6-8435-49BE-9176-A25EC8022F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625947-1CE6-482A-AE91-C053145FE625}" type="datetimeFigureOut">
              <a:rPr lang="nl-NL" smtClean="0"/>
              <a:t>28-9-2022</a:t>
            </a:fld>
            <a:endParaRPr lang="nl-NL"/>
          </a:p>
        </p:txBody>
      </p:sp>
      <p:sp>
        <p:nvSpPr>
          <p:cNvPr id="4" name="Tijdelijke aanduiding voor voettekst 3">
            <a:extLst>
              <a:ext uri="{FF2B5EF4-FFF2-40B4-BE49-F238E27FC236}">
                <a16:creationId xmlns:a16="http://schemas.microsoft.com/office/drawing/2014/main" id="{C9DE7681-B072-43A2-BD11-66AF57F888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FD2B15B4-DA60-4EE0-8104-2B036962597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D7BB8A-F948-4FEC-AC0B-7BD077C7B820}" type="slidenum">
              <a:rPr lang="nl-NL" smtClean="0"/>
              <a:t>‹nr.›</a:t>
            </a:fld>
            <a:endParaRPr lang="nl-NL"/>
          </a:p>
        </p:txBody>
      </p:sp>
    </p:spTree>
    <p:extLst>
      <p:ext uri="{BB962C8B-B14F-4D97-AF65-F5344CB8AC3E}">
        <p14:creationId xmlns:p14="http://schemas.microsoft.com/office/powerpoint/2010/main" val="130316524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FEF328-93EF-4A67-9078-AF1C5B1D677F}" type="datetimeFigureOut">
              <a:rPr lang="nl-NL" smtClean="0"/>
              <a:t>28-9-2022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D0E7F0-7763-45E5-BFCA-1C995D7794F7}" type="slidenum">
              <a:rPr lang="nl-NL" smtClean="0"/>
              <a:t>‹nr.›</a:t>
            </a:fld>
            <a:endParaRPr lang="nl-NL"/>
          </a:p>
        </p:txBody>
      </p:sp>
    </p:spTree>
    <p:extLst>
      <p:ext uri="{BB962C8B-B14F-4D97-AF65-F5344CB8AC3E}">
        <p14:creationId xmlns:p14="http://schemas.microsoft.com/office/powerpoint/2010/main" val="690569388"/>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voettekst 3"/>
          <p:cNvSpPr>
            <a:spLocks noGrp="1"/>
          </p:cNvSpPr>
          <p:nvPr>
            <p:ph type="ftr" sz="quarter" idx="4"/>
          </p:nvPr>
        </p:nvSpPr>
        <p:spPr/>
        <p:txBody>
          <a:bodyPr/>
          <a:lstStyle/>
          <a:p>
            <a:endParaRPr lang="nl-NL"/>
          </a:p>
        </p:txBody>
      </p:sp>
      <p:sp>
        <p:nvSpPr>
          <p:cNvPr id="5" name="Tijdelijke aanduiding voor dianummer 4"/>
          <p:cNvSpPr>
            <a:spLocks noGrp="1"/>
          </p:cNvSpPr>
          <p:nvPr>
            <p:ph type="sldNum" sz="quarter" idx="5"/>
          </p:nvPr>
        </p:nvSpPr>
        <p:spPr/>
        <p:txBody>
          <a:bodyPr/>
          <a:lstStyle/>
          <a:p>
            <a:fld id="{F8D0E7F0-7763-45E5-BFCA-1C995D7794F7}" type="slidenum">
              <a:rPr lang="nl-NL" smtClean="0"/>
              <a:t>1</a:t>
            </a:fld>
            <a:endParaRPr lang="nl-NL"/>
          </a:p>
        </p:txBody>
      </p:sp>
    </p:spTree>
    <p:extLst>
      <p:ext uri="{BB962C8B-B14F-4D97-AF65-F5344CB8AC3E}">
        <p14:creationId xmlns:p14="http://schemas.microsoft.com/office/powerpoint/2010/main" val="781173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 </a:t>
            </a:r>
          </a:p>
        </p:txBody>
      </p:sp>
      <p:sp>
        <p:nvSpPr>
          <p:cNvPr id="4" name="Tijdelijke aanduiding voor dianummer 3"/>
          <p:cNvSpPr>
            <a:spLocks noGrp="1"/>
          </p:cNvSpPr>
          <p:nvPr>
            <p:ph type="sldNum" sz="quarter" idx="10"/>
          </p:nvPr>
        </p:nvSpPr>
        <p:spPr/>
        <p:txBody>
          <a:bodyPr/>
          <a:lstStyle/>
          <a:p>
            <a:fld id="{F8D0E7F0-7763-45E5-BFCA-1C995D7794F7}" type="slidenum">
              <a:rPr lang="nl-NL" smtClean="0"/>
              <a:t>21</a:t>
            </a:fld>
            <a:endParaRPr lang="nl-NL"/>
          </a:p>
        </p:txBody>
      </p:sp>
      <p:sp>
        <p:nvSpPr>
          <p:cNvPr id="5" name="Tijdelijke aanduiding voor voettekst 4">
            <a:extLst>
              <a:ext uri="{FF2B5EF4-FFF2-40B4-BE49-F238E27FC236}">
                <a16:creationId xmlns:a16="http://schemas.microsoft.com/office/drawing/2014/main" id="{47C7F6E4-E932-4594-925A-95FA53C02F82}"/>
              </a:ext>
            </a:extLst>
          </p:cNvPr>
          <p:cNvSpPr>
            <a:spLocks noGrp="1"/>
          </p:cNvSpPr>
          <p:nvPr>
            <p:ph type="ftr" sz="quarter" idx="11"/>
          </p:nvPr>
        </p:nvSpPr>
        <p:spPr/>
        <p:txBody>
          <a:bodyPr/>
          <a:lstStyle/>
          <a:p>
            <a:endParaRPr lang="nl-NL"/>
          </a:p>
        </p:txBody>
      </p:sp>
    </p:spTree>
    <p:extLst>
      <p:ext uri="{BB962C8B-B14F-4D97-AF65-F5344CB8AC3E}">
        <p14:creationId xmlns:p14="http://schemas.microsoft.com/office/powerpoint/2010/main" val="2226803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Mentoren moeten deze twee keuzes goed uitsplitsen: Kiezen van de leervakken Eng, Ne, wis, nat enz. Maar ook Keuzevakken voor D&amp;P </a:t>
            </a:r>
          </a:p>
          <a:p>
            <a:r>
              <a:rPr lang="nl-NL" dirty="0"/>
              <a:t>In de brugklas en tweede klas kun je D&amp;P vergelijken met de Talentenklassen!!!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2</a:t>
            </a:fld>
            <a:endParaRPr lang="nl-NL"/>
          </a:p>
        </p:txBody>
      </p:sp>
    </p:spTree>
    <p:extLst>
      <p:ext uri="{BB962C8B-B14F-4D97-AF65-F5344CB8AC3E}">
        <p14:creationId xmlns:p14="http://schemas.microsoft.com/office/powerpoint/2010/main" val="22318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Marcel: het </a:t>
            </a:r>
            <a:r>
              <a:rPr lang="nl-NL" sz="1200" kern="1200" dirty="0">
                <a:solidFill>
                  <a:schemeClr val="tx1"/>
                </a:solidFill>
                <a:effectLst/>
                <a:latin typeface="+mn-lt"/>
                <a:ea typeface="+mn-ea"/>
                <a:cs typeface="+mn-cs"/>
              </a:rPr>
              <a:t>vervolg van theorie en talententijd in leerjaar 1 en 2 wordt logisch vervolgd in  klas 3 + 4 met passende theoretische vakkenpakketten en uitgebreide aandacht voor oriëntatie, verdere uitbouw van jouw interesse en als je dat wilt </a:t>
            </a:r>
            <a:r>
              <a:rPr lang="nl-NL" sz="1200" kern="1200" dirty="0" err="1">
                <a:solidFill>
                  <a:schemeClr val="tx1"/>
                </a:solidFill>
                <a:effectLst/>
                <a:latin typeface="+mn-lt"/>
                <a:ea typeface="+mn-ea"/>
                <a:cs typeface="+mn-cs"/>
              </a:rPr>
              <a:t>extraaandacht</a:t>
            </a:r>
            <a:r>
              <a:rPr lang="nl-NL" sz="1200" kern="1200" dirty="0">
                <a:solidFill>
                  <a:schemeClr val="tx1"/>
                </a:solidFill>
                <a:effectLst/>
                <a:latin typeface="+mn-lt"/>
                <a:ea typeface="+mn-ea"/>
                <a:cs typeface="+mn-cs"/>
              </a:rPr>
              <a:t> voor jouw passie in sport, podium of design</a:t>
            </a:r>
            <a:endParaRPr lang="nl-NL" dirty="0"/>
          </a:p>
        </p:txBody>
      </p:sp>
      <p:sp>
        <p:nvSpPr>
          <p:cNvPr id="4" name="Tijdelijke aanduiding voor voettekst 3"/>
          <p:cNvSpPr>
            <a:spLocks noGrp="1"/>
          </p:cNvSpPr>
          <p:nvPr>
            <p:ph type="ftr" sz="quarter" idx="10"/>
          </p:nvPr>
        </p:nvSpPr>
        <p:spPr/>
        <p:txBody>
          <a:bodyPr/>
          <a:lstStyle/>
          <a:p>
            <a:endParaRPr lang="nl-NL">
              <a:solidFill>
                <a:prstClr val="black"/>
              </a:solidFill>
            </a:endParaRPr>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solidFill>
                  <a:prstClr val="black"/>
                </a:solidFill>
              </a:rPr>
              <a:pPr/>
              <a:t>3</a:t>
            </a:fld>
            <a:endParaRPr lang="nl-NL">
              <a:solidFill>
                <a:prstClr val="black"/>
              </a:solidFill>
            </a:endParaRPr>
          </a:p>
        </p:txBody>
      </p:sp>
    </p:spTree>
    <p:extLst>
      <p:ext uri="{BB962C8B-B14F-4D97-AF65-F5344CB8AC3E}">
        <p14:creationId xmlns:p14="http://schemas.microsoft.com/office/powerpoint/2010/main" val="987103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 ligt de nadruk op de leervakken wis, </a:t>
            </a:r>
            <a:r>
              <a:rPr lang="nl-NL" dirty="0" err="1"/>
              <a:t>eco</a:t>
            </a:r>
            <a:r>
              <a:rPr lang="nl-NL" dirty="0"/>
              <a:t>, bio en </a:t>
            </a:r>
            <a:r>
              <a:rPr lang="nl-NL" dirty="0" err="1"/>
              <a:t>nask</a:t>
            </a:r>
            <a:r>
              <a:rPr lang="nl-NL" dirty="0"/>
              <a:t> (natuurkunde) De leerling moet aan het einde van klas 4 in minimaal 2 van de 4 vakken eindexamen doen. </a:t>
            </a:r>
          </a:p>
          <a:p>
            <a:r>
              <a:rPr lang="nl-NL" dirty="0"/>
              <a:t>De eerdere dia met de vakkenpakketten zorgt er ook voor dat dit gebeurt, want telkens zijn er al 2 leervakken verplicht; de leerling kan altijd nog meer kiezen.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4</a:t>
            </a:fld>
            <a:endParaRPr lang="nl-NL"/>
          </a:p>
        </p:txBody>
      </p:sp>
    </p:spTree>
    <p:extLst>
      <p:ext uri="{BB962C8B-B14F-4D97-AF65-F5344CB8AC3E}">
        <p14:creationId xmlns:p14="http://schemas.microsoft.com/office/powerpoint/2010/main" val="983733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Veel tekst, Je hoeft ook niet alles voor te lezen. Ouders kunnen deze </a:t>
            </a:r>
            <a:r>
              <a:rPr lang="nl-NL" err="1"/>
              <a:t>powerpoint</a:t>
            </a:r>
            <a:r>
              <a:rPr lang="nl-NL"/>
              <a:t> thuis nog een keer goed doornemen en extra informatie hier uithalen.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6</a:t>
            </a:fld>
            <a:endParaRPr lang="nl-NL"/>
          </a:p>
        </p:txBody>
      </p:sp>
    </p:spTree>
    <p:extLst>
      <p:ext uri="{BB962C8B-B14F-4D97-AF65-F5344CB8AC3E}">
        <p14:creationId xmlns:p14="http://schemas.microsoft.com/office/powerpoint/2010/main" val="65551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is de tweede keuze die gemaakt moet worden: kiezen voor keuzevakken binnen D&amp;P; Hoofdstuk 4 in onze methode LOB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7</a:t>
            </a:fld>
            <a:endParaRPr lang="nl-NL"/>
          </a:p>
        </p:txBody>
      </p:sp>
    </p:spTree>
    <p:extLst>
      <p:ext uri="{BB962C8B-B14F-4D97-AF65-F5344CB8AC3E}">
        <p14:creationId xmlns:p14="http://schemas.microsoft.com/office/powerpoint/2010/main" val="1753485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Dienstverlening &amp; Producten is een heel breed profiel. De leerlingen van GT kiezen geen smal profiel zoals leerlingen op Basis en Kader. </a:t>
            </a:r>
          </a:p>
          <a:p>
            <a:r>
              <a:rPr lang="nl-NL" dirty="0"/>
              <a:t>D&amp;P is een profiel waarin leerlingen in alle sectoren zich nog kunnen oriënteren: Techniek, Economie, Zorg en Welzijn en Groen.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8</a:t>
            </a:fld>
            <a:endParaRPr lang="nl-NL"/>
          </a:p>
        </p:txBody>
      </p:sp>
    </p:spTree>
    <p:extLst>
      <p:ext uri="{BB962C8B-B14F-4D97-AF65-F5344CB8AC3E}">
        <p14:creationId xmlns:p14="http://schemas.microsoft.com/office/powerpoint/2010/main" val="2796350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 leerling heeft een </a:t>
            </a:r>
            <a:r>
              <a:rPr lang="nl-NL" err="1"/>
              <a:t>lc</a:t>
            </a:r>
            <a:r>
              <a:rPr lang="nl-NL"/>
              <a:t> data test gemaakt. Deze hangt als het goed is in wikiwijs. Ouders, leerling en mentor kunnen deze gebruiken. Mentor kan de ouders ook nog een keer wijzen op het LOB boek waarin de leerlingen werken. </a:t>
            </a:r>
          </a:p>
          <a:p>
            <a:r>
              <a:rPr lang="nl-NL"/>
              <a:t>De gesprekken vinden plaats in  februari en maart. Definitieve keuze 1 april.  </a:t>
            </a:r>
          </a:p>
        </p:txBody>
      </p:sp>
      <p:sp>
        <p:nvSpPr>
          <p:cNvPr id="4" name="Tijdelijke aanduiding voor voettekst 3"/>
          <p:cNvSpPr>
            <a:spLocks noGrp="1"/>
          </p:cNvSpPr>
          <p:nvPr>
            <p:ph type="ftr" sz="quarter" idx="10"/>
          </p:nvPr>
        </p:nvSpPr>
        <p:spPr/>
        <p:txBody>
          <a:bodyPr/>
          <a:lstStyle/>
          <a:p>
            <a:endParaRPr lang="nl-NL"/>
          </a:p>
        </p:txBody>
      </p:sp>
      <p:sp>
        <p:nvSpPr>
          <p:cNvPr id="5" name="Tijdelijke aanduiding voor dianummer 4"/>
          <p:cNvSpPr>
            <a:spLocks noGrp="1"/>
          </p:cNvSpPr>
          <p:nvPr>
            <p:ph type="sldNum" sz="quarter" idx="11"/>
          </p:nvPr>
        </p:nvSpPr>
        <p:spPr/>
        <p:txBody>
          <a:bodyPr/>
          <a:lstStyle/>
          <a:p>
            <a:fld id="{F8D0E7F0-7763-45E5-BFCA-1C995D7794F7}" type="slidenum">
              <a:rPr lang="nl-NL" smtClean="0"/>
              <a:t>12</a:t>
            </a:fld>
            <a:endParaRPr lang="nl-NL"/>
          </a:p>
        </p:txBody>
      </p:sp>
    </p:spTree>
    <p:extLst>
      <p:ext uri="{BB962C8B-B14F-4D97-AF65-F5344CB8AC3E}">
        <p14:creationId xmlns:p14="http://schemas.microsoft.com/office/powerpoint/2010/main" val="1825914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volgende dia’s niet allemaal behandelen: ouders kunnen dit thuis ook bekijken. NB in hoofdstuk 4 van onze LOB methode staat een volledige uitleg van alle keuzevakken. Dit hoofdstuk is al behandeld of wordt op dit moment behandeld door de mentoren. </a:t>
            </a:r>
          </a:p>
        </p:txBody>
      </p:sp>
      <p:sp>
        <p:nvSpPr>
          <p:cNvPr id="4" name="Tijdelijke aanduiding voor voettekst 3"/>
          <p:cNvSpPr>
            <a:spLocks noGrp="1"/>
          </p:cNvSpPr>
          <p:nvPr>
            <p:ph type="ftr" sz="quarter" idx="4"/>
          </p:nvPr>
        </p:nvSpPr>
        <p:spPr/>
        <p:txBody>
          <a:bodyPr/>
          <a:lstStyle/>
          <a:p>
            <a:endParaRPr lang="nl-NL"/>
          </a:p>
        </p:txBody>
      </p:sp>
      <p:sp>
        <p:nvSpPr>
          <p:cNvPr id="5" name="Tijdelijke aanduiding voor dianummer 4"/>
          <p:cNvSpPr>
            <a:spLocks noGrp="1"/>
          </p:cNvSpPr>
          <p:nvPr>
            <p:ph type="sldNum" sz="quarter" idx="5"/>
          </p:nvPr>
        </p:nvSpPr>
        <p:spPr/>
        <p:txBody>
          <a:bodyPr/>
          <a:lstStyle/>
          <a:p>
            <a:fld id="{F8D0E7F0-7763-45E5-BFCA-1C995D7794F7}" type="slidenum">
              <a:rPr lang="nl-NL" smtClean="0"/>
              <a:t>15</a:t>
            </a:fld>
            <a:endParaRPr lang="nl-NL"/>
          </a:p>
        </p:txBody>
      </p:sp>
    </p:spTree>
    <p:extLst>
      <p:ext uri="{BB962C8B-B14F-4D97-AF65-F5344CB8AC3E}">
        <p14:creationId xmlns:p14="http://schemas.microsoft.com/office/powerpoint/2010/main" val="5956437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619D15-97F5-481C-AA28-5DD6ABA5E2F4}"/>
              </a:ext>
            </a:extLst>
          </p:cNvPr>
          <p:cNvSpPr>
            <a:spLocks noGrp="1"/>
          </p:cNvSpPr>
          <p:nvPr>
            <p:ph type="ctrTitle"/>
          </p:nvPr>
        </p:nvSpPr>
        <p:spPr>
          <a:xfrm>
            <a:off x="1224000" y="1266825"/>
            <a:ext cx="9756000" cy="2066925"/>
          </a:xfrm>
          <a:prstGeom prst="rect">
            <a:avLst/>
          </a:prstGeom>
        </p:spPr>
        <p:txBody>
          <a:bodyPr anchor="b"/>
          <a:lstStyle>
            <a:lvl1pPr algn="l">
              <a:defRPr sz="5000">
                <a:solidFill>
                  <a:schemeClr val="bg1"/>
                </a:solidFill>
              </a:defRPr>
            </a:lvl1pPr>
          </a:lstStyle>
          <a:p>
            <a:r>
              <a:rPr lang="nl-NL"/>
              <a:t>Klik om stijl te bewerken</a:t>
            </a:r>
          </a:p>
        </p:txBody>
      </p:sp>
      <p:sp>
        <p:nvSpPr>
          <p:cNvPr id="3" name="Ondertitel 2">
            <a:extLst>
              <a:ext uri="{FF2B5EF4-FFF2-40B4-BE49-F238E27FC236}">
                <a16:creationId xmlns:a16="http://schemas.microsoft.com/office/drawing/2014/main" id="{2F774763-6652-4E8A-9D51-23108126E81D}"/>
              </a:ext>
            </a:extLst>
          </p:cNvPr>
          <p:cNvSpPr>
            <a:spLocks noGrp="1"/>
          </p:cNvSpPr>
          <p:nvPr>
            <p:ph type="subTitle" idx="1"/>
          </p:nvPr>
        </p:nvSpPr>
        <p:spPr>
          <a:xfrm>
            <a:off x="1224000" y="3600000"/>
            <a:ext cx="9756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58394A57-9372-4FD4-B70D-2C074C89B2D6}"/>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1B58F302-4A80-48D4-9B4A-3BFED6A18EB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C35D3A-7AB8-45EA-A959-742BE4CC103E}"/>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1586998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619D15-97F5-481C-AA28-5DD6ABA5E2F4}"/>
              </a:ext>
            </a:extLst>
          </p:cNvPr>
          <p:cNvSpPr>
            <a:spLocks noGrp="1"/>
          </p:cNvSpPr>
          <p:nvPr>
            <p:ph type="ctrTitle"/>
          </p:nvPr>
        </p:nvSpPr>
        <p:spPr>
          <a:xfrm>
            <a:off x="1224000" y="1266825"/>
            <a:ext cx="9756000" cy="2066925"/>
          </a:xfrm>
          <a:prstGeom prst="rect">
            <a:avLst/>
          </a:prstGeom>
        </p:spPr>
        <p:txBody>
          <a:bodyPr anchor="b"/>
          <a:lstStyle>
            <a:lvl1pPr algn="l">
              <a:defRPr sz="5000">
                <a:solidFill>
                  <a:schemeClr val="tx1"/>
                </a:solidFill>
              </a:defRPr>
            </a:lvl1pPr>
          </a:lstStyle>
          <a:p>
            <a:r>
              <a:rPr lang="nl-NL"/>
              <a:t>Klik om de stijl te bewerken</a:t>
            </a:r>
          </a:p>
        </p:txBody>
      </p:sp>
      <p:sp>
        <p:nvSpPr>
          <p:cNvPr id="3" name="Ondertitel 2">
            <a:extLst>
              <a:ext uri="{FF2B5EF4-FFF2-40B4-BE49-F238E27FC236}">
                <a16:creationId xmlns:a16="http://schemas.microsoft.com/office/drawing/2014/main" id="{2F774763-6652-4E8A-9D51-23108126E81D}"/>
              </a:ext>
            </a:extLst>
          </p:cNvPr>
          <p:cNvSpPr>
            <a:spLocks noGrp="1"/>
          </p:cNvSpPr>
          <p:nvPr>
            <p:ph type="subTitle" idx="1"/>
          </p:nvPr>
        </p:nvSpPr>
        <p:spPr>
          <a:xfrm>
            <a:off x="1224000" y="3600000"/>
            <a:ext cx="9756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a:extLst>
              <a:ext uri="{FF2B5EF4-FFF2-40B4-BE49-F238E27FC236}">
                <a16:creationId xmlns:a16="http://schemas.microsoft.com/office/drawing/2014/main" id="{58394A57-9372-4FD4-B70D-2C074C89B2D6}"/>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1B58F302-4A80-48D4-9B4A-3BFED6A18EB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C35D3A-7AB8-45EA-A959-742BE4CC103E}"/>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2631036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of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415110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ee keer tekst of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905570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Oog hebben voor elkaa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6" name="Afbeelding 5">
            <a:extLst>
              <a:ext uri="{FF2B5EF4-FFF2-40B4-BE49-F238E27FC236}">
                <a16:creationId xmlns:a16="http://schemas.microsoft.com/office/drawing/2014/main" id="{91835EE7-F79D-447C-B66D-052612A946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37492" y="174516"/>
            <a:ext cx="6335996" cy="6525839"/>
          </a:xfrm>
          <a:prstGeom prst="rect">
            <a:avLst/>
          </a:prstGeom>
        </p:spPr>
      </p:pic>
    </p:spTree>
    <p:extLst>
      <p:ext uri="{BB962C8B-B14F-4D97-AF65-F5344CB8AC3E}">
        <p14:creationId xmlns:p14="http://schemas.microsoft.com/office/powerpoint/2010/main" val="16453407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Kies de kle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8" name="Afbeelding 7">
            <a:extLst>
              <a:ext uri="{FF2B5EF4-FFF2-40B4-BE49-F238E27FC236}">
                <a16:creationId xmlns:a16="http://schemas.microsoft.com/office/drawing/2014/main" id="{D1860CA0-7919-4794-A2B3-54D0ABE2C13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05527" y="158557"/>
            <a:ext cx="6371996" cy="6562918"/>
          </a:xfrm>
          <a:prstGeom prst="rect">
            <a:avLst/>
          </a:prstGeom>
        </p:spPr>
      </p:pic>
    </p:spTree>
    <p:extLst>
      <p:ext uri="{BB962C8B-B14F-4D97-AF65-F5344CB8AC3E}">
        <p14:creationId xmlns:p14="http://schemas.microsoft.com/office/powerpoint/2010/main" val="34114086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Je eigen ste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6" name="Afbeelding 5">
            <a:extLst>
              <a:ext uri="{FF2B5EF4-FFF2-40B4-BE49-F238E27FC236}">
                <a16:creationId xmlns:a16="http://schemas.microsoft.com/office/drawing/2014/main" id="{EA41E99F-FEB8-4F84-8F1B-01EADCFF9E2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535" y="186619"/>
            <a:ext cx="6299996" cy="6488760"/>
          </a:xfrm>
          <a:prstGeom prst="rect">
            <a:avLst/>
          </a:prstGeom>
        </p:spPr>
      </p:pic>
    </p:spTree>
    <p:extLst>
      <p:ext uri="{BB962C8B-B14F-4D97-AF65-F5344CB8AC3E}">
        <p14:creationId xmlns:p14="http://schemas.microsoft.com/office/powerpoint/2010/main" val="930981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 of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766131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ee keer tekst of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F26D2EE-9939-4930-8A80-B2E7D3888F13}"/>
              </a:ext>
            </a:extLst>
          </p:cNvPr>
          <p:cNvSpPr>
            <a:spLocks noGrp="1"/>
          </p:cNvSpPr>
          <p:nvPr>
            <p:ph idx="1"/>
          </p:nvPr>
        </p:nvSpPr>
        <p:spPr>
          <a:xfrm>
            <a:off x="1224000" y="1656000"/>
            <a:ext cx="4872000" cy="450056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092C25A-CA90-4043-B6E3-E5BB8FE59F63}"/>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BAA86BD9-86A7-4CB3-A20F-D2B6509348C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2C07E0-5BE5-4E3D-A5C3-FA1D5CEB3FBD}"/>
              </a:ext>
            </a:extLst>
          </p:cNvPr>
          <p:cNvSpPr>
            <a:spLocks noGrp="1"/>
          </p:cNvSpPr>
          <p:nvPr>
            <p:ph type="sldNum" sz="quarter" idx="12"/>
          </p:nvPr>
        </p:nvSpPr>
        <p:spPr/>
        <p:txBody>
          <a:bodyPr/>
          <a:lstStyle/>
          <a:p>
            <a:fld id="{0E0C6E6B-2EC4-403B-B862-78C299F44D90}" type="slidenum">
              <a:rPr lang="nl-NL" smtClean="0"/>
              <a:t>‹nr.›</a:t>
            </a:fld>
            <a:endParaRPr lang="nl-NL"/>
          </a:p>
        </p:txBody>
      </p:sp>
      <p:sp>
        <p:nvSpPr>
          <p:cNvPr id="7" name="Tijdelijke aanduiding voor inhoud 6">
            <a:extLst>
              <a:ext uri="{FF2B5EF4-FFF2-40B4-BE49-F238E27FC236}">
                <a16:creationId xmlns:a16="http://schemas.microsoft.com/office/drawing/2014/main" id="{64BB9FDA-D1A9-4A8F-BCEF-28D2AB821C12}"/>
              </a:ext>
            </a:extLst>
          </p:cNvPr>
          <p:cNvSpPr>
            <a:spLocks noGrp="1"/>
          </p:cNvSpPr>
          <p:nvPr>
            <p:ph sz="quarter" idx="13"/>
          </p:nvPr>
        </p:nvSpPr>
        <p:spPr>
          <a:xfrm>
            <a:off x="6096001" y="1656000"/>
            <a:ext cx="4881526" cy="4500563"/>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86093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Het pale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777041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Oog hebben voor elkaa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8" name="Afbeelding 7">
            <a:extLst>
              <a:ext uri="{FF2B5EF4-FFF2-40B4-BE49-F238E27FC236}">
                <a16:creationId xmlns:a16="http://schemas.microsoft.com/office/drawing/2014/main" id="{567242C0-973E-4F4C-9BB2-B29AF68DDB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37490" y="174516"/>
            <a:ext cx="6336000" cy="6525839"/>
          </a:xfrm>
          <a:prstGeom prst="rect">
            <a:avLst/>
          </a:prstGeom>
        </p:spPr>
      </p:pic>
    </p:spTree>
    <p:extLst>
      <p:ext uri="{BB962C8B-B14F-4D97-AF65-F5344CB8AC3E}">
        <p14:creationId xmlns:p14="http://schemas.microsoft.com/office/powerpoint/2010/main" val="1362700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Kies de kleu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8" name="Afbeelding 7">
            <a:extLst>
              <a:ext uri="{FF2B5EF4-FFF2-40B4-BE49-F238E27FC236}">
                <a16:creationId xmlns:a16="http://schemas.microsoft.com/office/drawing/2014/main" id="{BEC2E44A-2D4B-4681-86FA-60D7EE6FCB4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05525" y="158557"/>
            <a:ext cx="6372000" cy="6562918"/>
          </a:xfrm>
          <a:prstGeom prst="rect">
            <a:avLst/>
          </a:prstGeom>
        </p:spPr>
      </p:pic>
    </p:spTree>
    <p:extLst>
      <p:ext uri="{BB962C8B-B14F-4D97-AF65-F5344CB8AC3E}">
        <p14:creationId xmlns:p14="http://schemas.microsoft.com/office/powerpoint/2010/main" val="1924883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Je eigen ste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pic>
        <p:nvPicPr>
          <p:cNvPr id="10" name="Afbeelding 9">
            <a:extLst>
              <a:ext uri="{FF2B5EF4-FFF2-40B4-BE49-F238E27FC236}">
                <a16:creationId xmlns:a16="http://schemas.microsoft.com/office/drawing/2014/main" id="{13DBC70F-9E77-4BB3-89B6-403545B433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1533" y="186619"/>
            <a:ext cx="6300000" cy="6488760"/>
          </a:xfrm>
          <a:prstGeom prst="rect">
            <a:avLst/>
          </a:prstGeom>
        </p:spPr>
      </p:pic>
    </p:spTree>
    <p:extLst>
      <p:ext uri="{BB962C8B-B14F-4D97-AF65-F5344CB8AC3E}">
        <p14:creationId xmlns:p14="http://schemas.microsoft.com/office/powerpoint/2010/main" val="169482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ind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8162C0C-8ADC-43CF-AE95-14C54448DD37}"/>
              </a:ext>
            </a:extLst>
          </p:cNvPr>
          <p:cNvSpPr>
            <a:spLocks noGrp="1"/>
          </p:cNvSpPr>
          <p:nvPr>
            <p:ph type="dt" sz="half" idx="10"/>
          </p:nvPr>
        </p:nvSpPr>
        <p:spPr/>
        <p:txBody>
          <a:bodyPr/>
          <a:lstStyle/>
          <a:p>
            <a:fld id="{343B65EB-9FDF-4830-AF0E-7F0AAC093151}" type="datetimeFigureOut">
              <a:rPr lang="nl-NL" smtClean="0"/>
              <a:t>28-9-2022</a:t>
            </a:fld>
            <a:endParaRPr lang="nl-NL"/>
          </a:p>
        </p:txBody>
      </p:sp>
      <p:sp>
        <p:nvSpPr>
          <p:cNvPr id="3" name="Tijdelijke aanduiding voor voettekst 2">
            <a:extLst>
              <a:ext uri="{FF2B5EF4-FFF2-40B4-BE49-F238E27FC236}">
                <a16:creationId xmlns:a16="http://schemas.microsoft.com/office/drawing/2014/main" id="{C941DBA8-63B1-47F5-A883-5583ECBA7E2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25615F1-B779-49BE-960D-1AE9E171A281}"/>
              </a:ext>
            </a:extLst>
          </p:cNvPr>
          <p:cNvSpPr>
            <a:spLocks noGrp="1"/>
          </p:cNvSpPr>
          <p:nvPr>
            <p:ph type="sldNum" sz="quarter" idx="12"/>
          </p:nvPr>
        </p:nvSpPr>
        <p:spPr/>
        <p:txBody>
          <a:bodyPr/>
          <a:lstStyle/>
          <a:p>
            <a:fld id="{0E0C6E6B-2EC4-403B-B862-78C299F44D90}" type="slidenum">
              <a:rPr lang="nl-NL" smtClean="0"/>
              <a:t>‹nr.›</a:t>
            </a:fld>
            <a:endParaRPr lang="nl-NL"/>
          </a:p>
        </p:txBody>
      </p:sp>
    </p:spTree>
    <p:extLst>
      <p:ext uri="{BB962C8B-B14F-4D97-AF65-F5344CB8AC3E}">
        <p14:creationId xmlns:p14="http://schemas.microsoft.com/office/powerpoint/2010/main" val="3930633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1AF270A-46EE-D742-B7DC-19F626C0E872}" type="datetimeFigureOut">
              <a:rPr lang="nl-NL" smtClean="0"/>
              <a:t>28-9-2022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973F8732-FCBA-0B47-8B51-6ADB8768A27A}" type="slidenum">
              <a:rPr lang="nl-NL" smtClean="0"/>
              <a:t>‹nr.›</a:t>
            </a:fld>
            <a:endParaRPr lang="nl-NL"/>
          </a:p>
        </p:txBody>
      </p:sp>
    </p:spTree>
    <p:extLst>
      <p:ext uri="{BB962C8B-B14F-4D97-AF65-F5344CB8AC3E}">
        <p14:creationId xmlns:p14="http://schemas.microsoft.com/office/powerpoint/2010/main" val="880869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w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C5D78CD-E1A3-49DD-B89A-60EEEE43511E}"/>
              </a:ext>
            </a:extLst>
          </p:cNvPr>
          <p:cNvSpPr>
            <a:spLocks noGrp="1"/>
          </p:cNvSpPr>
          <p:nvPr>
            <p:ph type="body" idx="1"/>
          </p:nvPr>
        </p:nvSpPr>
        <p:spPr>
          <a:xfrm>
            <a:off x="1224000" y="1656000"/>
            <a:ext cx="9756000" cy="450056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EEA5B1-6071-40BE-B6B0-3F546D9E05EE}"/>
              </a:ext>
            </a:extLst>
          </p:cNvPr>
          <p:cNvSpPr>
            <a:spLocks noGrp="1"/>
          </p:cNvSpPr>
          <p:nvPr>
            <p:ph type="dt" sz="half" idx="2"/>
          </p:nvPr>
        </p:nvSpPr>
        <p:spPr>
          <a:xfrm>
            <a:off x="1224000" y="6356350"/>
            <a:ext cx="1004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CED80839-D02B-42AA-A7BD-49F0BD9EF867}"/>
              </a:ext>
            </a:extLst>
          </p:cNvPr>
          <p:cNvSpPr>
            <a:spLocks noGrp="1"/>
          </p:cNvSpPr>
          <p:nvPr>
            <p:ph type="ftr" sz="quarter" idx="3"/>
          </p:nvPr>
        </p:nvSpPr>
        <p:spPr>
          <a:xfrm>
            <a:off x="2228850" y="6356350"/>
            <a:ext cx="774382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DA9FA82-A774-414D-B2D2-70E182497F73}"/>
              </a:ext>
            </a:extLst>
          </p:cNvPr>
          <p:cNvSpPr>
            <a:spLocks noGrp="1"/>
          </p:cNvSpPr>
          <p:nvPr>
            <p:ph type="sldNum" sz="quarter" idx="4"/>
          </p:nvPr>
        </p:nvSpPr>
        <p:spPr>
          <a:xfrm>
            <a:off x="9972676" y="6356350"/>
            <a:ext cx="1004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C6E6B-2EC4-403B-B862-78C299F44D90}" type="slidenum">
              <a:rPr lang="nl-NL" smtClean="0"/>
              <a:t>‹nr.›</a:t>
            </a:fld>
            <a:endParaRPr lang="nl-NL"/>
          </a:p>
        </p:txBody>
      </p:sp>
    </p:spTree>
    <p:extLst>
      <p:ext uri="{BB962C8B-B14F-4D97-AF65-F5344CB8AC3E}">
        <p14:creationId xmlns:p14="http://schemas.microsoft.com/office/powerpoint/2010/main" val="2241113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55" r:id="rId4"/>
    <p:sldLayoutId id="2147483660" r:id="rId5"/>
    <p:sldLayoutId id="2147483662" r:id="rId6"/>
    <p:sldLayoutId id="2147483661" r:id="rId7"/>
    <p:sldLayoutId id="2147483663" r:id="rId8"/>
    <p:sldLayoutId id="214748367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61950" indent="-361950" algn="l" defTabSz="914400" rtl="0" eaLnBrk="1" latinLnBrk="0" hangingPunct="1">
        <a:lnSpc>
          <a:spcPct val="90000"/>
        </a:lnSpc>
        <a:spcBef>
          <a:spcPts val="600"/>
        </a:spcBef>
        <a:buFont typeface="Arial" panose="020B0604020202020204" pitchFamily="34" charset="0"/>
        <a:buChar char="•"/>
        <a:defRPr sz="5000" kern="1200">
          <a:solidFill>
            <a:schemeClr val="bg1"/>
          </a:solidFill>
          <a:latin typeface="+mn-lt"/>
          <a:ea typeface="+mn-ea"/>
          <a:cs typeface="+mn-cs"/>
        </a:defRPr>
      </a:lvl1pPr>
      <a:lvl2pPr marL="685800" indent="-323850" algn="l" defTabSz="914400" rtl="0" eaLnBrk="1" latinLnBrk="0" hangingPunct="1">
        <a:lnSpc>
          <a:spcPct val="90000"/>
        </a:lnSpc>
        <a:spcBef>
          <a:spcPts val="300"/>
        </a:spcBef>
        <a:buFont typeface="Arial" panose="020B0604020202020204" pitchFamily="34" charset="0"/>
        <a:buChar char="-"/>
        <a:defRPr sz="4000" kern="1200">
          <a:solidFill>
            <a:schemeClr val="bg1"/>
          </a:solidFill>
          <a:latin typeface="+mn-lt"/>
          <a:ea typeface="+mn-ea"/>
          <a:cs typeface="+mn-cs"/>
        </a:defRPr>
      </a:lvl2pPr>
      <a:lvl3pPr marL="990600" indent="-276225" algn="l" defTabSz="914400" rtl="0" eaLnBrk="1" latinLnBrk="0" hangingPunct="1">
        <a:lnSpc>
          <a:spcPct val="90000"/>
        </a:lnSpc>
        <a:spcBef>
          <a:spcPts val="200"/>
        </a:spcBef>
        <a:buFont typeface="Arial" panose="020B0604020202020204" pitchFamily="34" charset="0"/>
        <a:buChar char="•"/>
        <a:defRPr sz="3000" kern="1200">
          <a:solidFill>
            <a:schemeClr val="bg1"/>
          </a:solidFill>
          <a:latin typeface="+mn-lt"/>
          <a:ea typeface="+mn-ea"/>
          <a:cs typeface="+mn-cs"/>
        </a:defRPr>
      </a:lvl3pPr>
      <a:lvl4pPr marL="1162050" indent="-171450" algn="l" defTabSz="914400" rtl="0" eaLnBrk="1" latinLnBrk="0" hangingPunct="1">
        <a:lnSpc>
          <a:spcPct val="90000"/>
        </a:lnSpc>
        <a:spcBef>
          <a:spcPts val="100"/>
        </a:spcBef>
        <a:buFont typeface="Arial" panose="020B0604020202020204" pitchFamily="34" charset="0"/>
        <a:buChar char="-"/>
        <a:defRPr sz="2000" kern="1200">
          <a:solidFill>
            <a:schemeClr val="bg1"/>
          </a:solidFill>
          <a:latin typeface="+mn-lt"/>
          <a:ea typeface="+mn-ea"/>
          <a:cs typeface="+mn-cs"/>
        </a:defRPr>
      </a:lvl4pPr>
      <a:lvl5pPr marL="1343025" indent="-180975" algn="l" defTabSz="914400" rtl="0" eaLnBrk="1" latinLnBrk="0" hangingPunct="1">
        <a:lnSpc>
          <a:spcPct val="90000"/>
        </a:lnSpc>
        <a:spcBef>
          <a:spcPts val="0"/>
        </a:spcBef>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C5D78CD-E1A3-49DD-B89A-60EEEE43511E}"/>
              </a:ext>
            </a:extLst>
          </p:cNvPr>
          <p:cNvSpPr>
            <a:spLocks noGrp="1"/>
          </p:cNvSpPr>
          <p:nvPr>
            <p:ph type="body" idx="1"/>
          </p:nvPr>
        </p:nvSpPr>
        <p:spPr>
          <a:xfrm>
            <a:off x="1224000" y="1656000"/>
            <a:ext cx="9756000" cy="4500563"/>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EEA5B1-6071-40BE-B6B0-3F546D9E05EE}"/>
              </a:ext>
            </a:extLst>
          </p:cNvPr>
          <p:cNvSpPr>
            <a:spLocks noGrp="1"/>
          </p:cNvSpPr>
          <p:nvPr>
            <p:ph type="dt" sz="half" idx="2"/>
          </p:nvPr>
        </p:nvSpPr>
        <p:spPr>
          <a:xfrm>
            <a:off x="1224000" y="6356350"/>
            <a:ext cx="1004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B65EB-9FDF-4830-AF0E-7F0AAC093151}" type="datetimeFigureOut">
              <a:rPr lang="nl-NL" smtClean="0"/>
              <a:t>28-9-2022</a:t>
            </a:fld>
            <a:endParaRPr lang="nl-NL"/>
          </a:p>
        </p:txBody>
      </p:sp>
      <p:sp>
        <p:nvSpPr>
          <p:cNvPr id="5" name="Tijdelijke aanduiding voor voettekst 4">
            <a:extLst>
              <a:ext uri="{FF2B5EF4-FFF2-40B4-BE49-F238E27FC236}">
                <a16:creationId xmlns:a16="http://schemas.microsoft.com/office/drawing/2014/main" id="{CED80839-D02B-42AA-A7BD-49F0BD9EF867}"/>
              </a:ext>
            </a:extLst>
          </p:cNvPr>
          <p:cNvSpPr>
            <a:spLocks noGrp="1"/>
          </p:cNvSpPr>
          <p:nvPr>
            <p:ph type="ftr" sz="quarter" idx="3"/>
          </p:nvPr>
        </p:nvSpPr>
        <p:spPr>
          <a:xfrm>
            <a:off x="2228850" y="6356350"/>
            <a:ext cx="774382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DA9FA82-A774-414D-B2D2-70E182497F73}"/>
              </a:ext>
            </a:extLst>
          </p:cNvPr>
          <p:cNvSpPr>
            <a:spLocks noGrp="1"/>
          </p:cNvSpPr>
          <p:nvPr>
            <p:ph type="sldNum" sz="quarter" idx="4"/>
          </p:nvPr>
        </p:nvSpPr>
        <p:spPr>
          <a:xfrm>
            <a:off x="9972676" y="6356350"/>
            <a:ext cx="1004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C6E6B-2EC4-403B-B862-78C299F44D90}" type="slidenum">
              <a:rPr lang="nl-NL" smtClean="0"/>
              <a:t>‹nr.›</a:t>
            </a:fld>
            <a:endParaRPr lang="nl-NL"/>
          </a:p>
        </p:txBody>
      </p:sp>
    </p:spTree>
    <p:extLst>
      <p:ext uri="{BB962C8B-B14F-4D97-AF65-F5344CB8AC3E}">
        <p14:creationId xmlns:p14="http://schemas.microsoft.com/office/powerpoint/2010/main" val="363843609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70" r:id="rId4"/>
    <p:sldLayoutId id="2147483671" r:id="rId5"/>
    <p:sldLayoutId id="2147483672"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61950" indent="-361950" algn="l" defTabSz="914400" rtl="0" eaLnBrk="1" latinLnBrk="0" hangingPunct="1">
        <a:lnSpc>
          <a:spcPct val="90000"/>
        </a:lnSpc>
        <a:spcBef>
          <a:spcPts val="600"/>
        </a:spcBef>
        <a:buFont typeface="Arial" panose="020B0604020202020204" pitchFamily="34" charset="0"/>
        <a:buChar char="•"/>
        <a:defRPr sz="5000" kern="1200">
          <a:solidFill>
            <a:schemeClr val="tx1"/>
          </a:solidFill>
          <a:latin typeface="+mn-lt"/>
          <a:ea typeface="+mn-ea"/>
          <a:cs typeface="+mn-cs"/>
        </a:defRPr>
      </a:lvl1pPr>
      <a:lvl2pPr marL="685800" indent="-323850" algn="l" defTabSz="914400" rtl="0" eaLnBrk="1" latinLnBrk="0" hangingPunct="1">
        <a:lnSpc>
          <a:spcPct val="90000"/>
        </a:lnSpc>
        <a:spcBef>
          <a:spcPts val="300"/>
        </a:spcBef>
        <a:buFont typeface="Arial" panose="020B0604020202020204" pitchFamily="34" charset="0"/>
        <a:buChar char="-"/>
        <a:defRPr sz="4000" kern="1200">
          <a:solidFill>
            <a:schemeClr val="tx1"/>
          </a:solidFill>
          <a:latin typeface="+mn-lt"/>
          <a:ea typeface="+mn-ea"/>
          <a:cs typeface="+mn-cs"/>
        </a:defRPr>
      </a:lvl2pPr>
      <a:lvl3pPr marL="990600" indent="-276225" algn="l" defTabSz="914400" rtl="0" eaLnBrk="1" latinLnBrk="0" hangingPunct="1">
        <a:lnSpc>
          <a:spcPct val="90000"/>
        </a:lnSpc>
        <a:spcBef>
          <a:spcPts val="200"/>
        </a:spcBef>
        <a:buFont typeface="Arial" panose="020B0604020202020204" pitchFamily="34" charset="0"/>
        <a:buChar char="•"/>
        <a:defRPr sz="3000" kern="1200">
          <a:solidFill>
            <a:schemeClr val="tx1"/>
          </a:solidFill>
          <a:latin typeface="+mn-lt"/>
          <a:ea typeface="+mn-ea"/>
          <a:cs typeface="+mn-cs"/>
        </a:defRPr>
      </a:lvl3pPr>
      <a:lvl4pPr marL="1162050" indent="-171450" algn="l" defTabSz="914400" rtl="0" eaLnBrk="1" latinLnBrk="0" hangingPunct="1">
        <a:lnSpc>
          <a:spcPct val="90000"/>
        </a:lnSpc>
        <a:spcBef>
          <a:spcPts val="100"/>
        </a:spcBef>
        <a:buFont typeface="Arial" panose="020B0604020202020204" pitchFamily="34" charset="0"/>
        <a:buChar char="-"/>
        <a:defRPr sz="2000" kern="1200">
          <a:solidFill>
            <a:schemeClr val="tx1"/>
          </a:solidFill>
          <a:latin typeface="+mn-lt"/>
          <a:ea typeface="+mn-ea"/>
          <a:cs typeface="+mn-cs"/>
        </a:defRPr>
      </a:lvl4pPr>
      <a:lvl5pPr marL="1343025" indent="-180975" algn="l" defTabSz="914400" rtl="0" eaLnBrk="1" latinLnBrk="0" hangingPunct="1">
        <a:lnSpc>
          <a:spcPct val="90000"/>
        </a:lnSpc>
        <a:spcBef>
          <a:spcPts val="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d.snoeks@hethooghuis.nl" TargetMode="External"/><Relationship Id="rId2" Type="http://schemas.openxmlformats.org/officeDocument/2006/relationships/hyperlink" Target="mailto:t.janssen@hethooghuis.n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a:extLst>
              <a:ext uri="{FF2B5EF4-FFF2-40B4-BE49-F238E27FC236}">
                <a16:creationId xmlns:a16="http://schemas.microsoft.com/office/drawing/2014/main" id="{E1D2BBCF-FB22-4684-8886-30B04AFF0A87}"/>
              </a:ext>
            </a:extLst>
          </p:cNvPr>
          <p:cNvSpPr>
            <a:spLocks noGrp="1"/>
          </p:cNvSpPr>
          <p:nvPr>
            <p:ph type="subTitle" idx="1"/>
          </p:nvPr>
        </p:nvSpPr>
        <p:spPr>
          <a:xfrm>
            <a:off x="708683" y="4176792"/>
            <a:ext cx="10112095" cy="1938886"/>
          </a:xfrm>
        </p:spPr>
        <p:txBody>
          <a:bodyPr vert="horz" lIns="91440" tIns="45720" rIns="91440" bIns="45720" rtlCol="0" anchor="t">
            <a:noAutofit/>
          </a:bodyPr>
          <a:lstStyle/>
          <a:p>
            <a:r>
              <a:rPr lang="nl-NL" sz="3200" b="1" dirty="0"/>
              <a:t>VAKKENPAKKET EN KEUZEVAKKEN D&amp;P</a:t>
            </a:r>
          </a:p>
          <a:p>
            <a:r>
              <a:rPr lang="nl-NL" sz="3200" b="1" dirty="0"/>
              <a:t>KLAS 2</a:t>
            </a:r>
          </a:p>
          <a:p>
            <a:endParaRPr lang="nl-NL" sz="3200" b="1" dirty="0"/>
          </a:p>
          <a:p>
            <a:r>
              <a:rPr lang="nl-NL" sz="3200" b="1" dirty="0"/>
              <a:t>26 JANUARI 2023</a:t>
            </a:r>
            <a:endParaRPr lang="nl-NL" sz="3200" b="1" dirty="0">
              <a:cs typeface="Arial"/>
            </a:endParaRPr>
          </a:p>
        </p:txBody>
      </p:sp>
      <p:pic>
        <p:nvPicPr>
          <p:cNvPr id="5" name="Afbeelding 4">
            <a:extLst>
              <a:ext uri="{FF2B5EF4-FFF2-40B4-BE49-F238E27FC236}">
                <a16:creationId xmlns:a16="http://schemas.microsoft.com/office/drawing/2014/main" id="{E66F7773-CB4B-4FDC-998D-FC537AB5BD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9912" y="217299"/>
            <a:ext cx="5105231" cy="3404383"/>
          </a:xfrm>
          <a:prstGeom prst="rect">
            <a:avLst/>
          </a:prstGeom>
        </p:spPr>
      </p:pic>
    </p:spTree>
    <p:extLst>
      <p:ext uri="{BB962C8B-B14F-4D97-AF65-F5344CB8AC3E}">
        <p14:creationId xmlns:p14="http://schemas.microsoft.com/office/powerpoint/2010/main" val="2364275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05434" y="826412"/>
            <a:ext cx="9696435" cy="5359235"/>
          </a:xfrm>
        </p:spPr>
        <p:txBody>
          <a:bodyPr>
            <a:normAutofit/>
          </a:bodyPr>
          <a:lstStyle/>
          <a:p>
            <a:pPr marL="0" indent="0">
              <a:buNone/>
            </a:pPr>
            <a:endParaRPr lang="nl-NL" sz="3200" dirty="0">
              <a:latin typeface="Century Gothic" panose="020B0502020202020204" pitchFamily="34" charset="0"/>
            </a:endParaRPr>
          </a:p>
          <a:p>
            <a:pPr marL="0" indent="0">
              <a:buNone/>
            </a:pPr>
            <a:r>
              <a:rPr lang="nl-NL" sz="3200" b="1" dirty="0">
                <a:latin typeface="Century Gothic" panose="020B0502020202020204" pitchFamily="34" charset="0"/>
              </a:rPr>
              <a:t>ORGANISATIE</a:t>
            </a:r>
          </a:p>
          <a:p>
            <a:pPr marL="0" indent="0">
              <a:buNone/>
            </a:pPr>
            <a:endParaRPr lang="nl-NL" sz="3200" b="1" dirty="0">
              <a:latin typeface="Century Gothic" panose="020B0502020202020204" pitchFamily="34" charset="0"/>
            </a:endParaRPr>
          </a:p>
          <a:p>
            <a:pPr marL="457200" indent="-457200"/>
            <a:r>
              <a:rPr lang="nl-NL" sz="3200" b="1" u="sng" dirty="0">
                <a:latin typeface="Century Gothic" panose="020B0502020202020204" pitchFamily="34" charset="0"/>
              </a:rPr>
              <a:t>Klas 3:</a:t>
            </a:r>
          </a:p>
          <a:p>
            <a:pPr marL="457200" indent="-457200"/>
            <a:endParaRPr lang="nl-NL" sz="3200" b="1" dirty="0">
              <a:latin typeface="Century Gothic" panose="020B0502020202020204" pitchFamily="34" charset="0"/>
            </a:endParaRPr>
          </a:p>
          <a:p>
            <a:pPr marL="914400" lvl="1" indent="-457200">
              <a:buFont typeface="Courier New" panose="02070309020205020404" pitchFamily="49" charset="0"/>
              <a:buChar char="o"/>
            </a:pPr>
            <a:r>
              <a:rPr lang="nl-NL" sz="2800" b="1" dirty="0">
                <a:latin typeface="Century Gothic" panose="020B0502020202020204" pitchFamily="34" charset="0"/>
                <a:sym typeface="Wingdings" panose="05000000000000000000" pitchFamily="2" charset="2"/>
              </a:rPr>
              <a:t>5 </a:t>
            </a:r>
            <a:r>
              <a:rPr lang="nl-NL" sz="2800" b="1" dirty="0">
                <a:latin typeface="Century Gothic" panose="020B0502020202020204" pitchFamily="34" charset="0"/>
              </a:rPr>
              <a:t>keuzevakken</a:t>
            </a:r>
          </a:p>
          <a:p>
            <a:pPr marL="914400" lvl="1" indent="-457200">
              <a:buFont typeface="Courier New" panose="02070309020205020404" pitchFamily="49" charset="0"/>
              <a:buChar char="o"/>
            </a:pPr>
            <a:r>
              <a:rPr lang="nl-NL" sz="2800" b="1" dirty="0">
                <a:latin typeface="Century Gothic" panose="020B0502020202020204" pitchFamily="34" charset="0"/>
              </a:rPr>
              <a:t>4 lesuren per week</a:t>
            </a:r>
          </a:p>
          <a:p>
            <a:pPr marL="914400" lvl="1" indent="-457200">
              <a:buFont typeface="Courier New" panose="02070309020205020404" pitchFamily="49" charset="0"/>
              <a:buChar char="o"/>
            </a:pPr>
            <a:r>
              <a:rPr lang="nl-NL" sz="2800" b="1" dirty="0">
                <a:latin typeface="Century Gothic" panose="020B0502020202020204" pitchFamily="34" charset="0"/>
              </a:rPr>
              <a:t>periodes van ± 7 weken</a:t>
            </a:r>
          </a:p>
          <a:p>
            <a:pPr marL="914400" lvl="1" indent="-457200">
              <a:buFont typeface="Courier New" panose="02070309020205020404" pitchFamily="49" charset="0"/>
              <a:buChar char="o"/>
            </a:pPr>
            <a:r>
              <a:rPr lang="en-US" sz="2800" b="1" dirty="0">
                <a:latin typeface="Century Gothic" panose="020B0502020202020204" pitchFamily="34" charset="0"/>
              </a:rPr>
              <a:t>op </a:t>
            </a:r>
            <a:r>
              <a:rPr lang="en-US" sz="2800" b="1" dirty="0" err="1">
                <a:latin typeface="Century Gothic" panose="020B0502020202020204" pitchFamily="34" charset="0"/>
              </a:rPr>
              <a:t>locatie</a:t>
            </a:r>
            <a:r>
              <a:rPr lang="en-US" sz="2800" b="1" dirty="0">
                <a:latin typeface="Century Gothic" panose="020B0502020202020204" pitchFamily="34" charset="0"/>
              </a:rPr>
              <a:t> </a:t>
            </a:r>
            <a:r>
              <a:rPr lang="en-US" sz="2800" b="1" dirty="0" err="1">
                <a:latin typeface="Century Gothic" panose="020B0502020202020204" pitchFamily="34" charset="0"/>
              </a:rPr>
              <a:t>Heesch</a:t>
            </a:r>
            <a:r>
              <a:rPr lang="en-US" sz="2800" b="1" dirty="0">
                <a:latin typeface="Century Gothic" panose="020B0502020202020204" pitchFamily="34" charset="0"/>
              </a:rPr>
              <a:t>, Stadion, Zuid/West</a:t>
            </a:r>
            <a:endParaRPr lang="nl-NL" sz="2800" b="1" dirty="0">
              <a:highlight>
                <a:srgbClr val="FFFF00"/>
              </a:highlight>
              <a:latin typeface="Century Gothic" panose="020B0502020202020204" pitchFamily="34" charset="0"/>
            </a:endParaRPr>
          </a:p>
          <a:p>
            <a:pPr marL="914400" lvl="1" indent="-457200">
              <a:buFont typeface="Courier New" panose="02070309020205020404" pitchFamily="49" charset="0"/>
              <a:buChar char="o"/>
            </a:pPr>
            <a:r>
              <a:rPr lang="nl-NL" sz="2800" b="1" dirty="0">
                <a:latin typeface="Century Gothic" panose="020B0502020202020204" pitchFamily="34" charset="0"/>
              </a:rPr>
              <a:t>50% van het cijfer op het diploma</a:t>
            </a: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29104425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95082" y="899439"/>
            <a:ext cx="9871398" cy="5420679"/>
          </a:xfrm>
        </p:spPr>
        <p:txBody>
          <a:bodyPr>
            <a:normAutofit/>
          </a:bodyPr>
          <a:lstStyle/>
          <a:p>
            <a:pPr marL="0" indent="0">
              <a:buNone/>
            </a:pPr>
            <a:endParaRPr lang="nl-NL" sz="3200" dirty="0">
              <a:latin typeface="Century Gothic" panose="020B0502020202020204" pitchFamily="34" charset="0"/>
            </a:endParaRPr>
          </a:p>
          <a:p>
            <a:pPr marL="0" indent="0">
              <a:buNone/>
            </a:pPr>
            <a:r>
              <a:rPr lang="nl-NL" sz="3200" b="1" dirty="0">
                <a:latin typeface="Century Gothic" panose="020B0502020202020204" pitchFamily="34" charset="0"/>
              </a:rPr>
              <a:t>ORGANISATIE</a:t>
            </a:r>
          </a:p>
          <a:p>
            <a:pPr marL="0" indent="0">
              <a:buNone/>
            </a:pPr>
            <a:endParaRPr lang="nl-NL" sz="3200" b="1" dirty="0">
              <a:latin typeface="Century Gothic" panose="020B0502020202020204" pitchFamily="34" charset="0"/>
            </a:endParaRPr>
          </a:p>
          <a:p>
            <a:pPr marL="457200" indent="-457200"/>
            <a:r>
              <a:rPr lang="nl-NL" sz="3200" b="1" u="sng" dirty="0">
                <a:latin typeface="Century Gothic" panose="020B0502020202020204" pitchFamily="34" charset="0"/>
              </a:rPr>
              <a:t>Klas 4</a:t>
            </a:r>
            <a:r>
              <a:rPr lang="nl-NL" sz="3200" b="1" dirty="0">
                <a:latin typeface="Century Gothic" panose="020B0502020202020204" pitchFamily="34" charset="0"/>
              </a:rPr>
              <a:t>:</a:t>
            </a:r>
          </a:p>
          <a:p>
            <a:pPr marL="457200" indent="-457200"/>
            <a:endParaRPr lang="nl-NL" sz="3200" b="1" dirty="0">
              <a:latin typeface="Century Gothic" panose="020B0502020202020204" pitchFamily="34" charset="0"/>
            </a:endParaRPr>
          </a:p>
          <a:p>
            <a:pPr marL="914400" lvl="1" indent="-457200">
              <a:buFont typeface="Courier New" panose="02070309020205020404" pitchFamily="49" charset="0"/>
              <a:buChar char="o"/>
            </a:pPr>
            <a:r>
              <a:rPr lang="nl-NL" sz="2800" b="1" dirty="0">
                <a:latin typeface="Century Gothic" panose="020B0502020202020204" pitchFamily="34" charset="0"/>
              </a:rPr>
              <a:t>2 modules:</a:t>
            </a:r>
          </a:p>
          <a:p>
            <a:pPr marL="361950" lvl="1" indent="0">
              <a:buNone/>
            </a:pPr>
            <a:r>
              <a:rPr lang="nl-NL" sz="2800" b="1" dirty="0">
                <a:latin typeface="Century Gothic" panose="020B0502020202020204" pitchFamily="34" charset="0"/>
              </a:rPr>
              <a:t>		1. organiseren van een activiteit</a:t>
            </a:r>
          </a:p>
          <a:p>
            <a:pPr marL="361950" lvl="1" indent="0">
              <a:buNone/>
            </a:pPr>
            <a:r>
              <a:rPr lang="nl-NL" sz="2800" b="1" dirty="0">
                <a:latin typeface="Century Gothic" panose="020B0502020202020204" pitchFamily="34" charset="0"/>
              </a:rPr>
              <a:t>		2. maken van een multimediaal product</a:t>
            </a:r>
          </a:p>
          <a:p>
            <a:pPr marL="914400" lvl="1" indent="-457200">
              <a:buFont typeface="Courier New" panose="02070309020205020404" pitchFamily="49" charset="0"/>
              <a:buChar char="o"/>
            </a:pPr>
            <a:r>
              <a:rPr lang="nl-NL" sz="2800" b="1" dirty="0">
                <a:latin typeface="Century Gothic" panose="020B0502020202020204" pitchFamily="34" charset="0"/>
              </a:rPr>
              <a:t>2x 2 lesuren per week op eigen locatie</a:t>
            </a:r>
          </a:p>
          <a:p>
            <a:pPr marL="914400" lvl="1" indent="-457200">
              <a:buFont typeface="Courier New" panose="02070309020205020404" pitchFamily="49" charset="0"/>
              <a:buChar char="o"/>
            </a:pPr>
            <a:r>
              <a:rPr lang="nl-NL" sz="2800" b="1" dirty="0">
                <a:latin typeface="Century Gothic" panose="020B0502020202020204" pitchFamily="34" charset="0"/>
              </a:rPr>
              <a:t>getoetst door het CSPE (april klas 4)</a:t>
            </a:r>
          </a:p>
          <a:p>
            <a:pPr marL="914400" lvl="1" indent="-457200">
              <a:buFont typeface="Courier New" panose="02070309020205020404" pitchFamily="49" charset="0"/>
              <a:buChar char="o"/>
            </a:pPr>
            <a:r>
              <a:rPr lang="nl-NL" sz="2800" b="1" dirty="0">
                <a:latin typeface="Century Gothic" panose="020B0502020202020204" pitchFamily="34" charset="0"/>
              </a:rPr>
              <a:t>50% van het eindcijfer</a:t>
            </a: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750026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762000" y="999430"/>
            <a:ext cx="9756000" cy="5858570"/>
          </a:xfrm>
        </p:spPr>
        <p:txBody>
          <a:bodyPr>
            <a:normAutofit/>
          </a:bodyPr>
          <a:lstStyle/>
          <a:p>
            <a:pPr marL="0" indent="0">
              <a:buNone/>
            </a:pPr>
            <a:r>
              <a:rPr lang="nl-NL" sz="4000" b="1" dirty="0">
                <a:latin typeface="Century Gothic" panose="020B0502020202020204" pitchFamily="34" charset="0"/>
              </a:rPr>
              <a:t>KIEZEN VAN </a:t>
            </a:r>
          </a:p>
          <a:p>
            <a:pPr marL="0" indent="0">
              <a:buNone/>
            </a:pPr>
            <a:r>
              <a:rPr lang="nl-NL" sz="4000" b="1" dirty="0">
                <a:latin typeface="Century Gothic" panose="020B0502020202020204" pitchFamily="34" charset="0"/>
              </a:rPr>
              <a:t>EEN VAKKENPAKKET EN KEUZEVAKKEN</a:t>
            </a:r>
          </a:p>
          <a:p>
            <a:pPr marL="0" indent="0">
              <a:buNone/>
            </a:pPr>
            <a:endParaRPr lang="nl-NL" sz="3200" dirty="0">
              <a:latin typeface="Century Gothic" panose="020B0502020202020204" pitchFamily="34" charset="0"/>
            </a:endParaRPr>
          </a:p>
          <a:p>
            <a:pPr marL="0" indent="0">
              <a:buNone/>
            </a:pPr>
            <a:endParaRPr lang="nl-NL" sz="3200" dirty="0">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
        <p:nvSpPr>
          <p:cNvPr id="3" name="Rechthoek 2"/>
          <p:cNvSpPr/>
          <p:nvPr/>
        </p:nvSpPr>
        <p:spPr>
          <a:xfrm>
            <a:off x="762000" y="2671482"/>
            <a:ext cx="9529482" cy="4401205"/>
          </a:xfrm>
          <a:prstGeom prst="rect">
            <a:avLst/>
          </a:prstGeom>
        </p:spPr>
        <p:txBody>
          <a:bodyPr wrap="square" anchor="t">
            <a:spAutoFit/>
          </a:bodyPr>
          <a:lstStyle/>
          <a:p>
            <a:r>
              <a:rPr lang="nl-NL" sz="2800" b="1" u="sng" dirty="0">
                <a:solidFill>
                  <a:schemeClr val="bg1"/>
                </a:solidFill>
                <a:latin typeface="Century Gothic" panose="020B0502020202020204" pitchFamily="34" charset="0"/>
                <a:sym typeface="Wingdings" panose="05000000000000000000" pitchFamily="2" charset="2"/>
              </a:rPr>
              <a:t>Met behulp van</a:t>
            </a:r>
            <a:r>
              <a:rPr lang="nl-NL" sz="2800" b="1" dirty="0">
                <a:solidFill>
                  <a:schemeClr val="bg1"/>
                </a:solidFill>
                <a:latin typeface="Century Gothic" panose="020B0502020202020204" pitchFamily="34" charset="0"/>
                <a:sym typeface="Wingdings" panose="05000000000000000000" pitchFamily="2" charset="2"/>
              </a:rPr>
              <a:t>:</a:t>
            </a:r>
          </a:p>
          <a:p>
            <a:endParaRPr lang="nl-NL" sz="2800" b="1" dirty="0">
              <a:solidFill>
                <a:schemeClr val="bg1"/>
              </a:solidFill>
              <a:latin typeface="Century Gothic" panose="020B0502020202020204" pitchFamily="34" charset="0"/>
              <a:sym typeface="Wingdings" panose="05000000000000000000" pitchFamily="2" charset="2"/>
            </a:endParaRPr>
          </a:p>
          <a:p>
            <a:pPr marL="514350" indent="-514350">
              <a:buFont typeface="Arial" panose="020B0604020202020204" pitchFamily="34" charset="0"/>
              <a:buChar char="•"/>
            </a:pPr>
            <a:r>
              <a:rPr lang="nl-NL" sz="2800" b="1" dirty="0" err="1">
                <a:solidFill>
                  <a:schemeClr val="bg1"/>
                </a:solidFill>
                <a:latin typeface="Century Gothic" panose="020B0502020202020204" pitchFamily="34" charset="0"/>
                <a:sym typeface="Wingdings" panose="05000000000000000000" pitchFamily="2" charset="2"/>
              </a:rPr>
              <a:t>LoopbaanOriëntatie</a:t>
            </a:r>
            <a:r>
              <a:rPr lang="nl-NL" sz="2800" b="1" dirty="0">
                <a:solidFill>
                  <a:schemeClr val="bg1"/>
                </a:solidFill>
                <a:latin typeface="Century Gothic" panose="020B0502020202020204" pitchFamily="34" charset="0"/>
                <a:sym typeface="Wingdings" panose="05000000000000000000" pitchFamily="2" charset="2"/>
              </a:rPr>
              <a:t> en -Begeleiding </a:t>
            </a:r>
            <a:br>
              <a:rPr lang="nl-NL" sz="2800" b="1" dirty="0">
                <a:solidFill>
                  <a:schemeClr val="bg1"/>
                </a:solidFill>
                <a:latin typeface="Century Gothic" panose="020B0502020202020204" pitchFamily="34" charset="0"/>
              </a:rPr>
            </a:br>
            <a:r>
              <a:rPr lang="nl-NL" sz="2800" b="1" dirty="0">
                <a:solidFill>
                  <a:schemeClr val="bg1"/>
                </a:solidFill>
                <a:latin typeface="Century Gothic" panose="020B0502020202020204" pitchFamily="34" charset="0"/>
              </a:rPr>
              <a:t>LOB lessen boek digitaal</a:t>
            </a:r>
            <a:r>
              <a:rPr lang="nl-NL" sz="2800" b="1" dirty="0">
                <a:solidFill>
                  <a:schemeClr val="bg1"/>
                </a:solidFill>
                <a:latin typeface="Century Gothic" panose="020B0502020202020204" pitchFamily="34" charset="0"/>
                <a:sym typeface="Wingdings" panose="05000000000000000000" pitchFamily="2" charset="2"/>
              </a:rPr>
              <a:t> </a:t>
            </a:r>
            <a:endParaRPr lang="nl-NL" sz="2800" b="1" dirty="0">
              <a:solidFill>
                <a:schemeClr val="bg1"/>
              </a:solidFill>
              <a:latin typeface="Century Gothic" panose="020B0502020202020204" pitchFamily="34" charset="0"/>
            </a:endParaRPr>
          </a:p>
          <a:p>
            <a:pPr marL="514350" indent="-514350">
              <a:buFont typeface="Arial" panose="020B0604020202020204" pitchFamily="34" charset="0"/>
              <a:buChar char="•"/>
            </a:pPr>
            <a:r>
              <a:rPr lang="nl-NL" sz="2800" b="1" dirty="0" err="1">
                <a:solidFill>
                  <a:schemeClr val="bg1"/>
                </a:solidFill>
                <a:latin typeface="Century Gothic" panose="020B0502020202020204" pitchFamily="34" charset="0"/>
                <a:sym typeface="Wingdings" panose="05000000000000000000" pitchFamily="2" charset="2"/>
              </a:rPr>
              <a:t>TalentenTijd</a:t>
            </a:r>
            <a:r>
              <a:rPr lang="nl-NL" sz="2800" b="1" dirty="0">
                <a:solidFill>
                  <a:schemeClr val="bg1"/>
                </a:solidFill>
                <a:latin typeface="Century Gothic" panose="020B0502020202020204" pitchFamily="34" charset="0"/>
                <a:sym typeface="Wingdings" panose="05000000000000000000" pitchFamily="2" charset="2"/>
              </a:rPr>
              <a:t> (TAT)</a:t>
            </a:r>
          </a:p>
          <a:p>
            <a:pPr marL="514350" indent="-514350">
              <a:buFont typeface="Arial" panose="020B0604020202020204" pitchFamily="34" charset="0"/>
              <a:buChar char="•"/>
            </a:pPr>
            <a:r>
              <a:rPr lang="nl-NL" sz="2800" b="1" dirty="0">
                <a:solidFill>
                  <a:schemeClr val="bg1"/>
                </a:solidFill>
                <a:latin typeface="Century Gothic" panose="020B0502020202020204" pitchFamily="34" charset="0"/>
                <a:sym typeface="Wingdings" panose="05000000000000000000" pitchFamily="2" charset="2"/>
              </a:rPr>
              <a:t>O.L.M.-gesprekken</a:t>
            </a:r>
          </a:p>
          <a:p>
            <a:pPr marL="514350" indent="-514350">
              <a:buFont typeface="Arial" panose="020B0604020202020204" pitchFamily="34" charset="0"/>
              <a:buChar char="•"/>
            </a:pPr>
            <a:r>
              <a:rPr lang="nl-NL" sz="2800" b="1" dirty="0">
                <a:solidFill>
                  <a:schemeClr val="bg1"/>
                </a:solidFill>
                <a:latin typeface="Century Gothic" panose="020B0502020202020204" pitchFamily="34" charset="0"/>
                <a:sym typeface="Wingdings" panose="05000000000000000000" pitchFamily="2" charset="2"/>
              </a:rPr>
              <a:t>Beroepeninteresse-test</a:t>
            </a:r>
          </a:p>
          <a:p>
            <a:endParaRPr lang="nl-NL" sz="2800" b="1" cap="small" dirty="0">
              <a:solidFill>
                <a:schemeClr val="bg1"/>
              </a:solidFill>
              <a:effectLst>
                <a:outerShdw blurRad="38100" dist="38100" dir="2700000" algn="tl">
                  <a:srgbClr val="000000">
                    <a:alpha val="43137"/>
                  </a:srgbClr>
                </a:outerShdw>
              </a:effectLst>
              <a:latin typeface="Century Gothic" panose="020B0502020202020204" pitchFamily="34" charset="0"/>
              <a:sym typeface="Wingdings" panose="05000000000000000000" pitchFamily="2" charset="2"/>
            </a:endParaRPr>
          </a:p>
          <a:p>
            <a:pPr algn="ctr"/>
            <a:r>
              <a:rPr lang="nl-NL" sz="2800" b="1" cap="small" dirty="0">
                <a:solidFill>
                  <a:schemeClr val="bg1"/>
                </a:solidFill>
                <a:effectLst>
                  <a:outerShdw blurRad="38100" dist="38100" dir="2700000" algn="tl">
                    <a:srgbClr val="000000">
                      <a:alpha val="43137"/>
                    </a:srgbClr>
                  </a:outerShdw>
                </a:effectLst>
                <a:latin typeface="Century Gothic" panose="020B0502020202020204" pitchFamily="34" charset="0"/>
                <a:sym typeface="Wingdings" panose="05000000000000000000" pitchFamily="2" charset="2"/>
              </a:rPr>
              <a:t> Definitieve keuze: 24 maart 2023</a:t>
            </a:r>
            <a:br>
              <a:rPr lang="nl-NL" sz="2800" b="1" cap="small" dirty="0">
                <a:solidFill>
                  <a:schemeClr val="bg1"/>
                </a:solidFill>
                <a:latin typeface="Century Gothic" panose="020B0502020202020204" pitchFamily="34" charset="0"/>
              </a:rPr>
            </a:br>
            <a:endParaRPr lang="nl-NL" sz="2800" b="1" cap="small" dirty="0">
              <a:solidFill>
                <a:schemeClr val="bg1"/>
              </a:solidFill>
              <a:effectLst>
                <a:outerShdw blurRad="38100" dist="38100" dir="2700000" algn="tl">
                  <a:srgbClr val="000000">
                    <a:alpha val="43137"/>
                  </a:srgbClr>
                </a:outerShdw>
              </a:effectLst>
              <a:latin typeface="Century Gothic" panose="020B0502020202020204" pitchFamily="34" charset="0"/>
            </a:endParaRPr>
          </a:p>
        </p:txBody>
      </p:sp>
    </p:spTree>
    <p:extLst>
      <p:ext uri="{BB962C8B-B14F-4D97-AF65-F5344CB8AC3E}">
        <p14:creationId xmlns:p14="http://schemas.microsoft.com/office/powerpoint/2010/main" val="3343277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6BA529-148F-47E0-B345-C9F722853E4E}"/>
              </a:ext>
            </a:extLst>
          </p:cNvPr>
          <p:cNvSpPr>
            <a:spLocks noGrp="1"/>
          </p:cNvSpPr>
          <p:nvPr>
            <p:ph type="title"/>
          </p:nvPr>
        </p:nvSpPr>
        <p:spPr>
          <a:xfrm>
            <a:off x="609600" y="597367"/>
            <a:ext cx="10972800" cy="1143000"/>
          </a:xfrm>
        </p:spPr>
        <p:txBody>
          <a:bodyPr/>
          <a:lstStyle/>
          <a:p>
            <a:br>
              <a:rPr lang="nl-NL" dirty="0">
                <a:solidFill>
                  <a:schemeClr val="bg1"/>
                </a:solidFill>
              </a:rPr>
            </a:br>
            <a:r>
              <a:rPr lang="nl-NL" dirty="0">
                <a:solidFill>
                  <a:schemeClr val="bg1"/>
                </a:solidFill>
              </a:rPr>
              <a:t>Alle keuzevakken met uitleg</a:t>
            </a:r>
          </a:p>
        </p:txBody>
      </p:sp>
      <p:sp>
        <p:nvSpPr>
          <p:cNvPr id="3" name="Tijdelijke aanduiding voor inhoud 2">
            <a:extLst>
              <a:ext uri="{FF2B5EF4-FFF2-40B4-BE49-F238E27FC236}">
                <a16:creationId xmlns:a16="http://schemas.microsoft.com/office/drawing/2014/main" id="{3F006A94-AC3E-4F62-BC7D-FC6383E9C8EE}"/>
              </a:ext>
            </a:extLst>
          </p:cNvPr>
          <p:cNvSpPr>
            <a:spLocks noGrp="1"/>
          </p:cNvSpPr>
          <p:nvPr>
            <p:ph idx="1"/>
          </p:nvPr>
        </p:nvSpPr>
        <p:spPr>
          <a:xfrm>
            <a:off x="609600" y="1942870"/>
            <a:ext cx="9756000" cy="4500563"/>
          </a:xfrm>
        </p:spPr>
        <p:txBody>
          <a:bodyPr>
            <a:normAutofit fontScale="77500" lnSpcReduction="20000"/>
          </a:bodyPr>
          <a:lstStyle/>
          <a:p>
            <a:endParaRPr lang="nl-NL" dirty="0"/>
          </a:p>
          <a:p>
            <a:r>
              <a:rPr lang="nl-NL" dirty="0"/>
              <a:t>De volgende dia’s geven per keuzevak uitleg</a:t>
            </a:r>
          </a:p>
          <a:p>
            <a:endParaRPr lang="nl-NL" dirty="0"/>
          </a:p>
          <a:p>
            <a:r>
              <a:rPr lang="nl-NL" dirty="0"/>
              <a:t>Uitleg staat ook in de LOB methode:</a:t>
            </a:r>
          </a:p>
          <a:p>
            <a:pPr marL="0" indent="0">
              <a:buNone/>
            </a:pPr>
            <a:r>
              <a:rPr lang="nl-NL" dirty="0"/>
              <a:t>   hoofdstuk 4 </a:t>
            </a:r>
          </a:p>
          <a:p>
            <a:pPr marL="0" indent="0">
              <a:buNone/>
            </a:pPr>
            <a:endParaRPr lang="nl-NL" dirty="0"/>
          </a:p>
          <a:p>
            <a:pPr marL="0" indent="0">
              <a:buNone/>
            </a:pPr>
            <a:br>
              <a:rPr lang="nl-NL" dirty="0"/>
            </a:br>
            <a:endParaRPr lang="nl-NL" dirty="0"/>
          </a:p>
        </p:txBody>
      </p:sp>
    </p:spTree>
    <p:extLst>
      <p:ext uri="{BB962C8B-B14F-4D97-AF65-F5344CB8AC3E}">
        <p14:creationId xmlns:p14="http://schemas.microsoft.com/office/powerpoint/2010/main" val="2811079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F9F7289-5F85-42FA-945E-DA27B1EBEB07}"/>
              </a:ext>
            </a:extLst>
          </p:cNvPr>
          <p:cNvSpPr>
            <a:spLocks noGrp="1"/>
          </p:cNvSpPr>
          <p:nvPr>
            <p:ph idx="1"/>
          </p:nvPr>
        </p:nvSpPr>
        <p:spPr>
          <a:xfrm>
            <a:off x="3380197" y="71919"/>
            <a:ext cx="12205699" cy="6392869"/>
          </a:xfrm>
        </p:spPr>
        <p:txBody>
          <a:bodyPr>
            <a:normAutofit fontScale="40000" lnSpcReduction="20000"/>
          </a:bodyPr>
          <a:lstStyle/>
          <a:p>
            <a:endParaRPr lang="nl-NL" dirty="0"/>
          </a:p>
          <a:p>
            <a:r>
              <a:rPr lang="nl-NL" dirty="0"/>
              <a:t>Ondernemen</a:t>
            </a:r>
          </a:p>
          <a:p>
            <a:r>
              <a:rPr lang="nl-NL" dirty="0"/>
              <a:t>Traiteur (aandacht voor patisserie) </a:t>
            </a:r>
          </a:p>
          <a:p>
            <a:r>
              <a:rPr lang="nl-NL" dirty="0"/>
              <a:t>Commercieel</a:t>
            </a:r>
          </a:p>
          <a:p>
            <a:r>
              <a:rPr lang="nl-NL" dirty="0"/>
              <a:t>Keuken (aandacht voor gastheerschap</a:t>
            </a:r>
          </a:p>
          <a:p>
            <a:r>
              <a:rPr lang="nl-NL" dirty="0"/>
              <a:t>Welzijn kind en jongeren</a:t>
            </a:r>
          </a:p>
          <a:p>
            <a:r>
              <a:rPr lang="nl-NL" dirty="0"/>
              <a:t>Mens en Zorg </a:t>
            </a:r>
          </a:p>
          <a:p>
            <a:r>
              <a:rPr lang="nl-NL" dirty="0"/>
              <a:t>Podium</a:t>
            </a:r>
          </a:p>
          <a:p>
            <a:r>
              <a:rPr lang="nl-NL" dirty="0"/>
              <a:t>Voorkomen van ongevallen en EHBO</a:t>
            </a:r>
          </a:p>
          <a:p>
            <a:r>
              <a:rPr lang="nl-NL" dirty="0"/>
              <a:t>Ondersteuning bij sport en bewegingsactiviteiten</a:t>
            </a:r>
          </a:p>
          <a:p>
            <a:r>
              <a:rPr lang="nl-NL" dirty="0"/>
              <a:t>Voeding en Beweging</a:t>
            </a:r>
          </a:p>
          <a:p>
            <a:r>
              <a:rPr lang="nl-NL" dirty="0"/>
              <a:t>Webshop</a:t>
            </a:r>
          </a:p>
          <a:p>
            <a:r>
              <a:rPr lang="nl-NL" dirty="0"/>
              <a:t>ICT</a:t>
            </a:r>
          </a:p>
          <a:p>
            <a:r>
              <a:rPr lang="nl-NL" dirty="0"/>
              <a:t>Applicatieontwikkeling</a:t>
            </a:r>
          </a:p>
          <a:p>
            <a:r>
              <a:rPr lang="nl-NL" dirty="0"/>
              <a:t>Robotica</a:t>
            </a:r>
          </a:p>
          <a:p>
            <a:r>
              <a:rPr lang="nl-NL" dirty="0"/>
              <a:t>Motorconditie testen </a:t>
            </a:r>
          </a:p>
          <a:p>
            <a:r>
              <a:rPr lang="nl-NL" dirty="0"/>
              <a:t>Verlichtings- en Comfortsystemen </a:t>
            </a:r>
          </a:p>
          <a:p>
            <a:r>
              <a:rPr lang="nl-NL" dirty="0"/>
              <a:t>Ontwerpen en Maken </a:t>
            </a:r>
          </a:p>
          <a:p>
            <a:r>
              <a:rPr lang="nl-NL" dirty="0"/>
              <a:t>Design en Decoratie </a:t>
            </a:r>
          </a:p>
          <a:p>
            <a:r>
              <a:rPr lang="nl-NL" dirty="0"/>
              <a:t>3D-vormgeving en -realisatie</a:t>
            </a:r>
          </a:p>
          <a:p>
            <a:r>
              <a:rPr lang="nl-NL" dirty="0"/>
              <a:t>Bouwproces en bouwvoorbereiding </a:t>
            </a:r>
          </a:p>
          <a:p>
            <a:r>
              <a:rPr lang="nl-NL" dirty="0"/>
              <a:t>Vergroening Stedelijke omgeving </a:t>
            </a:r>
          </a:p>
          <a:p>
            <a:endParaRPr lang="nl-NL" dirty="0"/>
          </a:p>
        </p:txBody>
      </p:sp>
    </p:spTree>
    <p:extLst>
      <p:ext uri="{BB962C8B-B14F-4D97-AF65-F5344CB8AC3E}">
        <p14:creationId xmlns:p14="http://schemas.microsoft.com/office/powerpoint/2010/main" val="242949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63318" y="590909"/>
            <a:ext cx="9756000" cy="5472753"/>
          </a:xfrm>
        </p:spPr>
        <p:txBody>
          <a:bodyPr>
            <a:normAutofit fontScale="25000" lnSpcReduction="20000"/>
          </a:bodyPr>
          <a:lstStyle/>
          <a:p>
            <a:pPr marL="0" indent="0">
              <a:buNone/>
            </a:pPr>
            <a:endParaRPr lang="nl-NL" sz="3200" dirty="0">
              <a:latin typeface="Century Gothic" panose="020B0502020202020204" pitchFamily="34" charset="0"/>
            </a:endParaRPr>
          </a:p>
          <a:p>
            <a:pPr marL="0" indent="0">
              <a:buNone/>
            </a:pPr>
            <a:endParaRPr lang="nl-NL" sz="12300" b="1"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12300" b="1" dirty="0">
              <a:latin typeface="Century Gothic" panose="020B0502020202020204" pitchFamily="34" charset="0"/>
            </a:endParaRPr>
          </a:p>
          <a:p>
            <a:pPr marL="0" indent="0">
              <a:buNone/>
            </a:pPr>
            <a:r>
              <a:rPr lang="nl-NL" sz="9600" b="1" dirty="0">
                <a:latin typeface="Century Gothic" panose="020B0502020202020204" pitchFamily="34" charset="0"/>
              </a:rPr>
              <a:t>Commercieel:</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plan maken om voor een bedrijf zoveel 	mogelijk </a:t>
            </a:r>
            <a:br>
              <a:rPr lang="nl-NL" sz="9600" dirty="0">
                <a:latin typeface="Century Gothic" panose="020B0502020202020204" pitchFamily="34" charset="0"/>
              </a:rPr>
            </a:br>
            <a:r>
              <a:rPr lang="nl-NL" sz="9600" dirty="0">
                <a:latin typeface="Century Gothic" panose="020B0502020202020204" pitchFamily="34" charset="0"/>
              </a:rPr>
              <a:t>           producten te  verkopen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Ondernemen:</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bedrijfsplan maken</a:t>
            </a:r>
          </a:p>
          <a:p>
            <a:endParaRPr lang="nl-NL" sz="9600" dirty="0">
              <a:latin typeface="Century Gothic" panose="020B0502020202020204" pitchFamily="34" charset="0"/>
            </a:endParaRPr>
          </a:p>
          <a:p>
            <a:pPr marL="0" indent="0">
              <a:buNone/>
            </a:pPr>
            <a:r>
              <a:rPr lang="nl-NL" sz="9600" b="1" dirty="0">
                <a:latin typeface="Century Gothic" panose="020B0502020202020204" pitchFamily="34" charset="0"/>
              </a:rPr>
              <a:t>Keuken: (met aandacht voor gastheerschap)		</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kleine gerechten bereiden en  serveren en 	gasten verzorgen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Traiteur: (met aandacht voor patisserie)</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gerechten verzorgen voor feesten </a:t>
            </a:r>
            <a:r>
              <a:rPr lang="nl-NL" sz="8000" dirty="0">
                <a:latin typeface="Century Gothic" panose="020B0502020202020204" pitchFamily="34" charset="0"/>
              </a:rPr>
              <a:t>en partijen</a:t>
            </a:r>
          </a:p>
          <a:p>
            <a:pPr marL="0" indent="0">
              <a:buNone/>
            </a:pPr>
            <a:endParaRPr lang="nl-NL" sz="3200" cap="small" dirty="0">
              <a:solidFill>
                <a:srgbClr val="FF0000"/>
              </a:solidFill>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3834175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33446" y="1159517"/>
            <a:ext cx="9756000" cy="5431808"/>
          </a:xfrm>
        </p:spPr>
        <p:txBody>
          <a:bodyPr>
            <a:normAutofit fontScale="25000" lnSpcReduction="20000"/>
          </a:bodyPr>
          <a:lstStyle/>
          <a:p>
            <a:pPr marL="0" indent="0">
              <a:buNone/>
            </a:pPr>
            <a:endParaRPr lang="nl-NL" sz="3200" dirty="0">
              <a:latin typeface="Century Gothic" panose="020B0502020202020204" pitchFamily="34" charset="0"/>
            </a:endParaRPr>
          </a:p>
          <a:p>
            <a:pPr marL="0" indent="0">
              <a:buNone/>
            </a:pPr>
            <a:r>
              <a:rPr lang="nl-NL" sz="9600" b="1" dirty="0">
                <a:latin typeface="Century Gothic" panose="020B0502020202020204" pitchFamily="34" charset="0"/>
              </a:rPr>
              <a:t>Design en decoratie:</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meubel voor in huis ontwerpen en maken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Bouwproces en bouwvoorbereiding:</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bouwproject in het klein voorbereiden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Motorconditie testen:</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motor van een auto controleren en 	onderhouden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Verlichting- en comfortsystemen:</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de elektriciteit van een auto maken en 	controleren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Applicatie ontwikkeling:</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apps bedenken, ontwerpen en maken</a:t>
            </a:r>
          </a:p>
          <a:p>
            <a:endParaRPr lang="nl-NL" sz="9600" b="1" dirty="0">
              <a:latin typeface="Century Gothic" panose="020B0502020202020204" pitchFamily="34" charset="0"/>
            </a:endParaRPr>
          </a:p>
          <a:p>
            <a:pPr marL="0" indent="0">
              <a:buNone/>
            </a:pPr>
            <a:endParaRPr lang="nl-NL" sz="8000" b="1"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b="1" cap="small" dirty="0">
              <a:solidFill>
                <a:srgbClr val="FF0000"/>
              </a:solidFill>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85337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35059" y="614231"/>
            <a:ext cx="9756000" cy="5500046"/>
          </a:xfrm>
        </p:spPr>
        <p:txBody>
          <a:bodyPr>
            <a:normAutofit fontScale="25000" lnSpcReduction="20000"/>
          </a:bodyPr>
          <a:lstStyle/>
          <a:p>
            <a:pPr marL="0" indent="0">
              <a:buNone/>
            </a:pPr>
            <a:endParaRPr lang="nl-NL" sz="3200" dirty="0">
              <a:latin typeface="Century Gothic" panose="020B0502020202020204" pitchFamily="34" charset="0"/>
            </a:endParaRPr>
          </a:p>
          <a:p>
            <a:pPr marL="0" indent="0">
              <a:buNone/>
            </a:pPr>
            <a:endParaRPr lang="nl-NL" sz="7300" b="1"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600" b="1" dirty="0">
              <a:latin typeface="Century Gothic" panose="020B0502020202020204" pitchFamily="34" charset="0"/>
            </a:endParaRPr>
          </a:p>
          <a:p>
            <a:pPr marL="0" indent="0">
              <a:buNone/>
            </a:pPr>
            <a:endParaRPr lang="nl-NL" sz="3600" b="1" dirty="0">
              <a:latin typeface="Century Gothic" panose="020B0502020202020204" pitchFamily="34" charset="0"/>
            </a:endParaRPr>
          </a:p>
          <a:p>
            <a:pPr marL="0" indent="0">
              <a:buNone/>
            </a:pPr>
            <a:r>
              <a:rPr lang="nl-NL" sz="9600" b="1" dirty="0">
                <a:latin typeface="Century Gothic" panose="020B0502020202020204" pitchFamily="34" charset="0"/>
              </a:rPr>
              <a:t>Webshop:</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webshop bedenken, maken en bijhouden</a:t>
            </a:r>
          </a:p>
          <a:p>
            <a:pPr marL="0" indent="0">
              <a:buNone/>
            </a:pPr>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ICT:</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computers aansluiten en computerprogramma’s 	installeren</a:t>
            </a:r>
          </a:p>
          <a:p>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3D-vormgeving en -realisatie:</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een 3D product ontwerpen en maken</a:t>
            </a:r>
          </a:p>
          <a:p>
            <a:endParaRPr lang="nl-NL" sz="9600" dirty="0">
              <a:latin typeface="Century Gothic" panose="020B0502020202020204" pitchFamily="34" charset="0"/>
            </a:endParaRPr>
          </a:p>
          <a:p>
            <a:pPr marL="0" indent="0">
              <a:buNone/>
            </a:pPr>
            <a:r>
              <a:rPr lang="nl-NL" sz="9600" b="1" dirty="0">
                <a:latin typeface="Century Gothic" panose="020B0502020202020204" pitchFamily="34" charset="0"/>
              </a:rPr>
              <a:t>Ontwerpen en maken:</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met een tekenprogramma een ontwerp maken 	en uitvoeren</a:t>
            </a:r>
          </a:p>
          <a:p>
            <a:pPr marL="0" indent="0">
              <a:buNone/>
            </a:pPr>
            <a:endParaRPr lang="nl-NL" sz="9600" b="1" dirty="0">
              <a:latin typeface="Century Gothic" panose="020B0502020202020204" pitchFamily="34" charset="0"/>
            </a:endParaRPr>
          </a:p>
          <a:p>
            <a:pPr marL="0" indent="0">
              <a:buNone/>
            </a:pPr>
            <a:r>
              <a:rPr lang="nl-NL" sz="9600" b="1" dirty="0">
                <a:latin typeface="Century Gothic" panose="020B0502020202020204" pitchFamily="34" charset="0"/>
              </a:rPr>
              <a:t>Robotica:</a:t>
            </a:r>
          </a:p>
          <a:p>
            <a:pPr marL="0" indent="0">
              <a:buNone/>
            </a:pPr>
            <a:r>
              <a:rPr lang="nl-NL" sz="9600" b="1" dirty="0">
                <a:latin typeface="Century Gothic" panose="020B0502020202020204" pitchFamily="34" charset="0"/>
              </a:rPr>
              <a:t>	</a:t>
            </a:r>
            <a:r>
              <a:rPr lang="nl-NL" sz="9600" dirty="0">
                <a:latin typeface="Century Gothic" panose="020B0502020202020204" pitchFamily="34" charset="0"/>
              </a:rPr>
              <a:t>Je gaat programmeren en werken met elektronische 	schakelingen</a:t>
            </a:r>
          </a:p>
          <a:p>
            <a:endParaRPr lang="nl-NL" sz="96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2539033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08264" y="611152"/>
            <a:ext cx="9756000" cy="5418160"/>
          </a:xfrm>
        </p:spPr>
        <p:txBody>
          <a:bodyPr>
            <a:normAutofit lnSpcReduction="10000"/>
          </a:bodyPr>
          <a:lstStyle/>
          <a:p>
            <a:pPr marL="0" indent="0">
              <a:buNone/>
            </a:pPr>
            <a:endParaRPr lang="nl-NL" sz="3200" dirty="0">
              <a:latin typeface="Century Gothic" panose="020B0502020202020204" pitchFamily="34" charset="0"/>
            </a:endParaRPr>
          </a:p>
          <a:p>
            <a:pPr marL="0" indent="0">
              <a:buNone/>
            </a:pPr>
            <a:endParaRPr lang="nl-NL" sz="4300" b="1" cap="small" dirty="0">
              <a:effectLst>
                <a:outerShdw blurRad="38100" dist="38100" dir="2700000" algn="tl">
                  <a:srgbClr val="000000">
                    <a:alpha val="43137"/>
                  </a:srgbClr>
                </a:outerShdw>
              </a:effectLst>
              <a:latin typeface="Century Gothic" panose="020B0502020202020204" pitchFamily="34" charset="0"/>
            </a:endParaRPr>
          </a:p>
          <a:p>
            <a:pPr marL="0" indent="0">
              <a:buNone/>
            </a:pPr>
            <a:r>
              <a:rPr lang="nl-NL" sz="2400" b="1" dirty="0">
                <a:latin typeface="Century Gothic" panose="020B0502020202020204" pitchFamily="34" charset="0"/>
              </a:rPr>
              <a:t>Ondersteuning bij sport- en bewegingsactiviteiten:</a:t>
            </a:r>
          </a:p>
          <a:p>
            <a:pPr marL="0" indent="0">
              <a:buNone/>
            </a:pPr>
            <a:r>
              <a:rPr lang="nl-NL" sz="2400" b="1" dirty="0">
                <a:latin typeface="Century Gothic" panose="020B0502020202020204" pitchFamily="34" charset="0"/>
              </a:rPr>
              <a:t>	</a:t>
            </a:r>
            <a:r>
              <a:rPr lang="nl-NL" sz="2400" dirty="0">
                <a:latin typeface="Century Gothic" panose="020B0502020202020204" pitchFamily="34" charset="0"/>
              </a:rPr>
              <a:t>Je gaat een sportactiviteit organiseren en uitvoeren</a:t>
            </a:r>
          </a:p>
          <a:p>
            <a:endParaRPr lang="nl-NL" sz="2400" b="1" dirty="0">
              <a:latin typeface="Century Gothic" panose="020B0502020202020204" pitchFamily="34" charset="0"/>
            </a:endParaRPr>
          </a:p>
          <a:p>
            <a:pPr marL="0" indent="0">
              <a:buNone/>
            </a:pPr>
            <a:r>
              <a:rPr lang="nl-NL" sz="2400" b="1" dirty="0">
                <a:latin typeface="Century Gothic" panose="020B0502020202020204" pitchFamily="34" charset="0"/>
              </a:rPr>
              <a:t>Mens en zorg: </a:t>
            </a:r>
          </a:p>
          <a:p>
            <a:pPr marL="0" indent="0">
              <a:buNone/>
            </a:pPr>
            <a:r>
              <a:rPr lang="nl-NL" sz="2400" b="1" dirty="0">
                <a:latin typeface="Century Gothic" panose="020B0502020202020204" pitchFamily="34" charset="0"/>
              </a:rPr>
              <a:t>	</a:t>
            </a:r>
            <a:r>
              <a:rPr lang="nl-NL" sz="2400" dirty="0">
                <a:latin typeface="Century Gothic" panose="020B0502020202020204" pitchFamily="34" charset="0"/>
              </a:rPr>
              <a:t>Je gaat hulp aan een patiënt geven</a:t>
            </a:r>
          </a:p>
          <a:p>
            <a:endParaRPr lang="nl-NL" sz="2400" b="1" dirty="0">
              <a:latin typeface="Century Gothic" panose="020B0502020202020204" pitchFamily="34" charset="0"/>
            </a:endParaRPr>
          </a:p>
          <a:p>
            <a:pPr marL="0" indent="0">
              <a:buNone/>
            </a:pPr>
            <a:r>
              <a:rPr lang="nl-NL" sz="2400" b="1" dirty="0">
                <a:latin typeface="Century Gothic" panose="020B0502020202020204" pitchFamily="34" charset="0"/>
              </a:rPr>
              <a:t>Voorkomen van ongevallen en EHBO:</a:t>
            </a:r>
          </a:p>
          <a:p>
            <a:pPr marL="0" indent="0">
              <a:buNone/>
            </a:pPr>
            <a:r>
              <a:rPr lang="nl-NL" sz="2400" b="1" dirty="0">
                <a:latin typeface="Century Gothic" panose="020B0502020202020204" pitchFamily="34" charset="0"/>
              </a:rPr>
              <a:t>	</a:t>
            </a:r>
            <a:r>
              <a:rPr lang="nl-NL" sz="2400" dirty="0">
                <a:latin typeface="Century Gothic" panose="020B0502020202020204" pitchFamily="34" charset="0"/>
              </a:rPr>
              <a:t>Je gaat eerste hulp toepassen</a:t>
            </a:r>
          </a:p>
          <a:p>
            <a:pPr marL="0" indent="0">
              <a:buNone/>
            </a:pPr>
            <a:endParaRPr lang="nl-NL" sz="2400" b="1" dirty="0">
              <a:latin typeface="Century Gothic" panose="020B0502020202020204" pitchFamily="34" charset="0"/>
            </a:endParaRPr>
          </a:p>
          <a:p>
            <a:pPr marL="0" indent="0">
              <a:buNone/>
            </a:pPr>
            <a:r>
              <a:rPr lang="nl-NL" sz="2400" b="1" dirty="0">
                <a:latin typeface="Century Gothic" panose="020B0502020202020204" pitchFamily="34" charset="0"/>
              </a:rPr>
              <a:t>Welzijn kind en jongeren:</a:t>
            </a:r>
            <a:br>
              <a:rPr lang="nl-NL" sz="2400" b="1" dirty="0">
                <a:latin typeface="Century Gothic" panose="020B0502020202020204" pitchFamily="34" charset="0"/>
              </a:rPr>
            </a:br>
            <a:r>
              <a:rPr lang="nl-NL" sz="2400" b="1" dirty="0">
                <a:latin typeface="Century Gothic" panose="020B0502020202020204" pitchFamily="34" charset="0"/>
              </a:rPr>
              <a:t>  	</a:t>
            </a:r>
            <a:r>
              <a:rPr lang="nl-NL" sz="2400" dirty="0">
                <a:latin typeface="Century Gothic" panose="020B0502020202020204" pitchFamily="34" charset="0"/>
              </a:rPr>
              <a:t>Je leert hoe je een bijdrage kunt leveren aan de 	opvoeding van kinderen en jongeren</a:t>
            </a:r>
            <a:r>
              <a:rPr lang="nl-NL" sz="2400" b="1" dirty="0">
                <a:latin typeface="Century Gothic" panose="020B0502020202020204" pitchFamily="34" charset="0"/>
              </a:rPr>
              <a:t>.          </a:t>
            </a:r>
          </a:p>
          <a:p>
            <a:pPr marL="0" indent="0">
              <a:buNone/>
            </a:pPr>
            <a:endParaRPr lang="nl-NL" sz="3200"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1748154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893918" y="627530"/>
            <a:ext cx="9756000" cy="5119333"/>
          </a:xfrm>
        </p:spPr>
        <p:txBody>
          <a:bodyPr>
            <a:normAutofit fontScale="92500" lnSpcReduction="20000"/>
          </a:bodyPr>
          <a:lstStyle/>
          <a:p>
            <a:pPr marL="0" indent="0">
              <a:buNone/>
            </a:pPr>
            <a:endParaRPr lang="nl-NL" sz="5100" dirty="0">
              <a:latin typeface="Century Gothic" panose="020B0502020202020204" pitchFamily="34" charset="0"/>
            </a:endParaRPr>
          </a:p>
          <a:p>
            <a:pPr marL="0" indent="0">
              <a:buNone/>
            </a:pPr>
            <a:endParaRPr lang="nl-NL" sz="6400" b="1" cap="small" dirty="0">
              <a:effectLst>
                <a:outerShdw blurRad="38100" dist="38100" dir="2700000" algn="tl">
                  <a:srgbClr val="000000">
                    <a:alpha val="43137"/>
                  </a:srgbClr>
                </a:outerShdw>
              </a:effectLst>
              <a:latin typeface="Century Gothic" panose="020B0502020202020204" pitchFamily="34" charset="0"/>
            </a:endParaRPr>
          </a:p>
          <a:p>
            <a:pPr marL="0" lvl="0" indent="0">
              <a:buNone/>
            </a:pPr>
            <a:r>
              <a:rPr lang="nl-NL" sz="2800" b="1" dirty="0">
                <a:latin typeface="Century Gothic" panose="020B0502020202020204" pitchFamily="34" charset="0"/>
              </a:rPr>
              <a:t>Voeding en beweging:</a:t>
            </a:r>
          </a:p>
          <a:p>
            <a:pPr marL="0" lvl="0" indent="0">
              <a:buNone/>
            </a:pPr>
            <a:r>
              <a:rPr lang="nl-NL" sz="2800" b="1" dirty="0">
                <a:latin typeface="Century Gothic" panose="020B0502020202020204" pitchFamily="34" charset="0"/>
              </a:rPr>
              <a:t>	</a:t>
            </a:r>
            <a:r>
              <a:rPr lang="nl-NL" sz="2800" dirty="0">
                <a:latin typeface="Century Gothic" panose="020B0502020202020204" pitchFamily="34" charset="0"/>
              </a:rPr>
              <a:t>Je gaat gezonde voeding maken en je organiseert </a:t>
            </a:r>
            <a:br>
              <a:rPr lang="nl-NL" sz="2800" dirty="0">
                <a:latin typeface="Century Gothic" panose="020B0502020202020204" pitchFamily="34" charset="0"/>
              </a:rPr>
            </a:br>
            <a:r>
              <a:rPr lang="nl-NL" sz="2800" dirty="0">
                <a:latin typeface="Century Gothic" panose="020B0502020202020204" pitchFamily="34" charset="0"/>
              </a:rPr>
              <a:t>            een sportactiviteit</a:t>
            </a:r>
          </a:p>
          <a:p>
            <a:pPr marL="0" lvl="0" indent="0">
              <a:buNone/>
            </a:pPr>
            <a:endParaRPr lang="nl-NL" sz="2800" dirty="0">
              <a:latin typeface="Century Gothic" panose="020B0502020202020204" pitchFamily="34" charset="0"/>
            </a:endParaRPr>
          </a:p>
          <a:p>
            <a:pPr marL="0" indent="0">
              <a:buNone/>
            </a:pPr>
            <a:r>
              <a:rPr lang="nl-NL" sz="2800" b="1" dirty="0">
                <a:latin typeface="Century Gothic" panose="020B0502020202020204" pitchFamily="34" charset="0"/>
              </a:rPr>
              <a:t>Vergroening stedelijke omgeving</a:t>
            </a:r>
            <a:br>
              <a:rPr lang="nl-NL" sz="2800" b="1" dirty="0">
                <a:latin typeface="Century Gothic" panose="020B0502020202020204" pitchFamily="34" charset="0"/>
              </a:rPr>
            </a:br>
            <a:r>
              <a:rPr lang="nl-NL" sz="2800" b="1" dirty="0">
                <a:latin typeface="Century Gothic" panose="020B0502020202020204" pitchFamily="34" charset="0"/>
              </a:rPr>
              <a:t>           </a:t>
            </a:r>
            <a:r>
              <a:rPr lang="nl-NL" sz="2800" dirty="0">
                <a:latin typeface="Century Gothic" panose="020B0502020202020204" pitchFamily="34" charset="0"/>
              </a:rPr>
              <a:t>Je gaat een tuin of park ontwerpen met planten en 		dieren</a:t>
            </a:r>
          </a:p>
          <a:p>
            <a:endParaRPr lang="nl-NL" sz="2800" b="1" cap="small" dirty="0">
              <a:solidFill>
                <a:srgbClr val="FF0000"/>
              </a:solidFill>
              <a:effectLst>
                <a:outerShdw blurRad="38100" dist="38100" dir="2700000" algn="tl">
                  <a:srgbClr val="000000">
                    <a:alpha val="43137"/>
                  </a:srgbClr>
                </a:outerShdw>
              </a:effectLst>
              <a:latin typeface="Century Gothic" panose="020B0502020202020204" pitchFamily="34" charset="0"/>
            </a:endParaRPr>
          </a:p>
          <a:p>
            <a:pPr marL="0" indent="0">
              <a:buNone/>
            </a:pPr>
            <a:r>
              <a:rPr lang="nl-NL" sz="2800" b="1" dirty="0">
                <a:latin typeface="Century Gothic" panose="020B0502020202020204" pitchFamily="34" charset="0"/>
              </a:rPr>
              <a:t>Podium:</a:t>
            </a:r>
          </a:p>
          <a:p>
            <a:pPr marL="0" indent="0">
              <a:buNone/>
            </a:pPr>
            <a:r>
              <a:rPr lang="nl-NL" sz="2800" b="1" dirty="0">
                <a:latin typeface="Century Gothic" panose="020B0502020202020204" pitchFamily="34" charset="0"/>
              </a:rPr>
              <a:t>	</a:t>
            </a:r>
            <a:r>
              <a:rPr lang="nl-NL" sz="2800" dirty="0">
                <a:latin typeface="Century Gothic" panose="020B0502020202020204" pitchFamily="34" charset="0"/>
              </a:rPr>
              <a:t>Je gaat een voorstelling maken, dans, muziek komt 	aan bod</a:t>
            </a:r>
            <a:endParaRPr lang="nl-NL" sz="2800"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b="1"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cap="small" dirty="0">
              <a:effectLst>
                <a:outerShdw blurRad="38100" dist="38100" dir="2700000" algn="tl">
                  <a:srgbClr val="000000">
                    <a:alpha val="43137"/>
                  </a:srgbClr>
                </a:outerShdw>
              </a:effectLst>
              <a:latin typeface="Century Gothic" panose="020B0502020202020204" pitchFamily="34" charset="0"/>
            </a:endParaRPr>
          </a:p>
          <a:p>
            <a:pPr marL="0" indent="0">
              <a:buNone/>
            </a:pPr>
            <a:endParaRPr lang="nl-NL" sz="3200" dirty="0">
              <a:latin typeface="Century Gothic" panose="020B0502020202020204" pitchFamily="34" charset="0"/>
            </a:endParaRPr>
          </a:p>
          <a:p>
            <a:pPr marL="0" indent="0">
              <a:buNone/>
            </a:pPr>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1143814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normAutofit lnSpcReduction="10000"/>
          </a:bodyPr>
          <a:lstStyle/>
          <a:p>
            <a:pPr marL="0" indent="0" algn="ctr">
              <a:buNone/>
            </a:pPr>
            <a:r>
              <a:rPr lang="nl-NL" sz="5400" b="1" dirty="0">
                <a:latin typeface="Century Gothic" panose="020B0502020202020204" pitchFamily="34" charset="0"/>
              </a:rPr>
              <a:t>IN LEERJAAR 2 MAKEN WE DE VOLGENDE KEUZES</a:t>
            </a:r>
          </a:p>
          <a:p>
            <a:pPr algn="ctr"/>
            <a:endParaRPr lang="nl-NL" sz="5400" b="1" dirty="0">
              <a:latin typeface="Century Gothic" panose="020B0502020202020204" pitchFamily="34" charset="0"/>
            </a:endParaRPr>
          </a:p>
          <a:p>
            <a:pPr marL="514350" indent="-514350">
              <a:buAutoNum type="arabicPeriod"/>
            </a:pPr>
            <a:r>
              <a:rPr lang="nl-NL" sz="3200" dirty="0">
                <a:latin typeface="Century Gothic" panose="020B0502020202020204" pitchFamily="34" charset="0"/>
              </a:rPr>
              <a:t>VAKKENPAKKETKEUZE: LEERVAKKEN</a:t>
            </a:r>
            <a:r>
              <a:rPr lang="nl-NL" sz="3200" dirty="0">
                <a:solidFill>
                  <a:srgbClr val="FF0000"/>
                </a:solidFill>
                <a:latin typeface="Century Gothic" panose="020B0502020202020204" pitchFamily="34" charset="0"/>
              </a:rPr>
              <a:t> </a:t>
            </a:r>
          </a:p>
          <a:p>
            <a:pPr marL="0" indent="0">
              <a:buNone/>
            </a:pPr>
            <a:endParaRPr lang="nl-NL" sz="3200" dirty="0">
              <a:solidFill>
                <a:srgbClr val="FF0000"/>
              </a:solidFill>
              <a:latin typeface="Century Gothic" panose="020B0502020202020204" pitchFamily="34" charset="0"/>
            </a:endParaRPr>
          </a:p>
          <a:p>
            <a:pPr marL="0" indent="0">
              <a:buNone/>
            </a:pPr>
            <a:r>
              <a:rPr lang="nl-NL" sz="3200" dirty="0">
                <a:latin typeface="Century Gothic" panose="020B0502020202020204" pitchFamily="34" charset="0"/>
              </a:rPr>
              <a:t>2.  KEUZEVAKKEN BINNEN HET </a:t>
            </a:r>
          </a:p>
          <a:p>
            <a:pPr marL="0" indent="0">
              <a:buNone/>
            </a:pPr>
            <a:r>
              <a:rPr lang="nl-NL" sz="3200" dirty="0">
                <a:solidFill>
                  <a:srgbClr val="FF0000"/>
                </a:solidFill>
                <a:latin typeface="Century Gothic" panose="020B0502020202020204" pitchFamily="34" charset="0"/>
              </a:rPr>
              <a:t>     </a:t>
            </a:r>
            <a:r>
              <a:rPr lang="nl-NL" sz="3200" dirty="0">
                <a:latin typeface="Century Gothic" panose="020B0502020202020204" pitchFamily="34" charset="0"/>
              </a:rPr>
              <a:t>BEROEPSGERICHTE PROGRAMMA </a:t>
            </a:r>
          </a:p>
          <a:p>
            <a:pPr marL="0" indent="0">
              <a:buNone/>
            </a:pPr>
            <a:r>
              <a:rPr lang="nl-NL" sz="3200" dirty="0">
                <a:latin typeface="Century Gothic" panose="020B0502020202020204" pitchFamily="34" charset="0"/>
              </a:rPr>
              <a:t>     DIENSTVERLENING &amp; PRODUCTEN (D&amp;P)</a:t>
            </a:r>
          </a:p>
          <a:p>
            <a:pPr marL="914400" indent="-914400">
              <a:buAutoNum type="arabicPeriod"/>
            </a:pPr>
            <a:endParaRPr lang="nl-NL" sz="3200" dirty="0">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algn="ctr"/>
            <a:endParaRPr lang="nl-NL" sz="5400" b="1" dirty="0">
              <a:latin typeface="Century Gothic" panose="020B0502020202020204" pitchFamily="34" charset="0"/>
            </a:endParaRPr>
          </a:p>
        </p:txBody>
      </p:sp>
    </p:spTree>
    <p:extLst>
      <p:ext uri="{BB962C8B-B14F-4D97-AF65-F5344CB8AC3E}">
        <p14:creationId xmlns:p14="http://schemas.microsoft.com/office/powerpoint/2010/main" val="966623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normAutofit/>
          </a:bodyPr>
          <a:lstStyle/>
          <a:p>
            <a:pPr marL="0" indent="0">
              <a:buNone/>
            </a:pPr>
            <a:endParaRPr lang="nl-NL" sz="3200" dirty="0">
              <a:latin typeface="Century Gothic" panose="020B0502020202020204" pitchFamily="34" charset="0"/>
            </a:endParaRPr>
          </a:p>
          <a:p>
            <a:pPr marL="0" indent="0">
              <a:buNone/>
            </a:pPr>
            <a:r>
              <a:rPr lang="nl-NL" sz="2400" b="1" dirty="0">
                <a:latin typeface="Century Gothic" panose="020B0502020202020204" pitchFamily="34" charset="0"/>
              </a:rPr>
              <a:t>Heeft u nog vragen?</a:t>
            </a:r>
          </a:p>
          <a:p>
            <a:pPr marL="0" indent="0">
              <a:buNone/>
            </a:pPr>
            <a:endParaRPr lang="nl-NL" sz="2400" b="1" dirty="0">
              <a:latin typeface="Century Gothic" panose="020B0502020202020204" pitchFamily="34" charset="0"/>
            </a:endParaRPr>
          </a:p>
          <a:p>
            <a:pPr marL="0" indent="0">
              <a:buNone/>
            </a:pPr>
            <a:r>
              <a:rPr lang="nl-NL" sz="2400" b="1" dirty="0">
                <a:latin typeface="Century Gothic" panose="020B0502020202020204" pitchFamily="34" charset="0"/>
              </a:rPr>
              <a:t>Thilly Janssen decaan onderbouw</a:t>
            </a:r>
          </a:p>
          <a:p>
            <a:pPr marL="0" indent="0">
              <a:buNone/>
            </a:pPr>
            <a:r>
              <a:rPr lang="nl-NL" sz="2400" b="1" dirty="0">
                <a:latin typeface="Century Gothic" panose="020B0502020202020204" pitchFamily="34" charset="0"/>
                <a:hlinkClick r:id="rId2"/>
              </a:rPr>
              <a:t>t.janssen@hethooghuis.nl</a:t>
            </a:r>
            <a:endParaRPr lang="nl-NL" sz="2400" b="1" dirty="0">
              <a:latin typeface="Century Gothic" panose="020B0502020202020204" pitchFamily="34" charset="0"/>
            </a:endParaRPr>
          </a:p>
          <a:p>
            <a:pPr marL="0" indent="0">
              <a:buNone/>
            </a:pPr>
            <a:endParaRPr lang="nl-NL" sz="2400" b="1" dirty="0">
              <a:latin typeface="Century Gothic" panose="020B0502020202020204" pitchFamily="34" charset="0"/>
            </a:endParaRPr>
          </a:p>
          <a:p>
            <a:pPr marL="0" indent="0">
              <a:buNone/>
            </a:pPr>
            <a:r>
              <a:rPr lang="nl-NL" sz="2400" b="1" dirty="0">
                <a:latin typeface="Century Gothic" panose="020B0502020202020204" pitchFamily="34" charset="0"/>
              </a:rPr>
              <a:t>Dennis Snoeks decaan bovenbouw</a:t>
            </a:r>
          </a:p>
          <a:p>
            <a:pPr marL="0" indent="0">
              <a:buNone/>
            </a:pPr>
            <a:r>
              <a:rPr lang="nl-NL" sz="2400" b="1" dirty="0">
                <a:latin typeface="Century Gothic" panose="020B0502020202020204" pitchFamily="34" charset="0"/>
                <a:hlinkClick r:id="rId3"/>
              </a:rPr>
              <a:t>d.snoeks@hethooghuis.nl</a:t>
            </a:r>
            <a:endParaRPr lang="nl-NL" sz="2400" b="1" dirty="0">
              <a:latin typeface="Century Gothic" panose="020B0502020202020204" pitchFamily="34" charset="0"/>
            </a:endParaRPr>
          </a:p>
          <a:p>
            <a:pPr marL="0" indent="0">
              <a:buNone/>
            </a:pPr>
            <a:endParaRPr lang="nl-NL" sz="2400" b="1"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38944454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EC968BD3-CB18-4E3D-B836-5148A000F049}"/>
              </a:ext>
            </a:extLst>
          </p:cNvPr>
          <p:cNvSpPr txBox="1"/>
          <p:nvPr/>
        </p:nvSpPr>
        <p:spPr>
          <a:xfrm>
            <a:off x="1209822" y="5359791"/>
            <a:ext cx="9678572" cy="830997"/>
          </a:xfrm>
          <a:prstGeom prst="rect">
            <a:avLst/>
          </a:prstGeom>
          <a:noFill/>
        </p:spPr>
        <p:txBody>
          <a:bodyPr wrap="square" rtlCol="0">
            <a:spAutoFit/>
          </a:bodyPr>
          <a:lstStyle/>
          <a:p>
            <a:r>
              <a:rPr lang="nl-NL" sz="4800" b="1">
                <a:solidFill>
                  <a:schemeClr val="bg1"/>
                </a:solidFill>
                <a:latin typeface="Century Gothic" panose="020B0502020202020204" pitchFamily="34" charset="0"/>
              </a:rPr>
              <a:t>Bedankt voor uw belangstelling!</a:t>
            </a:r>
          </a:p>
        </p:txBody>
      </p:sp>
    </p:spTree>
    <p:extLst>
      <p:ext uri="{BB962C8B-B14F-4D97-AF65-F5344CB8AC3E}">
        <p14:creationId xmlns:p14="http://schemas.microsoft.com/office/powerpoint/2010/main" val="897354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8C93A67-7F54-4AA0-8BE3-0820E0EAFB2F}"/>
              </a:ext>
            </a:extLst>
          </p:cNvPr>
          <p:cNvSpPr>
            <a:spLocks noGrp="1"/>
          </p:cNvSpPr>
          <p:nvPr>
            <p:ph type="ctrTitle"/>
          </p:nvPr>
        </p:nvSpPr>
        <p:spPr>
          <a:xfrm>
            <a:off x="491321" y="424575"/>
            <a:ext cx="10863616" cy="1579780"/>
          </a:xfrm>
        </p:spPr>
        <p:txBody>
          <a:bodyPr/>
          <a:lstStyle/>
          <a:p>
            <a:br>
              <a:rPr lang="nl-NL"/>
            </a:br>
            <a:br>
              <a:rPr lang="nl-NL"/>
            </a:br>
            <a:br>
              <a:rPr lang="nl-NL"/>
            </a:br>
            <a:br>
              <a:rPr lang="nl-NL"/>
            </a:br>
            <a:endParaRPr lang="nl-NL"/>
          </a:p>
        </p:txBody>
      </p:sp>
      <p:sp>
        <p:nvSpPr>
          <p:cNvPr id="4" name="Ondertitel 3">
            <a:extLst>
              <a:ext uri="{FF2B5EF4-FFF2-40B4-BE49-F238E27FC236}">
                <a16:creationId xmlns:a16="http://schemas.microsoft.com/office/drawing/2014/main" id="{30647009-CC14-47AA-B8D0-FA71A0C05109}"/>
              </a:ext>
            </a:extLst>
          </p:cNvPr>
          <p:cNvSpPr>
            <a:spLocks noGrp="1"/>
          </p:cNvSpPr>
          <p:nvPr>
            <p:ph type="subTitle" idx="1"/>
          </p:nvPr>
        </p:nvSpPr>
        <p:spPr>
          <a:xfrm>
            <a:off x="1132267" y="2975525"/>
            <a:ext cx="9756000" cy="4355635"/>
          </a:xfrm>
        </p:spPr>
        <p:txBody>
          <a:bodyPr>
            <a:normAutofit/>
          </a:bodyPr>
          <a:lstStyle/>
          <a:p>
            <a:r>
              <a:rPr lang="nl-NL" sz="5400" b="1" dirty="0">
                <a:latin typeface="Century Gothic" panose="020B0502020202020204" pitchFamily="34" charset="0"/>
              </a:rPr>
              <a:t>1.Vakkenpakketkeuze </a:t>
            </a:r>
            <a:r>
              <a:rPr lang="nl-NL" sz="5400" b="1" dirty="0" err="1">
                <a:latin typeface="Century Gothic" panose="020B0502020202020204" pitchFamily="34" charset="0"/>
              </a:rPr>
              <a:t>lj</a:t>
            </a:r>
            <a:r>
              <a:rPr lang="nl-NL" sz="5400" b="1" dirty="0">
                <a:latin typeface="Century Gothic" panose="020B0502020202020204" pitchFamily="34" charset="0"/>
              </a:rPr>
              <a:t>. 3 </a:t>
            </a:r>
          </a:p>
        </p:txBody>
      </p:sp>
    </p:spTree>
    <p:extLst>
      <p:ext uri="{BB962C8B-B14F-4D97-AF65-F5344CB8AC3E}">
        <p14:creationId xmlns:p14="http://schemas.microsoft.com/office/powerpoint/2010/main" val="361315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927362" y="1292194"/>
            <a:ext cx="9756000" cy="4500563"/>
          </a:xfrm>
        </p:spPr>
        <p:txBody>
          <a:bodyPr>
            <a:normAutofit fontScale="40000" lnSpcReduction="20000"/>
          </a:bodyPr>
          <a:lstStyle/>
          <a:p>
            <a:pPr marL="0" indent="0">
              <a:buNone/>
            </a:pPr>
            <a:endParaRPr lang="nl-NL" sz="3200" dirty="0">
              <a:latin typeface="Century Gothic" panose="020B0502020202020204" pitchFamily="34" charset="0"/>
            </a:endParaRPr>
          </a:p>
          <a:p>
            <a:pPr marL="0" indent="0">
              <a:buNone/>
            </a:pPr>
            <a:endParaRPr lang="nl-NL" sz="3200" dirty="0">
              <a:latin typeface="Century Gothic" panose="020B0502020202020204" pitchFamily="34" charset="0"/>
            </a:endParaRPr>
          </a:p>
          <a:p>
            <a:pPr marL="0" indent="0">
              <a:buNone/>
            </a:pPr>
            <a:r>
              <a:rPr lang="nl-NL" sz="7000" b="1" dirty="0">
                <a:latin typeface="Century Gothic" panose="020B0502020202020204" pitchFamily="34" charset="0"/>
              </a:rPr>
              <a:t>G/T PROFIEL OP HET HOOGHUIS LOCATIE STADION</a:t>
            </a:r>
          </a:p>
          <a:p>
            <a:pPr marL="0" indent="0">
              <a:buNone/>
            </a:pPr>
            <a:endParaRPr lang="nl-NL" sz="7000" b="1" dirty="0">
              <a:latin typeface="Century Gothic" panose="020B0502020202020204" pitchFamily="34" charset="0"/>
            </a:endParaRPr>
          </a:p>
          <a:p>
            <a:pPr marL="0" indent="0">
              <a:buNone/>
            </a:pPr>
            <a:endParaRPr lang="nl-NL" sz="7000" b="1" dirty="0">
              <a:latin typeface="Century Gothic" panose="020B0502020202020204" pitchFamily="34" charset="0"/>
            </a:endParaRPr>
          </a:p>
          <a:p>
            <a:pPr marL="0" indent="0">
              <a:buNone/>
            </a:pPr>
            <a:endParaRPr lang="nl-NL" sz="4100" b="1" dirty="0">
              <a:latin typeface="Century Gothic" panose="020B0502020202020204" pitchFamily="34" charset="0"/>
            </a:endParaRPr>
          </a:p>
          <a:p>
            <a:pPr marL="0" indent="0">
              <a:buNone/>
            </a:pPr>
            <a:r>
              <a:rPr lang="nl-NL" sz="9300" b="1" dirty="0">
                <a:latin typeface="Century Gothic" panose="020B0502020202020204" pitchFamily="34" charset="0"/>
              </a:rPr>
              <a:t>DIENSTVERLENING EN PRODUCTEN</a:t>
            </a:r>
          </a:p>
          <a:p>
            <a:pPr marL="0" indent="0">
              <a:buNone/>
            </a:pPr>
            <a:endParaRPr lang="nl-NL" sz="4600" b="1" dirty="0">
              <a:latin typeface="Century Gothic" panose="020B0502020202020204" pitchFamily="34" charset="0"/>
            </a:endParaRPr>
          </a:p>
          <a:p>
            <a:pPr marL="0" indent="0">
              <a:buNone/>
            </a:pPr>
            <a:r>
              <a:rPr lang="nl-NL" sz="9300" b="1" dirty="0">
                <a:latin typeface="Century Gothic" panose="020B0502020202020204" pitchFamily="34" charset="0"/>
              </a:rPr>
              <a:t>*wis  /*</a:t>
            </a:r>
            <a:r>
              <a:rPr lang="nl-NL" sz="9300" b="1" dirty="0" err="1">
                <a:latin typeface="Century Gothic" panose="020B0502020202020204" pitchFamily="34" charset="0"/>
              </a:rPr>
              <a:t>eco</a:t>
            </a:r>
            <a:r>
              <a:rPr lang="nl-NL" sz="9300" b="1" dirty="0">
                <a:latin typeface="Century Gothic" panose="020B0502020202020204" pitchFamily="34" charset="0"/>
              </a:rPr>
              <a:t> / *bio / * </a:t>
            </a:r>
            <a:r>
              <a:rPr lang="nl-NL" sz="9300" b="1" dirty="0" err="1">
                <a:latin typeface="Century Gothic" panose="020B0502020202020204" pitchFamily="34" charset="0"/>
              </a:rPr>
              <a:t>nask</a:t>
            </a:r>
            <a:r>
              <a:rPr lang="nl-NL" sz="9300" b="1" dirty="0">
                <a:latin typeface="Century Gothic" panose="020B0502020202020204" pitchFamily="34" charset="0"/>
              </a:rPr>
              <a:t> 1</a:t>
            </a:r>
          </a:p>
          <a:p>
            <a:pPr marL="0" indent="0">
              <a:buNone/>
            </a:pPr>
            <a:endParaRPr lang="nl-NL" sz="5700" b="1" dirty="0">
              <a:latin typeface="Century Gothic" panose="020B0502020202020204" pitchFamily="34" charset="0"/>
            </a:endParaRPr>
          </a:p>
          <a:p>
            <a:pPr marL="0" indent="0">
              <a:buNone/>
            </a:pPr>
            <a:br>
              <a:rPr lang="nl-NL" sz="3200" b="1" dirty="0">
                <a:latin typeface="Century Gothic" panose="020B0502020202020204" pitchFamily="34" charset="0"/>
              </a:rPr>
            </a:br>
            <a:endParaRPr lang="nl-NL" sz="5100" b="1" dirty="0">
              <a:latin typeface="Century Gothic" panose="020B0502020202020204" pitchFamily="34" charset="0"/>
            </a:endParaRPr>
          </a:p>
          <a:p>
            <a:pPr marL="0" indent="0">
              <a:buNone/>
            </a:pPr>
            <a:r>
              <a:rPr lang="nl-NL" sz="5100" b="1" dirty="0">
                <a:latin typeface="Century Gothic" panose="020B0502020202020204" pitchFamily="34" charset="0"/>
              </a:rPr>
              <a:t>* Minimaal 2 vakken waarin examen wordt gedaan. </a:t>
            </a:r>
            <a:br>
              <a:rPr lang="nl-NL" sz="5400" b="1" dirty="0">
                <a:latin typeface="Century Gothic" panose="020B0502020202020204" pitchFamily="34" charset="0"/>
              </a:rPr>
            </a:br>
            <a:br>
              <a:rPr lang="nl-NL" sz="5400" b="1" dirty="0">
                <a:latin typeface="Century Gothic" panose="020B0502020202020204" pitchFamily="34" charset="0"/>
              </a:rPr>
            </a:br>
            <a:endParaRPr lang="nl-NL" sz="3200" b="1" dirty="0">
              <a:latin typeface="Century Gothic" panose="020B0502020202020204" pitchFamily="34" charset="0"/>
            </a:endParaRPr>
          </a:p>
        </p:txBody>
      </p:sp>
    </p:spTree>
    <p:extLst>
      <p:ext uri="{BB962C8B-B14F-4D97-AF65-F5344CB8AC3E}">
        <p14:creationId xmlns:p14="http://schemas.microsoft.com/office/powerpoint/2010/main" val="3488863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
            <a:extLst>
              <a:ext uri="{FF2B5EF4-FFF2-40B4-BE49-F238E27FC236}">
                <a16:creationId xmlns:a16="http://schemas.microsoft.com/office/drawing/2014/main" id="{5094F432-5F0E-4B12-B398-1105136C053F}"/>
              </a:ext>
            </a:extLst>
          </p:cNvPr>
          <p:cNvPicPr>
            <a:picLocks noGrp="1"/>
          </p:cNvPicPr>
          <p:nvPr>
            <p:ph idx="1"/>
          </p:nvPr>
        </p:nvPicPr>
        <p:blipFill rotWithShape="1">
          <a:blip r:embed="rId2"/>
          <a:stretch/>
        </p:blipFill>
        <p:spPr>
          <a:xfrm>
            <a:off x="2402541" y="-2070847"/>
            <a:ext cx="7826188" cy="9161929"/>
          </a:xfrm>
          <a:prstGeom prst="rect">
            <a:avLst/>
          </a:prstGeom>
          <a:noFill/>
        </p:spPr>
      </p:pic>
    </p:spTree>
    <p:extLst>
      <p:ext uri="{BB962C8B-B14F-4D97-AF65-F5344CB8AC3E}">
        <p14:creationId xmlns:p14="http://schemas.microsoft.com/office/powerpoint/2010/main" val="2995380555"/>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811891" y="1080181"/>
            <a:ext cx="9756000" cy="5308978"/>
          </a:xfrm>
        </p:spPr>
        <p:txBody>
          <a:bodyPr>
            <a:normAutofit fontScale="85000" lnSpcReduction="20000"/>
          </a:bodyPr>
          <a:lstStyle/>
          <a:p>
            <a:pPr marL="0" indent="0">
              <a:buNone/>
            </a:pPr>
            <a:r>
              <a:rPr lang="nl-NL" sz="4800" b="1" dirty="0">
                <a:latin typeface="Century Gothic" panose="020B0502020202020204" pitchFamily="34" charset="0"/>
              </a:rPr>
              <a:t>LO2</a:t>
            </a:r>
            <a:r>
              <a:rPr lang="nl-NL" sz="2600" b="1" dirty="0">
                <a:latin typeface="Century Gothic" panose="020B0502020202020204" pitchFamily="34" charset="0"/>
              </a:rPr>
              <a:t> </a:t>
            </a:r>
          </a:p>
          <a:p>
            <a:pPr marL="0" indent="0">
              <a:buNone/>
            </a:pPr>
            <a:r>
              <a:rPr lang="nl-NL" sz="2400" b="1" dirty="0">
                <a:latin typeface="Century Gothic" panose="020B0502020202020204" pitchFamily="34" charset="0"/>
              </a:rPr>
              <a:t>Passie voor sport en vooral de achtergronden hiervan. Denk daarbij aan samenwerken, coaching, instructie geven en organiseren.</a:t>
            </a:r>
          </a:p>
          <a:p>
            <a:pPr marL="0" indent="0">
              <a:buNone/>
            </a:pPr>
            <a:r>
              <a:rPr lang="nl-NL" sz="2400" b="1" dirty="0">
                <a:latin typeface="Century Gothic" panose="020B0502020202020204" pitchFamily="34" charset="0"/>
              </a:rPr>
              <a:t>Wordt afgesloten met een schoolexamen</a:t>
            </a:r>
          </a:p>
          <a:p>
            <a:pPr marL="0" indent="0">
              <a:buNone/>
            </a:pPr>
            <a:endParaRPr lang="nl-NL" sz="2600" b="1" dirty="0">
              <a:latin typeface="Century Gothic" panose="020B0502020202020204" pitchFamily="34" charset="0"/>
            </a:endParaRPr>
          </a:p>
          <a:p>
            <a:pPr marL="0" indent="0">
              <a:buNone/>
            </a:pPr>
            <a:r>
              <a:rPr lang="nl-NL" sz="4800" b="1" dirty="0">
                <a:latin typeface="Century Gothic" panose="020B0502020202020204" pitchFamily="34" charset="0"/>
              </a:rPr>
              <a:t>KV2D - Kunstvak Drama</a:t>
            </a:r>
          </a:p>
          <a:p>
            <a:pPr marL="0" indent="0">
              <a:buNone/>
            </a:pPr>
            <a:br>
              <a:rPr lang="nl-NL" sz="2400" b="1" dirty="0">
                <a:latin typeface="Century Gothic" panose="020B0502020202020204" pitchFamily="34" charset="0"/>
              </a:rPr>
            </a:br>
            <a:r>
              <a:rPr lang="nl-NL" sz="2400" b="1" dirty="0">
                <a:latin typeface="Century Gothic" panose="020B0502020202020204" pitchFamily="34" charset="0"/>
              </a:rPr>
              <a:t>Passie voor toneel, samenwerken en presenteren. Beschouwen en analyseren van een theaterstuk, </a:t>
            </a:r>
            <a:r>
              <a:rPr lang="nl-NL" sz="2400" b="1" dirty="0" err="1">
                <a:latin typeface="Century Gothic" panose="020B0502020202020204" pitchFamily="34" charset="0"/>
              </a:rPr>
              <a:t>vakbegrippen</a:t>
            </a:r>
            <a:r>
              <a:rPr lang="nl-NL" sz="2400" b="1" dirty="0">
                <a:latin typeface="Century Gothic" panose="020B0502020202020204" pitchFamily="34" charset="0"/>
              </a:rPr>
              <a:t> herkennen en toepassen.</a:t>
            </a:r>
          </a:p>
          <a:p>
            <a:pPr marL="0" indent="0">
              <a:buNone/>
            </a:pPr>
            <a:endParaRPr lang="nl-NL" sz="2400" b="1" dirty="0">
              <a:latin typeface="Century Gothic" panose="020B0502020202020204" pitchFamily="34" charset="0"/>
            </a:endParaRPr>
          </a:p>
          <a:p>
            <a:pPr marL="0" indent="0">
              <a:buNone/>
            </a:pPr>
            <a:r>
              <a:rPr lang="nl-NL" sz="5200" b="1" dirty="0">
                <a:latin typeface="Century Gothic" panose="020B0502020202020204" pitchFamily="34" charset="0"/>
              </a:rPr>
              <a:t>KV2B - Kunstvak Beeldend</a:t>
            </a:r>
          </a:p>
          <a:p>
            <a:pPr marL="0" indent="0">
              <a:buNone/>
            </a:pPr>
            <a:r>
              <a:rPr lang="nl-NL" sz="2400" b="1" dirty="0">
                <a:latin typeface="Century Gothic" panose="020B0502020202020204" pitchFamily="34" charset="0"/>
              </a:rPr>
              <a:t>Passie voor creativiteit, vormgeving zowel 2D en 3D.</a:t>
            </a:r>
            <a:br>
              <a:rPr lang="nl-NL" sz="2400" b="1" dirty="0">
                <a:latin typeface="Century Gothic" panose="020B0502020202020204" pitchFamily="34" charset="0"/>
              </a:rPr>
            </a:br>
            <a:r>
              <a:rPr lang="nl-NL" sz="2400" b="1" dirty="0">
                <a:latin typeface="Century Gothic" panose="020B0502020202020204" pitchFamily="34" charset="0"/>
              </a:rPr>
              <a:t>Beeldend werk maken aan de hand van een thema.	</a:t>
            </a:r>
          </a:p>
          <a:p>
            <a:pPr marL="0" indent="0">
              <a:buNone/>
            </a:pPr>
            <a:r>
              <a:rPr lang="nl-NL" sz="2400" b="1" dirty="0">
                <a:latin typeface="Century Gothic" panose="020B0502020202020204" pitchFamily="34" charset="0"/>
              </a:rPr>
              <a:t>Stuk kunstgeschiedenis als basis voor het beschouwen van kunstwerken.</a:t>
            </a:r>
          </a:p>
          <a:p>
            <a:pPr marL="0" indent="0">
              <a:buNone/>
            </a:pPr>
            <a:r>
              <a:rPr lang="nl-NL" sz="2400" b="1" dirty="0">
                <a:latin typeface="Century Gothic" panose="020B0502020202020204" pitchFamily="34" charset="0"/>
              </a:rPr>
              <a:t>Worden beide afgesloten met een centraal schriftelijk eindexamen.</a:t>
            </a:r>
          </a:p>
          <a:p>
            <a:endParaRPr lang="nl-NL" sz="2400" b="1" dirty="0">
              <a:latin typeface="Century Gothic" panose="020B0502020202020204" pitchFamily="34" charset="0"/>
            </a:endParaRPr>
          </a:p>
          <a:p>
            <a:pPr marL="0" indent="0">
              <a:buNone/>
            </a:pPr>
            <a:endParaRPr lang="nl-NL" sz="2400" dirty="0">
              <a:latin typeface="Century Gothic" panose="020B0502020202020204" pitchFamily="34" charset="0"/>
            </a:endParaRPr>
          </a:p>
          <a:p>
            <a:pPr marL="0" indent="0">
              <a:buNone/>
            </a:pPr>
            <a:endParaRPr lang="nl-NL" sz="2400" dirty="0">
              <a:latin typeface="Century Gothic" panose="020B0502020202020204" pitchFamily="34" charset="0"/>
            </a:endParaRPr>
          </a:p>
          <a:p>
            <a:pPr marL="914400" indent="-914400">
              <a:buAutoNum type="arabicPeriod"/>
            </a:pPr>
            <a:endParaRPr lang="nl-NL" sz="3200" dirty="0">
              <a:latin typeface="Century Gothic" panose="020B0502020202020204" pitchFamily="34" charset="0"/>
            </a:endParaRP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algn="ctr"/>
            <a:endParaRPr lang="nl-NL" sz="5400" b="1" dirty="0">
              <a:latin typeface="Century Gothic" panose="020B0502020202020204" pitchFamily="34" charset="0"/>
            </a:endParaRPr>
          </a:p>
        </p:txBody>
      </p:sp>
    </p:spTree>
    <p:extLst>
      <p:ext uri="{BB962C8B-B14F-4D97-AF65-F5344CB8AC3E}">
        <p14:creationId xmlns:p14="http://schemas.microsoft.com/office/powerpoint/2010/main" val="1969516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1224000" y="1656000"/>
            <a:ext cx="10331506" cy="4500563"/>
          </a:xfrm>
        </p:spPr>
        <p:txBody>
          <a:bodyPr>
            <a:normAutofit/>
          </a:bodyPr>
          <a:lstStyle/>
          <a:p>
            <a:pPr marL="0" indent="0">
              <a:buNone/>
            </a:pPr>
            <a:endParaRPr lang="nl-NL" sz="3200" dirty="0">
              <a:latin typeface="Century Gothic" panose="020B0502020202020204" pitchFamily="34" charset="0"/>
            </a:endParaRPr>
          </a:p>
          <a:p>
            <a:pPr marL="0" indent="0">
              <a:buNone/>
            </a:pPr>
            <a:r>
              <a:rPr lang="nl-NL" sz="3200" b="1" dirty="0">
                <a:latin typeface="Century Gothic" panose="020B0502020202020204" pitchFamily="34" charset="0"/>
              </a:rPr>
              <a:t>2.</a:t>
            </a:r>
          </a:p>
          <a:p>
            <a:pPr marL="0" indent="0">
              <a:buNone/>
            </a:pPr>
            <a:r>
              <a:rPr lang="nl-NL" sz="4000" b="1" dirty="0">
                <a:latin typeface="Century Gothic" panose="020B0502020202020204" pitchFamily="34" charset="0"/>
              </a:rPr>
              <a:t>KEUZEVAKKEN BINNEN HET BEROEPSGERICHTE PROGRAMMA </a:t>
            </a:r>
          </a:p>
          <a:p>
            <a:pPr marL="0" indent="0">
              <a:buNone/>
            </a:pPr>
            <a:r>
              <a:rPr lang="nl-NL" sz="4000" b="1" dirty="0">
                <a:latin typeface="Century Gothic" panose="020B0502020202020204" pitchFamily="34" charset="0"/>
              </a:rPr>
              <a:t>DIENSTVERLENING EN PRODUCTEN (D&amp;P)</a:t>
            </a:r>
          </a:p>
          <a:p>
            <a:endParaRPr lang="nl-NL" sz="4000" dirty="0">
              <a:solidFill>
                <a:srgbClr val="FF0000"/>
              </a:solidFill>
              <a:latin typeface="Century Gothic" panose="020B0502020202020204" pitchFamily="34" charset="0"/>
            </a:endParaRPr>
          </a:p>
          <a:p>
            <a:pPr algn="ctr"/>
            <a:endParaRPr lang="nl-NL" sz="5400" b="1" dirty="0">
              <a:latin typeface="Century Gothic" panose="020B0502020202020204" pitchFamily="34" charset="0"/>
            </a:endParaRPr>
          </a:p>
        </p:txBody>
      </p:sp>
    </p:spTree>
    <p:extLst>
      <p:ext uri="{BB962C8B-B14F-4D97-AF65-F5344CB8AC3E}">
        <p14:creationId xmlns:p14="http://schemas.microsoft.com/office/powerpoint/2010/main" val="1923198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883341" y="1378094"/>
            <a:ext cx="9756000" cy="4500563"/>
          </a:xfrm>
        </p:spPr>
        <p:txBody>
          <a:bodyPr>
            <a:normAutofit lnSpcReduction="10000"/>
          </a:bodyPr>
          <a:lstStyle/>
          <a:p>
            <a:pPr marL="0" indent="0">
              <a:buNone/>
            </a:pPr>
            <a:endParaRPr lang="nl-NL" sz="3200" dirty="0">
              <a:latin typeface="Century Gothic" panose="020B0502020202020204" pitchFamily="34" charset="0"/>
            </a:endParaRPr>
          </a:p>
          <a:p>
            <a:pPr marL="0" indent="0">
              <a:buNone/>
            </a:pPr>
            <a:r>
              <a:rPr lang="nl-NL" sz="4000" b="1" dirty="0">
                <a:latin typeface="Century Gothic" panose="020B0502020202020204" pitchFamily="34" charset="0"/>
              </a:rPr>
              <a:t>DIENSTVERLENING EN PRODUCTEN</a:t>
            </a:r>
          </a:p>
          <a:p>
            <a:pPr marL="914400" indent="-914400">
              <a:buAutoNum type="arabicPeriod"/>
            </a:pPr>
            <a:endParaRPr lang="nl-NL" sz="3200" dirty="0">
              <a:latin typeface="Century Gothic" panose="020B0502020202020204" pitchFamily="34" charset="0"/>
            </a:endParaRPr>
          </a:p>
          <a:p>
            <a:pPr marL="457200" indent="-457200"/>
            <a:r>
              <a:rPr lang="nl-NL" sz="4000" b="1" dirty="0">
                <a:latin typeface="Century Gothic" panose="020B0502020202020204" pitchFamily="34" charset="0"/>
              </a:rPr>
              <a:t>Actueel</a:t>
            </a:r>
          </a:p>
          <a:p>
            <a:pPr marL="457200" indent="-457200"/>
            <a:r>
              <a:rPr lang="nl-NL" sz="4000" b="1" dirty="0">
                <a:latin typeface="Century Gothic" panose="020B0502020202020204" pitchFamily="34" charset="0"/>
              </a:rPr>
              <a:t>Meer keuzes voor de leerling</a:t>
            </a:r>
          </a:p>
          <a:p>
            <a:pPr marL="457200" indent="-457200"/>
            <a:r>
              <a:rPr lang="nl-NL" sz="4000" b="1" dirty="0">
                <a:latin typeface="Century Gothic" panose="020B0502020202020204" pitchFamily="34" charset="0"/>
              </a:rPr>
              <a:t>Breed: keuze binnen alle sectoren </a:t>
            </a:r>
          </a:p>
          <a:p>
            <a:pPr marL="457200" indent="-457200"/>
            <a:r>
              <a:rPr lang="nl-NL" sz="4000" b="1" dirty="0">
                <a:latin typeface="Century Gothic" panose="020B0502020202020204" pitchFamily="34" charset="0"/>
              </a:rPr>
              <a:t>Beter aansluitende voorbereiding op een MBO-beroepsopleiding</a:t>
            </a:r>
          </a:p>
          <a:p>
            <a:pPr marL="0" indent="0">
              <a:buNone/>
            </a:pPr>
            <a:endParaRPr lang="nl-NL" sz="3200" dirty="0">
              <a:latin typeface="Century Gothic" panose="020B0502020202020204" pitchFamily="34" charset="0"/>
            </a:endParaRPr>
          </a:p>
          <a:p>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Tree>
    <p:extLst>
      <p:ext uri="{BB962C8B-B14F-4D97-AF65-F5344CB8AC3E}">
        <p14:creationId xmlns:p14="http://schemas.microsoft.com/office/powerpoint/2010/main" val="767275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a:xfrm>
            <a:off x="2382860" y="314573"/>
            <a:ext cx="7701636" cy="1282851"/>
          </a:xfrm>
        </p:spPr>
        <p:txBody>
          <a:bodyPr>
            <a:normAutofit/>
          </a:bodyPr>
          <a:lstStyle/>
          <a:p>
            <a:pPr marL="0" indent="0">
              <a:buNone/>
            </a:pPr>
            <a:endParaRPr lang="nl-NL" sz="3200" dirty="0">
              <a:latin typeface="Century Gothic" panose="020B0502020202020204" pitchFamily="34" charset="0"/>
            </a:endParaRPr>
          </a:p>
          <a:p>
            <a:pPr marL="0" indent="0">
              <a:buNone/>
            </a:pPr>
            <a:r>
              <a:rPr lang="nl-NL" sz="4000" b="1" dirty="0">
                <a:latin typeface="Century Gothic" panose="020B0502020202020204" pitchFamily="34" charset="0"/>
              </a:rPr>
              <a:t>Dienstverlening en producten</a:t>
            </a:r>
          </a:p>
          <a:p>
            <a:pPr marL="0" indent="0">
              <a:buNone/>
            </a:pPr>
            <a:endParaRPr lang="nl-NL" sz="5400" dirty="0">
              <a:solidFill>
                <a:srgbClr val="FF0000"/>
              </a:solidFill>
              <a:latin typeface="Century Gothic" panose="020B0502020202020204" pitchFamily="34" charset="0"/>
            </a:endParaRPr>
          </a:p>
          <a:p>
            <a:pPr marL="0" indent="0" algn="ctr">
              <a:buNone/>
            </a:pPr>
            <a:endParaRPr lang="nl-NL" sz="5400" b="1" dirty="0">
              <a:latin typeface="Century Gothic" panose="020B0502020202020204" pitchFamily="34" charset="0"/>
            </a:endParaRPr>
          </a:p>
        </p:txBody>
      </p:sp>
      <p:sp>
        <p:nvSpPr>
          <p:cNvPr id="4" name="Tekstvak 3"/>
          <p:cNvSpPr txBox="1"/>
          <p:nvPr/>
        </p:nvSpPr>
        <p:spPr>
          <a:xfrm>
            <a:off x="845338" y="3081141"/>
            <a:ext cx="3962024" cy="86177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nl-NL" sz="2500">
                <a:solidFill>
                  <a:schemeClr val="bg1"/>
                </a:solidFill>
              </a:rPr>
              <a:t>5 keuzevakken</a:t>
            </a:r>
          </a:p>
          <a:p>
            <a:pPr algn="ctr"/>
            <a:r>
              <a:rPr lang="nl-NL" sz="2500">
                <a:solidFill>
                  <a:schemeClr val="bg1"/>
                </a:solidFill>
              </a:rPr>
              <a:t>(allemaal in klas 3)</a:t>
            </a:r>
          </a:p>
        </p:txBody>
      </p:sp>
      <p:sp>
        <p:nvSpPr>
          <p:cNvPr id="5" name="Tekstvak 4"/>
          <p:cNvSpPr txBox="1"/>
          <p:nvPr/>
        </p:nvSpPr>
        <p:spPr>
          <a:xfrm>
            <a:off x="6656759" y="3091540"/>
            <a:ext cx="4452520" cy="86177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nl-NL" sz="2500">
                <a:solidFill>
                  <a:schemeClr val="bg1"/>
                </a:solidFill>
              </a:rPr>
              <a:t>2 beroepsgerichte modules</a:t>
            </a:r>
          </a:p>
          <a:p>
            <a:pPr algn="ctr"/>
            <a:r>
              <a:rPr lang="nl-NL" sz="2500">
                <a:solidFill>
                  <a:schemeClr val="bg1"/>
                </a:solidFill>
              </a:rPr>
              <a:t>(allebei in klas 4)</a:t>
            </a:r>
          </a:p>
        </p:txBody>
      </p:sp>
      <p:sp>
        <p:nvSpPr>
          <p:cNvPr id="6" name="Tekstvak 5"/>
          <p:cNvSpPr txBox="1"/>
          <p:nvPr/>
        </p:nvSpPr>
        <p:spPr>
          <a:xfrm>
            <a:off x="817516" y="5067523"/>
            <a:ext cx="140199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nl-NL" b="1">
                <a:solidFill>
                  <a:schemeClr val="bg1"/>
                </a:solidFill>
              </a:rPr>
              <a:t>THEORIE</a:t>
            </a:r>
          </a:p>
        </p:txBody>
      </p:sp>
      <p:sp>
        <p:nvSpPr>
          <p:cNvPr id="7" name="Tekstvak 6"/>
          <p:cNvSpPr txBox="1"/>
          <p:nvPr/>
        </p:nvSpPr>
        <p:spPr>
          <a:xfrm>
            <a:off x="7091488" y="5067523"/>
            <a:ext cx="140199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nl-NL" b="1">
                <a:solidFill>
                  <a:schemeClr val="bg1"/>
                </a:solidFill>
              </a:rPr>
              <a:t>THEORIE</a:t>
            </a:r>
          </a:p>
        </p:txBody>
      </p:sp>
      <p:sp>
        <p:nvSpPr>
          <p:cNvPr id="8" name="Tekstvak 7"/>
          <p:cNvSpPr txBox="1"/>
          <p:nvPr/>
        </p:nvSpPr>
        <p:spPr>
          <a:xfrm>
            <a:off x="3354251" y="5057300"/>
            <a:ext cx="140199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nl-NL" b="1">
                <a:solidFill>
                  <a:schemeClr val="bg1"/>
                </a:solidFill>
              </a:rPr>
              <a:t>PRAKTIJK</a:t>
            </a:r>
          </a:p>
        </p:txBody>
      </p:sp>
      <p:sp>
        <p:nvSpPr>
          <p:cNvPr id="9" name="Tekstvak 8"/>
          <p:cNvSpPr txBox="1"/>
          <p:nvPr/>
        </p:nvSpPr>
        <p:spPr>
          <a:xfrm>
            <a:off x="9598293" y="5067523"/>
            <a:ext cx="140199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nl-NL" b="1">
                <a:solidFill>
                  <a:schemeClr val="bg1"/>
                </a:solidFill>
              </a:rPr>
              <a:t>PRAKTIJK</a:t>
            </a:r>
          </a:p>
        </p:txBody>
      </p:sp>
      <p:cxnSp>
        <p:nvCxnSpPr>
          <p:cNvPr id="11" name="Rechte verbindingslijn met pijl 10"/>
          <p:cNvCxnSpPr/>
          <p:nvPr/>
        </p:nvCxnSpPr>
        <p:spPr>
          <a:xfrm flipH="1">
            <a:off x="3577751" y="1620130"/>
            <a:ext cx="1951630" cy="996246"/>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met pijl 11"/>
          <p:cNvCxnSpPr/>
          <p:nvPr/>
        </p:nvCxnSpPr>
        <p:spPr>
          <a:xfrm>
            <a:off x="5732060" y="1684833"/>
            <a:ext cx="1801504" cy="99624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Rechte verbindingslijn met pijl 18"/>
          <p:cNvCxnSpPr/>
          <p:nvPr/>
        </p:nvCxnSpPr>
        <p:spPr>
          <a:xfrm flipH="1">
            <a:off x="2002935" y="4117734"/>
            <a:ext cx="823415" cy="450491"/>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Rechte verbindingslijn met pijl 20"/>
          <p:cNvCxnSpPr/>
          <p:nvPr/>
        </p:nvCxnSpPr>
        <p:spPr>
          <a:xfrm>
            <a:off x="2839223" y="4120722"/>
            <a:ext cx="738528" cy="450491"/>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Rechte verbindingslijn met pijl 23"/>
          <p:cNvCxnSpPr/>
          <p:nvPr/>
        </p:nvCxnSpPr>
        <p:spPr>
          <a:xfrm flipH="1">
            <a:off x="8119656" y="4168102"/>
            <a:ext cx="823415" cy="450491"/>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Rechte verbindingslijn met pijl 24"/>
          <p:cNvCxnSpPr/>
          <p:nvPr/>
        </p:nvCxnSpPr>
        <p:spPr>
          <a:xfrm>
            <a:off x="8943071" y="4168102"/>
            <a:ext cx="738528" cy="450491"/>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Plus 25"/>
          <p:cNvSpPr/>
          <p:nvPr/>
        </p:nvSpPr>
        <p:spPr>
          <a:xfrm>
            <a:off x="5165678" y="2950975"/>
            <a:ext cx="1132764" cy="1122107"/>
          </a:xfrm>
          <a:prstGeom prst="mathPl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nl-NL"/>
          </a:p>
        </p:txBody>
      </p:sp>
      <p:sp>
        <p:nvSpPr>
          <p:cNvPr id="27" name="Plus 26"/>
          <p:cNvSpPr/>
          <p:nvPr/>
        </p:nvSpPr>
        <p:spPr>
          <a:xfrm>
            <a:off x="2619685" y="5035978"/>
            <a:ext cx="504941" cy="432422"/>
          </a:xfrm>
          <a:prstGeom prst="mathPl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nl-NL"/>
          </a:p>
        </p:txBody>
      </p:sp>
      <p:sp>
        <p:nvSpPr>
          <p:cNvPr id="28" name="Plus 27"/>
          <p:cNvSpPr/>
          <p:nvPr/>
        </p:nvSpPr>
        <p:spPr>
          <a:xfrm>
            <a:off x="8793417" y="5072569"/>
            <a:ext cx="504941" cy="432422"/>
          </a:xfrm>
          <a:prstGeom prst="mathPlus">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nl-NL"/>
          </a:p>
        </p:txBody>
      </p:sp>
    </p:spTree>
    <p:extLst>
      <p:ext uri="{BB962C8B-B14F-4D97-AF65-F5344CB8AC3E}">
        <p14:creationId xmlns:p14="http://schemas.microsoft.com/office/powerpoint/2010/main" val="2477682919"/>
      </p:ext>
    </p:extLst>
  </p:cSld>
  <p:clrMapOvr>
    <a:masterClrMapping/>
  </p:clrMapOvr>
</p:sld>
</file>

<file path=ppt/theme/theme1.xml><?xml version="1.0" encoding="utf-8"?>
<a:theme xmlns:a="http://schemas.openxmlformats.org/drawingml/2006/main" name="Stadion oranje">
  <a:themeElements>
    <a:clrScheme name="Het Hooghuis - Stadion">
      <a:dk1>
        <a:sysClr val="windowText" lastClr="000000"/>
      </a:dk1>
      <a:lt1>
        <a:sysClr val="window" lastClr="FFFFFF"/>
      </a:lt1>
      <a:dk2>
        <a:srgbClr val="44546A"/>
      </a:dk2>
      <a:lt2>
        <a:srgbClr val="E7E6E6"/>
      </a:lt2>
      <a:accent1>
        <a:srgbClr val="AEC90B"/>
      </a:accent1>
      <a:accent2>
        <a:srgbClr val="EE7D00"/>
      </a:accent2>
      <a:accent3>
        <a:srgbClr val="3DA436"/>
      </a:accent3>
      <a:accent4>
        <a:srgbClr val="008BD2"/>
      </a:accent4>
      <a:accent5>
        <a:srgbClr val="83207E"/>
      </a:accent5>
      <a:accent6>
        <a:srgbClr val="FFC000"/>
      </a:accent6>
      <a:hlink>
        <a:srgbClr val="008AD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dion.potx" id="{71FDE0B5-3D21-425C-8464-EFE81A20A18C}" vid="{559163D0-82E4-4511-8E7B-D2B8CC459080}"/>
    </a:ext>
  </a:extLst>
</a:theme>
</file>

<file path=ppt/theme/theme2.xml><?xml version="1.0" encoding="utf-8"?>
<a:theme xmlns:a="http://schemas.openxmlformats.org/drawingml/2006/main" name="Stadion wit">
  <a:themeElements>
    <a:clrScheme name="Het Hooghuis - Stadion">
      <a:dk1>
        <a:sysClr val="windowText" lastClr="000000"/>
      </a:dk1>
      <a:lt1>
        <a:sysClr val="window" lastClr="FFFFFF"/>
      </a:lt1>
      <a:dk2>
        <a:srgbClr val="44546A"/>
      </a:dk2>
      <a:lt2>
        <a:srgbClr val="E7E6E6"/>
      </a:lt2>
      <a:accent1>
        <a:srgbClr val="AEC90B"/>
      </a:accent1>
      <a:accent2>
        <a:srgbClr val="EE7D00"/>
      </a:accent2>
      <a:accent3>
        <a:srgbClr val="3DA436"/>
      </a:accent3>
      <a:accent4>
        <a:srgbClr val="008BD2"/>
      </a:accent4>
      <a:accent5>
        <a:srgbClr val="83207E"/>
      </a:accent5>
      <a:accent6>
        <a:srgbClr val="FFC000"/>
      </a:accent6>
      <a:hlink>
        <a:srgbClr val="008AD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dion.potx" id="{71FDE0B5-3D21-425C-8464-EFE81A20A18C}" vid="{1D17D647-889B-4777-BBC9-518AD07565CC}"/>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Stadion</Template>
  <TotalTime>556</TotalTime>
  <Words>1169</Words>
  <Application>Microsoft Office PowerPoint</Application>
  <PresentationFormat>Breedbeeld</PresentationFormat>
  <Paragraphs>241</Paragraphs>
  <Slides>21</Slides>
  <Notes>10</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21</vt:i4>
      </vt:variant>
    </vt:vector>
  </HeadingPairs>
  <TitlesOfParts>
    <vt:vector size="27" baseType="lpstr">
      <vt:lpstr>Arial</vt:lpstr>
      <vt:lpstr>Calibri</vt:lpstr>
      <vt:lpstr>Century Gothic</vt:lpstr>
      <vt:lpstr>Courier New</vt:lpstr>
      <vt:lpstr>Stadion oranje</vt:lpstr>
      <vt:lpstr>Stadion wit</vt:lpstr>
      <vt:lpstr>PowerPoint-presentatie</vt:lpstr>
      <vt:lpstr>PowerPoint-presentatie</vt:lpstr>
      <vt:lpstr>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 Alle keuzevakken met uitleg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Het Hooghuis - Stadion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Jan van Vucht</dc:creator>
  <cp:lastModifiedBy>Janssen, M.G.T.M. (Thilly)</cp:lastModifiedBy>
  <cp:revision>13</cp:revision>
  <dcterms:created xsi:type="dcterms:W3CDTF">2017-11-06T20:03:57Z</dcterms:created>
  <dcterms:modified xsi:type="dcterms:W3CDTF">2022-09-28T09:28:12Z</dcterms:modified>
</cp:coreProperties>
</file>