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4" r:id="rId4"/>
  </p:sldMasterIdLst>
  <p:sldIdLst>
    <p:sldId id="256" r:id="rId5"/>
    <p:sldId id="261" r:id="rId6"/>
    <p:sldId id="257" r:id="rId7"/>
    <p:sldId id="262" r:id="rId8"/>
    <p:sldId id="258" r:id="rId9"/>
    <p:sldId id="259" r:id="rId10"/>
    <p:sldId id="260" r:id="rId11"/>
    <p:sldId id="263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58ED64-D3F8-4350-9BE3-E512C3B7A510}" v="2" dt="2019-06-22T13:11:21.508"/>
    <p1510:client id="{E842B183-2F3A-9FF4-9E6A-0D289BC0B70E}" v="31" dt="2019-09-14T09:52:15.9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7" d="100"/>
          <a:sy n="67" d="100"/>
        </p:scale>
        <p:origin x="4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725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5566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68502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03053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30568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64630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6373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4803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776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446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5448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9333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1309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6750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6852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dirty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8505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8418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  <p:sldLayoutId id="2147483856" r:id="rId12"/>
    <p:sldLayoutId id="2147483857" r:id="rId13"/>
    <p:sldLayoutId id="2147483858" r:id="rId14"/>
    <p:sldLayoutId id="2147483859" r:id="rId15"/>
    <p:sldLayoutId id="214748386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8" name="Rectangle 60">
            <a:extLst>
              <a:ext uri="{FF2B5EF4-FFF2-40B4-BE49-F238E27FC236}">
                <a16:creationId xmlns:a16="http://schemas.microsoft.com/office/drawing/2014/main" id="{9179DE42-5613-4B35-A1E6-6CCBAA13C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62">
            <a:extLst>
              <a:ext uri="{FF2B5EF4-FFF2-40B4-BE49-F238E27FC236}">
                <a16:creationId xmlns:a16="http://schemas.microsoft.com/office/drawing/2014/main" id="{EB898B32-3891-4C3A-8F58-C5969D2E90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8300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64">
            <a:extLst>
              <a:ext uri="{FF2B5EF4-FFF2-40B4-BE49-F238E27FC236}">
                <a16:creationId xmlns:a16="http://schemas.microsoft.com/office/drawing/2014/main" id="{4AE4806D-B8F9-4679-A68A-9BD21C01A3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7175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ectangle 23">
            <a:extLst>
              <a:ext uri="{FF2B5EF4-FFF2-40B4-BE49-F238E27FC236}">
                <a16:creationId xmlns:a16="http://schemas.microsoft.com/office/drawing/2014/main" id="{52FB45E9-914E-4471-AC87-E475CD517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58764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4" name="Rectangle 25">
            <a:extLst>
              <a:ext uri="{FF2B5EF4-FFF2-40B4-BE49-F238E27FC236}">
                <a16:creationId xmlns:a16="http://schemas.microsoft.com/office/drawing/2014/main" id="{C310626D-5743-49D4-8F7D-88C4F8F05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80730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6" name="Isosceles Triangle 70">
            <a:extLst>
              <a:ext uri="{FF2B5EF4-FFF2-40B4-BE49-F238E27FC236}">
                <a16:creationId xmlns:a16="http://schemas.microsoft.com/office/drawing/2014/main" id="{3C195FC1-B568-4C72-9902-34CB35DDD7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9621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3" name="Rectangle 27">
            <a:extLst>
              <a:ext uri="{FF2B5EF4-FFF2-40B4-BE49-F238E27FC236}">
                <a16:creationId xmlns:a16="http://schemas.microsoft.com/office/drawing/2014/main" id="{EF2BDF77-362C-43F0-8CBB-A969EC2AE0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11788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4BE96B01-3929-432D-B8C2-ADBCB74C2E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48954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2A6FCDE6-CDE2-4C51-B18E-A95CFB679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16287" y="-8467"/>
            <a:ext cx="9175713" cy="6866467"/>
          </a:xfrm>
          <a:custGeom>
            <a:avLst/>
            <a:gdLst>
              <a:gd name="connsiteX0" fmla="*/ 0 w 9175713"/>
              <a:gd name="connsiteY0" fmla="*/ 0 h 6866467"/>
              <a:gd name="connsiteX1" fmla="*/ 1249825 w 9175713"/>
              <a:gd name="connsiteY1" fmla="*/ 0 h 6866467"/>
              <a:gd name="connsiteX2" fmla="*/ 1249825 w 9175713"/>
              <a:gd name="connsiteY2" fmla="*/ 8467 h 6866467"/>
              <a:gd name="connsiteX3" fmla="*/ 9175713 w 9175713"/>
              <a:gd name="connsiteY3" fmla="*/ 8467 h 6866467"/>
              <a:gd name="connsiteX4" fmla="*/ 9175713 w 9175713"/>
              <a:gd name="connsiteY4" fmla="*/ 6866467 h 6866467"/>
              <a:gd name="connsiteX5" fmla="*/ 1249825 w 9175713"/>
              <a:gd name="connsiteY5" fmla="*/ 6866467 h 6866467"/>
              <a:gd name="connsiteX6" fmla="*/ 1109382 w 9175713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75713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9175713" y="8467"/>
                </a:lnTo>
                <a:lnTo>
                  <a:pt x="9175713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419136" y="1020871"/>
            <a:ext cx="6960759" cy="2849671"/>
          </a:xfrm>
        </p:spPr>
        <p:txBody>
          <a:bodyPr>
            <a:normAutofit/>
          </a:bodyPr>
          <a:lstStyle/>
          <a:p>
            <a:pPr algn="l"/>
            <a:r>
              <a:rPr lang="de-DE" sz="6000" dirty="0" err="1">
                <a:solidFill>
                  <a:srgbClr val="FFFFFF"/>
                </a:solidFill>
              </a:rPr>
              <a:t>Maatschapelijke</a:t>
            </a:r>
            <a:r>
              <a:rPr lang="de-DE" sz="6000" dirty="0">
                <a:solidFill>
                  <a:srgbClr val="FFFFFF"/>
                </a:solidFill>
              </a:rPr>
              <a:t> </a:t>
            </a:r>
            <a:r>
              <a:rPr lang="de-DE" sz="6000" dirty="0" err="1">
                <a:solidFill>
                  <a:srgbClr val="FFFFFF"/>
                </a:solidFill>
              </a:rPr>
              <a:t>stage</a:t>
            </a:r>
            <a:r>
              <a:rPr lang="de-DE" sz="6000" dirty="0">
                <a:solidFill>
                  <a:srgbClr val="FFFFFF"/>
                </a:solidFill>
              </a:rPr>
              <a:t> 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456386" y="3962088"/>
            <a:ext cx="6203795" cy="1186108"/>
          </a:xfrm>
        </p:spPr>
        <p:txBody>
          <a:bodyPr>
            <a:normAutofit/>
          </a:bodyPr>
          <a:lstStyle/>
          <a:p>
            <a:pPr algn="l"/>
            <a:r>
              <a:rPr lang="de-DE" dirty="0">
                <a:solidFill>
                  <a:srgbClr val="FFFFFF"/>
                </a:solidFill>
              </a:rPr>
              <a:t>Naam : XXXXXXXXXX</a:t>
            </a:r>
          </a:p>
          <a:p>
            <a:pPr algn="l"/>
            <a:r>
              <a:rPr lang="de-DE" dirty="0">
                <a:solidFill>
                  <a:srgbClr val="FFFFFF"/>
                </a:solidFill>
              </a:rPr>
              <a:t>Stage : verzorgingstehuis de wellen </a:t>
            </a:r>
          </a:p>
          <a:p>
            <a:pPr algn="l"/>
            <a:r>
              <a:rPr lang="de-DE" dirty="0">
                <a:solidFill>
                  <a:srgbClr val="FFFFFF"/>
                </a:solidFill>
              </a:rPr>
              <a:t>Stage </a:t>
            </a:r>
            <a:r>
              <a:rPr lang="de-DE" dirty="0" err="1">
                <a:solidFill>
                  <a:srgbClr val="FFFFFF"/>
                </a:solidFill>
              </a:rPr>
              <a:t>begeleider</a:t>
            </a:r>
            <a:r>
              <a:rPr lang="de-DE" dirty="0">
                <a:solidFill>
                  <a:srgbClr val="FFFFFF"/>
                </a:solidFill>
              </a:rPr>
              <a:t>: XXXXXXXX</a:t>
            </a:r>
            <a:endParaRPr lang="de-DE" dirty="0" err="1">
              <a:solidFill>
                <a:srgbClr val="FFFFFF">
                  <a:alpha val="70000"/>
                </a:srgbClr>
              </a:solidFill>
            </a:endParaRPr>
          </a:p>
        </p:txBody>
      </p:sp>
      <p:sp>
        <p:nvSpPr>
          <p:cNvPr id="79" name="Isosceles Triangle 78">
            <a:extLst>
              <a:ext uri="{FF2B5EF4-FFF2-40B4-BE49-F238E27FC236}">
                <a16:creationId xmlns:a16="http://schemas.microsoft.com/office/drawing/2014/main" id="{9D2E8756-2465-473A-BA2A-2DB1D6224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062562" y="3271487"/>
            <a:ext cx="220660" cy="186439"/>
          </a:xfrm>
          <a:prstGeom prst="triangl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4390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B8EC6-0D68-4002-8540-0DD674AB2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4000" dirty="0"/>
              <a:t>Inhoudsopgave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136899-E282-41D5-89F5-09D1958D40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173" y="2197460"/>
            <a:ext cx="8596668" cy="3880773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AutoNum type="arabicPeriod"/>
            </a:pPr>
            <a:r>
              <a:rPr lang="nl-NL" dirty="0"/>
              <a:t>Waar heb ik stage gelopen?</a:t>
            </a:r>
          </a:p>
          <a:p>
            <a:pPr>
              <a:buAutoNum type="arabicPeriod"/>
            </a:pPr>
            <a:r>
              <a:rPr lang="nl-NL" dirty="0"/>
              <a:t>Wanneer heb ik stage gelopen?</a:t>
            </a:r>
          </a:p>
          <a:p>
            <a:pPr>
              <a:buAutoNum type="arabicPeriod"/>
            </a:pPr>
            <a:r>
              <a:rPr lang="nl-NL" dirty="0"/>
              <a:t>Wat heb ik daar gedaan?</a:t>
            </a:r>
          </a:p>
          <a:p>
            <a:pPr>
              <a:buAutoNum type="arabicPeriod"/>
            </a:pPr>
            <a:r>
              <a:rPr lang="nl-NL" dirty="0"/>
              <a:t>Plus punten</a:t>
            </a:r>
          </a:p>
          <a:p>
            <a:pPr>
              <a:buAutoNum type="arabicPeriod"/>
            </a:pPr>
            <a:r>
              <a:rPr lang="nl-NL" dirty="0"/>
              <a:t>Min punten </a:t>
            </a:r>
          </a:p>
          <a:p>
            <a:pPr>
              <a:buAutoNum type="arabicPeriod"/>
            </a:pPr>
            <a:r>
              <a:rPr lang="nl-NL" dirty="0"/>
              <a:t>Vragen/Einde </a:t>
            </a:r>
          </a:p>
          <a:p>
            <a:pPr>
              <a:buAutoNum type="arabicPeriod"/>
            </a:pPr>
            <a:endParaRPr lang="nl-NL" dirty="0"/>
          </a:p>
          <a:p>
            <a:pPr>
              <a:buAutoNum type="arabicPeriod"/>
            </a:pPr>
            <a:endParaRPr lang="nl-NL" dirty="0"/>
          </a:p>
          <a:p>
            <a:pPr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9698506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Group 79">
            <a:extLst>
              <a:ext uri="{FF2B5EF4-FFF2-40B4-BE49-F238E27FC236}">
                <a16:creationId xmlns:a16="http://schemas.microsoft.com/office/drawing/2014/main" id="{A5AFB369-4673-4727-A7CD-D86AFE0AE0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81" name="Freeform 14">
              <a:extLst>
                <a:ext uri="{FF2B5EF4-FFF2-40B4-BE49-F238E27FC236}">
                  <a16:creationId xmlns:a16="http://schemas.microsoft.com/office/drawing/2014/main" id="{50709826-4D6B-4A97-8DB3-5DA1666262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47263F58-6EE6-45B3-9BF2-C0BD5D30A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5197CE03-EB81-4718-BEA1-C2D488961E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ectangle 23">
              <a:extLst>
                <a:ext uri="{FF2B5EF4-FFF2-40B4-BE49-F238E27FC236}">
                  <a16:creationId xmlns:a16="http://schemas.microsoft.com/office/drawing/2014/main" id="{A3451629-72D6-4E33-A99A-40FAF7445D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5" name="Rectangle 25">
              <a:extLst>
                <a:ext uri="{FF2B5EF4-FFF2-40B4-BE49-F238E27FC236}">
                  <a16:creationId xmlns:a16="http://schemas.microsoft.com/office/drawing/2014/main" id="{E04F0FD4-BCD5-4435-A6B5-A2E69303B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6" name="Isosceles Triangle 85">
              <a:extLst>
                <a:ext uri="{FF2B5EF4-FFF2-40B4-BE49-F238E27FC236}">
                  <a16:creationId xmlns:a16="http://schemas.microsoft.com/office/drawing/2014/main" id="{DE110F09-1C81-4E73-B5E9-D857CD879F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7" name="Rectangle 27">
              <a:extLst>
                <a:ext uri="{FF2B5EF4-FFF2-40B4-BE49-F238E27FC236}">
                  <a16:creationId xmlns:a16="http://schemas.microsoft.com/office/drawing/2014/main" id="{273A9C01-06BD-4E8E-8BBF-2E2A9ECF49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8" name="Rectangle 28">
              <a:extLst>
                <a:ext uri="{FF2B5EF4-FFF2-40B4-BE49-F238E27FC236}">
                  <a16:creationId xmlns:a16="http://schemas.microsoft.com/office/drawing/2014/main" id="{B206C9B2-27BE-4B6F-A4D0-485FBBEB58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9" name="Rectangle 29">
              <a:extLst>
                <a:ext uri="{FF2B5EF4-FFF2-40B4-BE49-F238E27FC236}">
                  <a16:creationId xmlns:a16="http://schemas.microsoft.com/office/drawing/2014/main" id="{2E7D673E-0C5C-4F2B-B46E-3E9286B9E8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0" name="Isosceles Triangle 89">
              <a:extLst>
                <a:ext uri="{FF2B5EF4-FFF2-40B4-BE49-F238E27FC236}">
                  <a16:creationId xmlns:a16="http://schemas.microsoft.com/office/drawing/2014/main" id="{F0F78B34-9B26-4CA9-B8F0-B9638730F9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Afbeelding 4" descr="Afbeelding met buiten, gebouw, lucht, boom&#10;&#10;Beschrijving is gegenereerd met zeer hoge betrouwbaarheid">
            <a:extLst>
              <a:ext uri="{FF2B5EF4-FFF2-40B4-BE49-F238E27FC236}">
                <a16:creationId xmlns:a16="http://schemas.microsoft.com/office/drawing/2014/main" id="{9E629BBF-5E2A-4022-A5E1-0D196B3A6D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981" t="716" r="14575" b="-877"/>
          <a:stretch/>
        </p:blipFill>
        <p:spPr>
          <a:xfrm>
            <a:off x="5057212" y="-11492"/>
            <a:ext cx="6723787" cy="6868892"/>
          </a:xfrm>
          <a:custGeom>
            <a:avLst/>
            <a:gdLst>
              <a:gd name="connsiteX0" fmla="*/ 379987 w 7922146"/>
              <a:gd name="connsiteY0" fmla="*/ 0 h 6858001"/>
              <a:gd name="connsiteX1" fmla="*/ 5304971 w 7922146"/>
              <a:gd name="connsiteY1" fmla="*/ 0 h 6858001"/>
              <a:gd name="connsiteX2" fmla="*/ 7065281 w 7922146"/>
              <a:gd name="connsiteY2" fmla="*/ 0 h 6858001"/>
              <a:gd name="connsiteX3" fmla="*/ 7397540 w 7922146"/>
              <a:gd name="connsiteY3" fmla="*/ 0 h 6858001"/>
              <a:gd name="connsiteX4" fmla="*/ 7397540 w 7922146"/>
              <a:gd name="connsiteY4" fmla="*/ 1 h 6858001"/>
              <a:gd name="connsiteX5" fmla="*/ 7922146 w 7922146"/>
              <a:gd name="connsiteY5" fmla="*/ 1 h 6858001"/>
              <a:gd name="connsiteX6" fmla="*/ 7922146 w 7922146"/>
              <a:gd name="connsiteY6" fmla="*/ 6858001 h 6858001"/>
              <a:gd name="connsiteX7" fmla="*/ 7065281 w 7922146"/>
              <a:gd name="connsiteY7" fmla="*/ 6858001 h 6858001"/>
              <a:gd name="connsiteX8" fmla="*/ 7065281 w 7922146"/>
              <a:gd name="connsiteY8" fmla="*/ 6858000 h 6858001"/>
              <a:gd name="connsiteX9" fmla="*/ 5932989 w 7922146"/>
              <a:gd name="connsiteY9" fmla="*/ 6858000 h 6858001"/>
              <a:gd name="connsiteX10" fmla="*/ 5932989 w 7922146"/>
              <a:gd name="connsiteY10" fmla="*/ 6858001 h 6858001"/>
              <a:gd name="connsiteX11" fmla="*/ 27809 w 7922146"/>
              <a:gd name="connsiteY11" fmla="*/ 6858001 h 6858001"/>
              <a:gd name="connsiteX12" fmla="*/ 1803228 w 7922146"/>
              <a:gd name="connsiteY12" fmla="*/ 4521201 h 6858001"/>
              <a:gd name="connsiteX13" fmla="*/ 0 w 7922146"/>
              <a:gd name="connsiteY13" fmla="*/ 0 h 6858001"/>
              <a:gd name="connsiteX14" fmla="*/ 379987 w 7922146"/>
              <a:gd name="connsiteY14" fmla="*/ 0 h 6858001"/>
              <a:gd name="connsiteX15" fmla="*/ 0 w 7922146"/>
              <a:gd name="connsiteY15" fmla="*/ 407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939640B-9358-44D9-87AE-A928FDD5A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5089" y="893019"/>
            <a:ext cx="4720285" cy="894255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r"/>
            <a:r>
              <a:rPr lang="en-US" sz="4800" dirty="0" err="1">
                <a:ea typeface="+mj-lt"/>
                <a:cs typeface="+mj-lt"/>
              </a:rPr>
              <a:t>Waar</a:t>
            </a:r>
            <a:r>
              <a:rPr lang="en-US" sz="4800" dirty="0">
                <a:ea typeface="+mj-lt"/>
                <a:cs typeface="+mj-lt"/>
              </a:rPr>
              <a:t> </a:t>
            </a:r>
            <a:r>
              <a:rPr lang="en-US" sz="4800" dirty="0" err="1">
                <a:ea typeface="+mj-lt"/>
                <a:cs typeface="+mj-lt"/>
              </a:rPr>
              <a:t>heb</a:t>
            </a:r>
            <a:r>
              <a:rPr lang="en-US" sz="4800" dirty="0">
                <a:ea typeface="+mj-lt"/>
                <a:cs typeface="+mj-lt"/>
              </a:rPr>
              <a:t> </a:t>
            </a:r>
            <a:r>
              <a:rPr lang="en-US" sz="4800" dirty="0" err="1">
                <a:ea typeface="+mj-lt"/>
                <a:cs typeface="+mj-lt"/>
              </a:rPr>
              <a:t>ik</a:t>
            </a:r>
            <a:r>
              <a:rPr lang="en-US" sz="4800" dirty="0">
                <a:ea typeface="+mj-lt"/>
                <a:cs typeface="+mj-lt"/>
              </a:rPr>
              <a:t> stage </a:t>
            </a:r>
            <a:r>
              <a:rPr lang="en-US" sz="4800" dirty="0" err="1">
                <a:ea typeface="+mj-lt"/>
                <a:cs typeface="+mj-lt"/>
              </a:rPr>
              <a:t>gelopen</a:t>
            </a:r>
            <a:r>
              <a:rPr lang="en-US" sz="4800" dirty="0">
                <a:ea typeface="+mj-lt"/>
                <a:cs typeface="+mj-lt"/>
              </a:rPr>
              <a:t> ? </a:t>
            </a:r>
          </a:p>
        </p:txBody>
      </p:sp>
      <p:cxnSp>
        <p:nvCxnSpPr>
          <p:cNvPr id="111" name="Straight Connector 91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93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4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5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6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7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8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9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BB46AA-9D10-4ED5-A29B-FF1FD88C4263}"/>
              </a:ext>
            </a:extLst>
          </p:cNvPr>
          <p:cNvSpPr txBox="1"/>
          <p:nvPr/>
        </p:nvSpPr>
        <p:spPr>
          <a:xfrm>
            <a:off x="914400" y="2266334"/>
            <a:ext cx="3554360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indent="-457200">
              <a:buFont typeface="Wingdings"/>
              <a:buChar char="v"/>
            </a:pPr>
            <a:r>
              <a:rPr lang="nl-NL" sz="2000" dirty="0"/>
              <a:t>Brabantszorg de Wellen</a:t>
            </a:r>
          </a:p>
          <a:p>
            <a:pPr marL="457200" indent="-457200">
              <a:buFont typeface="Wingdings"/>
              <a:buChar char="v"/>
            </a:pPr>
            <a:r>
              <a:rPr lang="nl-NL" sz="2000" dirty="0"/>
              <a:t>Restaurant de </a:t>
            </a:r>
            <a:r>
              <a:rPr lang="nl-NL" sz="2000" dirty="0" err="1"/>
              <a:t>seasons</a:t>
            </a:r>
            <a:r>
              <a:rPr lang="nl-NL" sz="2000" dirty="0"/>
              <a:t> </a:t>
            </a:r>
          </a:p>
          <a:p>
            <a:pPr marL="457200" indent="-457200">
              <a:buFont typeface="Wingdings"/>
              <a:buChar char="v"/>
            </a:pPr>
            <a:r>
              <a:rPr lang="nl-NL" sz="2000" dirty="0" err="1"/>
              <a:t>Driek</a:t>
            </a:r>
            <a:r>
              <a:rPr lang="nl-NL" sz="2000" dirty="0"/>
              <a:t> van </a:t>
            </a:r>
            <a:r>
              <a:rPr lang="nl-NL" sz="2000" dirty="0" err="1"/>
              <a:t>Erpstraat</a:t>
            </a:r>
            <a:r>
              <a:rPr lang="nl-NL" sz="2000" dirty="0"/>
              <a:t> 2</a:t>
            </a:r>
          </a:p>
          <a:p>
            <a:pPr marL="457200" indent="-457200">
              <a:buFont typeface="Wingdings"/>
              <a:buChar char="v"/>
            </a:pPr>
            <a:r>
              <a:rPr lang="nl-NL" sz="2000" dirty="0"/>
              <a:t>Oss </a:t>
            </a:r>
          </a:p>
        </p:txBody>
      </p:sp>
    </p:spTree>
    <p:extLst>
      <p:ext uri="{BB962C8B-B14F-4D97-AF65-F5344CB8AC3E}">
        <p14:creationId xmlns:p14="http://schemas.microsoft.com/office/powerpoint/2010/main" val="1207113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90BF1-9021-454C-866B-066F8FAFB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417" y="445625"/>
            <a:ext cx="6593808" cy="1320800"/>
          </a:xfrm>
        </p:spPr>
        <p:txBody>
          <a:bodyPr anchor="ctr">
            <a:normAutofit/>
          </a:bodyPr>
          <a:lstStyle/>
          <a:p>
            <a:r>
              <a:rPr lang="nl-NL" dirty="0"/>
              <a:t>Wanneer heb ik stage gelopen?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EE5477-AA31-41B2-A39A-DC41BC65B0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167" y="2160589"/>
            <a:ext cx="3720916" cy="3560733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Wingdings" charset="2"/>
              <a:buChar char="v"/>
            </a:pPr>
            <a:r>
              <a:rPr lang="nl-NL" dirty="0"/>
              <a:t>Dinsdag </a:t>
            </a:r>
            <a:endParaRPr lang="nl-NL"/>
          </a:p>
          <a:p>
            <a:pPr>
              <a:buFont typeface="Wingdings" charset="2"/>
              <a:buChar char="v"/>
            </a:pPr>
            <a:r>
              <a:rPr lang="nl-NL" dirty="0"/>
              <a:t>15:30 tot 17:30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265C3A86-AC4C-4E69-9B88-D610C05A6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035" y="1974266"/>
            <a:ext cx="4602747" cy="240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65671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4" descr="Afbeelding met vloer, binnen, tafel, kamer&#10;&#10;Beschrijving is gegenereerd met zeer hoge betrouwbaarheid">
            <a:extLst>
              <a:ext uri="{FF2B5EF4-FFF2-40B4-BE49-F238E27FC236}">
                <a16:creationId xmlns:a16="http://schemas.microsoft.com/office/drawing/2014/main" id="{0D1AED00-0D16-4DB5-BD46-417823B1A6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23" t="-124" r="25748" b="-235"/>
          <a:stretch/>
        </p:blipFill>
        <p:spPr>
          <a:xfrm>
            <a:off x="5191628" y="3823"/>
            <a:ext cx="6742763" cy="6882489"/>
          </a:xfrm>
          <a:custGeom>
            <a:avLst/>
            <a:gdLst>
              <a:gd name="connsiteX0" fmla="*/ 379987 w 7922146"/>
              <a:gd name="connsiteY0" fmla="*/ 0 h 6858001"/>
              <a:gd name="connsiteX1" fmla="*/ 5304971 w 7922146"/>
              <a:gd name="connsiteY1" fmla="*/ 0 h 6858001"/>
              <a:gd name="connsiteX2" fmla="*/ 7065281 w 7922146"/>
              <a:gd name="connsiteY2" fmla="*/ 0 h 6858001"/>
              <a:gd name="connsiteX3" fmla="*/ 7397540 w 7922146"/>
              <a:gd name="connsiteY3" fmla="*/ 0 h 6858001"/>
              <a:gd name="connsiteX4" fmla="*/ 7397540 w 7922146"/>
              <a:gd name="connsiteY4" fmla="*/ 1 h 6858001"/>
              <a:gd name="connsiteX5" fmla="*/ 7922146 w 7922146"/>
              <a:gd name="connsiteY5" fmla="*/ 1 h 6858001"/>
              <a:gd name="connsiteX6" fmla="*/ 7922146 w 7922146"/>
              <a:gd name="connsiteY6" fmla="*/ 6858001 h 6858001"/>
              <a:gd name="connsiteX7" fmla="*/ 7065281 w 7922146"/>
              <a:gd name="connsiteY7" fmla="*/ 6858001 h 6858001"/>
              <a:gd name="connsiteX8" fmla="*/ 7065281 w 7922146"/>
              <a:gd name="connsiteY8" fmla="*/ 6858000 h 6858001"/>
              <a:gd name="connsiteX9" fmla="*/ 5932989 w 7922146"/>
              <a:gd name="connsiteY9" fmla="*/ 6858000 h 6858001"/>
              <a:gd name="connsiteX10" fmla="*/ 5932989 w 7922146"/>
              <a:gd name="connsiteY10" fmla="*/ 6858001 h 6858001"/>
              <a:gd name="connsiteX11" fmla="*/ 27809 w 7922146"/>
              <a:gd name="connsiteY11" fmla="*/ 6858001 h 6858001"/>
              <a:gd name="connsiteX12" fmla="*/ 1803228 w 7922146"/>
              <a:gd name="connsiteY12" fmla="*/ 4521201 h 6858001"/>
              <a:gd name="connsiteX13" fmla="*/ 0 w 7922146"/>
              <a:gd name="connsiteY13" fmla="*/ 0 h 6858001"/>
              <a:gd name="connsiteX14" fmla="*/ 379987 w 7922146"/>
              <a:gd name="connsiteY14" fmla="*/ 0 h 6858001"/>
              <a:gd name="connsiteX15" fmla="*/ 0 w 7922146"/>
              <a:gd name="connsiteY15" fmla="*/ 407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DEA782F-E637-44ED-8DD6-079CA27BD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172" y="732503"/>
            <a:ext cx="4756717" cy="743154"/>
          </a:xfrm>
        </p:spPr>
        <p:txBody>
          <a:bodyPr vert="horz" lIns="91440" tIns="45720" rIns="91440" bIns="45720" rtlCol="0">
            <a:normAutofit fontScale="90000"/>
          </a:bodyPr>
          <a:lstStyle/>
          <a:p>
            <a:r>
              <a:rPr lang="en-US" dirty="0"/>
              <a:t>Wat </a:t>
            </a:r>
            <a:r>
              <a:rPr lang="en-US" dirty="0" err="1"/>
              <a:t>heb</a:t>
            </a:r>
            <a:r>
              <a:rPr lang="en-US" dirty="0"/>
              <a:t> </a:t>
            </a:r>
            <a:r>
              <a:rPr lang="en-US" dirty="0" err="1"/>
              <a:t>ik</a:t>
            </a:r>
            <a:r>
              <a:rPr lang="en-US" dirty="0"/>
              <a:t> </a:t>
            </a:r>
            <a:r>
              <a:rPr lang="en-US" dirty="0" err="1"/>
              <a:t>daar</a:t>
            </a:r>
            <a:r>
              <a:rPr lang="en-US" dirty="0"/>
              <a:t> </a:t>
            </a:r>
            <a:r>
              <a:rPr lang="en-US" dirty="0" err="1"/>
              <a:t>gedaan</a:t>
            </a:r>
            <a:r>
              <a:rPr lang="en-US" dirty="0"/>
              <a:t>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2E6E2F-5676-4CFA-940F-AB7021236C1E}"/>
              </a:ext>
            </a:extLst>
          </p:cNvPr>
          <p:cNvSpPr txBox="1"/>
          <p:nvPr/>
        </p:nvSpPr>
        <p:spPr>
          <a:xfrm>
            <a:off x="677334" y="2086847"/>
            <a:ext cx="3851122" cy="3880773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Ctr="0" forceAA="0" compatLnSpc="1">
            <a:prstTxWarp prst="textNoShape">
              <a:avLst/>
            </a:prstTxWarp>
            <a:normAutofit/>
          </a:bodyPr>
          <a:lstStyle/>
          <a:p>
            <a:pPr marL="285750" indent="-285750">
              <a:spcAft>
                <a:spcPts val="600"/>
              </a:spcAft>
              <a:buFont typeface="Wingdings"/>
              <a:buChar char="v"/>
            </a:pPr>
            <a:endParaRPr lang="nl-NL" dirty="0"/>
          </a:p>
        </p:txBody>
      </p:sp>
      <p:cxnSp>
        <p:nvCxnSpPr>
          <p:cNvPr id="305" name="Straight Connector 126">
            <a:extLst>
              <a:ext uri="{FF2B5EF4-FFF2-40B4-BE49-F238E27FC236}">
                <a16:creationId xmlns:a16="http://schemas.microsoft.com/office/drawing/2014/main" id="{64FA5DFF-7FE6-4855-84E6-DFA78EE978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6" name="Straight Connector 128">
            <a:extLst>
              <a:ext uri="{FF2B5EF4-FFF2-40B4-BE49-F238E27FC236}">
                <a16:creationId xmlns:a16="http://schemas.microsoft.com/office/drawing/2014/main" id="{2AFD8CBA-54A3-4363-991B-B9C631BBF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7" name="Rectangle 23">
            <a:extLst>
              <a:ext uri="{FF2B5EF4-FFF2-40B4-BE49-F238E27FC236}">
                <a16:creationId xmlns:a16="http://schemas.microsoft.com/office/drawing/2014/main" id="{3F088236-D655-4F88-B238-E1676235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8" name="Rectangle 25">
            <a:extLst>
              <a:ext uri="{FF2B5EF4-FFF2-40B4-BE49-F238E27FC236}">
                <a16:creationId xmlns:a16="http://schemas.microsoft.com/office/drawing/2014/main" id="{3DAC0C92-199E-475C-9390-119A9B027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9" name="Isosceles Triangle 24">
            <a:extLst>
              <a:ext uri="{FF2B5EF4-FFF2-40B4-BE49-F238E27FC236}">
                <a16:creationId xmlns:a16="http://schemas.microsoft.com/office/drawing/2014/main" id="{C4CFB339-0ED8-4FE2-9EF1-6D1375B849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0" name="Rectangle 27">
            <a:extLst>
              <a:ext uri="{FF2B5EF4-FFF2-40B4-BE49-F238E27FC236}">
                <a16:creationId xmlns:a16="http://schemas.microsoft.com/office/drawing/2014/main" id="{31896C80-2069-4431-9C19-83B913734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1" name="Rectangle 28">
            <a:extLst>
              <a:ext uri="{FF2B5EF4-FFF2-40B4-BE49-F238E27FC236}">
                <a16:creationId xmlns:a16="http://schemas.microsoft.com/office/drawing/2014/main" id="{BF120A21-0841-4823-B0C4-28AEBCEF9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2" name="Rectangle 29">
            <a:extLst>
              <a:ext uri="{FF2B5EF4-FFF2-40B4-BE49-F238E27FC236}">
                <a16:creationId xmlns:a16="http://schemas.microsoft.com/office/drawing/2014/main" id="{DBB05BAE-BBD3-4289-899F-A6851503C6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3" name="Isosceles Triangle 29">
            <a:extLst>
              <a:ext uri="{FF2B5EF4-FFF2-40B4-BE49-F238E27FC236}">
                <a16:creationId xmlns:a16="http://schemas.microsoft.com/office/drawing/2014/main" id="{9874D11C-36F5-4BBE-A490-019A54E95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C5133D-38E8-4006-8877-5CEF6544629F}"/>
              </a:ext>
            </a:extLst>
          </p:cNvPr>
          <p:cNvSpPr txBox="1"/>
          <p:nvPr/>
        </p:nvSpPr>
        <p:spPr>
          <a:xfrm>
            <a:off x="676276" y="2298597"/>
            <a:ext cx="3185651" cy="36933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Wingdings"/>
              <a:buChar char="v"/>
            </a:pPr>
            <a:r>
              <a:rPr lang="nl-NL" dirty="0"/>
              <a:t>Afgewassen </a:t>
            </a:r>
          </a:p>
          <a:p>
            <a:pPr marL="285750" indent="-285750">
              <a:buFont typeface="Wingdings"/>
              <a:buChar char="v"/>
            </a:pPr>
            <a:r>
              <a:rPr lang="nl-NL" dirty="0"/>
              <a:t>Schoongemaakt</a:t>
            </a:r>
          </a:p>
          <a:p>
            <a:pPr marL="285750" indent="-285750">
              <a:buFont typeface="Wingdings"/>
              <a:buChar char="v"/>
            </a:pPr>
            <a:r>
              <a:rPr lang="nl-NL" dirty="0"/>
              <a:t>Drinken ingeschonken</a:t>
            </a:r>
          </a:p>
          <a:p>
            <a:pPr marL="285750" indent="-285750">
              <a:buFont typeface="Wingdings"/>
              <a:buChar char="v"/>
            </a:pPr>
            <a:r>
              <a:rPr lang="nl-NL" dirty="0"/>
              <a:t>Koffie + thee gezet</a:t>
            </a:r>
          </a:p>
          <a:p>
            <a:pPr marL="285750" indent="-285750">
              <a:buFont typeface="Wingdings"/>
              <a:buChar char="v"/>
            </a:pPr>
            <a:r>
              <a:rPr lang="nl-NL" dirty="0"/>
              <a:t>Tafels gedekt</a:t>
            </a:r>
          </a:p>
          <a:p>
            <a:pPr marL="285750" indent="-285750">
              <a:buFont typeface="Wingdings"/>
              <a:buChar char="v"/>
            </a:pPr>
            <a:r>
              <a:rPr lang="nl-NL" dirty="0"/>
              <a:t>Bestellingen opgenomen</a:t>
            </a:r>
          </a:p>
          <a:p>
            <a:pPr marL="285750" indent="-285750">
              <a:buFont typeface="Wingdings"/>
              <a:buChar char="v"/>
            </a:pPr>
            <a:r>
              <a:rPr lang="nl-NL" dirty="0"/>
              <a:t>Drinken + eten bijgevuld</a:t>
            </a:r>
          </a:p>
          <a:p>
            <a:pPr marL="285750" indent="-285750">
              <a:buFont typeface="Wingdings"/>
              <a:buChar char="v"/>
            </a:pPr>
            <a:r>
              <a:rPr lang="nl-NL" dirty="0"/>
              <a:t>Eten gebracht </a:t>
            </a:r>
          </a:p>
          <a:p>
            <a:endParaRPr lang="nl-NL" dirty="0"/>
          </a:p>
          <a:p>
            <a:endParaRPr lang="nl-NL" dirty="0"/>
          </a:p>
          <a:p>
            <a:pPr marL="285750" indent="-285750">
              <a:buFont typeface="Wingdings"/>
              <a:buChar char="v"/>
            </a:pPr>
            <a:endParaRPr lang="nl-NL" dirty="0"/>
          </a:p>
          <a:p>
            <a:pPr marL="285750" indent="-285750">
              <a:buFont typeface="Wingdings"/>
              <a:buChar char="v"/>
            </a:pPr>
            <a:endParaRPr lang="nl-NL" dirty="0"/>
          </a:p>
          <a:p>
            <a:pPr marL="285750" indent="-285750">
              <a:buFont typeface="Wingdings"/>
              <a:buChar char="v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5845067"/>
      </p:ext>
    </p:extLst>
  </p:cSld>
  <p:clrMapOvr>
    <a:masterClrMapping/>
  </p:clrMapOvr>
  <p:transition spd="slow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EB264B-B257-44BB-AA6C-6D0A3E6A0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Plus </a:t>
            </a:r>
            <a:r>
              <a:rPr lang="en-US" dirty="0" err="1"/>
              <a:t>punten</a:t>
            </a:r>
            <a:r>
              <a:rPr lang="en-US" dirty="0"/>
              <a:t>?</a:t>
            </a:r>
          </a:p>
        </p:txBody>
      </p:sp>
      <p:sp>
        <p:nvSpPr>
          <p:cNvPr id="21" name="Tijdelijke aanduiding voor inhoud 20">
            <a:extLst>
              <a:ext uri="{FF2B5EF4-FFF2-40B4-BE49-F238E27FC236}">
                <a16:creationId xmlns:a16="http://schemas.microsoft.com/office/drawing/2014/main" id="{EC212C7B-F7C2-49B0-86F0-D6DC18B43E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3957349" cy="3749323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Wingdings" charset="2"/>
              <a:buChar char="v"/>
            </a:pPr>
            <a:r>
              <a:rPr lang="nl-NL" dirty="0"/>
              <a:t>Je had veel sociaal contact met mensen</a:t>
            </a:r>
          </a:p>
          <a:p>
            <a:pPr>
              <a:buFont typeface="Wingdings" charset="2"/>
              <a:buChar char="v"/>
            </a:pPr>
            <a:r>
              <a:rPr lang="nl-NL" dirty="0"/>
              <a:t>Je mocht veel dingen zelf doen </a:t>
            </a:r>
          </a:p>
          <a:p>
            <a:pPr>
              <a:buFont typeface="Wingdings" charset="2"/>
              <a:buChar char="v"/>
            </a:pPr>
            <a:r>
              <a:rPr lang="nl-NL" dirty="0"/>
              <a:t>Je kreeg soms gratis eten en drinken</a:t>
            </a: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2AD7DD6C-9C09-45A1-8E45-6778B33B93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7111" y="2159331"/>
            <a:ext cx="4686251" cy="1729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51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B2950C-9977-4FD8-B1DF-49C7F8D73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746" y="609600"/>
            <a:ext cx="3729076" cy="1320800"/>
          </a:xfrm>
        </p:spPr>
        <p:txBody>
          <a:bodyPr anchor="ctr">
            <a:normAutofit/>
          </a:bodyPr>
          <a:lstStyle/>
          <a:p>
            <a:r>
              <a:rPr lang="nl-NL" dirty="0"/>
              <a:t>Min punten?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9F2FDB6-AD3D-4A7B-8B3C-8D8A3FA93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167" y="2160589"/>
            <a:ext cx="3720916" cy="3560733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Wingdings" charset="2"/>
              <a:buChar char="v"/>
            </a:pPr>
            <a:r>
              <a:rPr lang="en-US" dirty="0"/>
              <a:t>Het </a:t>
            </a:r>
            <a:r>
              <a:rPr lang="en-US" dirty="0" err="1"/>
              <a:t>afwassen</a:t>
            </a:r>
            <a:r>
              <a:rPr lang="en-US" dirty="0"/>
              <a:t> </a:t>
            </a:r>
            <a:endParaRPr lang="nl-NL" dirty="0"/>
          </a:p>
          <a:p>
            <a:pPr>
              <a:buFont typeface="Wingdings" charset="2"/>
              <a:buChar char="v"/>
            </a:pPr>
            <a:r>
              <a:rPr lang="en-US" dirty="0"/>
              <a:t>Je </a:t>
            </a:r>
            <a:r>
              <a:rPr lang="en-US" dirty="0" err="1"/>
              <a:t>moest</a:t>
            </a:r>
            <a:r>
              <a:rPr lang="en-US" dirty="0"/>
              <a:t> </a:t>
            </a:r>
            <a:r>
              <a:rPr lang="en-US" dirty="0" err="1"/>
              <a:t>vaak</a:t>
            </a:r>
            <a:r>
              <a:rPr lang="en-US" dirty="0"/>
              <a:t> het </a:t>
            </a:r>
            <a:r>
              <a:rPr lang="en-US" dirty="0" err="1"/>
              <a:t>zelfde</a:t>
            </a:r>
            <a:r>
              <a:rPr lang="en-US" dirty="0"/>
              <a:t> </a:t>
            </a:r>
            <a:r>
              <a:rPr lang="en-US" dirty="0" err="1"/>
              <a:t>doen</a:t>
            </a:r>
            <a:r>
              <a:rPr lang="en-US" dirty="0"/>
              <a:t>.</a:t>
            </a:r>
          </a:p>
          <a:p>
            <a:pPr>
              <a:buFont typeface="Wingdings" charset="2"/>
              <a:buChar char="v"/>
            </a:pPr>
            <a:endParaRPr lang="en-US" dirty="0"/>
          </a:p>
        </p:txBody>
      </p:sp>
      <p:pic>
        <p:nvPicPr>
          <p:cNvPr id="3" name="Picture 3" descr="Afbeelding met object&#10;&#10;Beschrijving is gegenereerd met hoge betrouwbaarheid">
            <a:extLst>
              <a:ext uri="{FF2B5EF4-FFF2-40B4-BE49-F238E27FC236}">
                <a16:creationId xmlns:a16="http://schemas.microsoft.com/office/drawing/2014/main" id="{1074B2BC-045C-45BC-A6EE-ADDD5ABAEB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0148" y="2416928"/>
            <a:ext cx="4363655" cy="143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668803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0494A-6DAF-428C-B5B6-22F74E73F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746" y="609600"/>
            <a:ext cx="3729076" cy="1320800"/>
          </a:xfrm>
        </p:spPr>
        <p:txBody>
          <a:bodyPr anchor="ctr">
            <a:normAutofit/>
          </a:bodyPr>
          <a:lstStyle/>
          <a:p>
            <a:r>
              <a:rPr lang="nl-NL" dirty="0"/>
              <a:t>Vragen/Einde?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56E88C6-7C71-43E9-B5D5-00EEA8F285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167" y="2160589"/>
            <a:ext cx="3720916" cy="3560733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Wingdings" charset="2"/>
              <a:buChar char="v"/>
            </a:pPr>
            <a:r>
              <a:rPr lang="en-US" dirty="0" err="1"/>
              <a:t>Vragen</a:t>
            </a:r>
            <a:r>
              <a:rPr lang="en-US" dirty="0"/>
              <a:t>/</a:t>
            </a:r>
            <a:r>
              <a:rPr lang="en-US" dirty="0" err="1"/>
              <a:t>Einde</a:t>
            </a:r>
            <a:endParaRPr lang="nl-NL" dirty="0" err="1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6D7989C1-D929-436E-9DA6-F583ACCC7E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3424" y="632145"/>
            <a:ext cx="4363969" cy="5089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93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483226F79D3442AED56F16394E78FF" ma:contentTypeVersion="8" ma:contentTypeDescription="Een nieuw document maken." ma:contentTypeScope="" ma:versionID="ecc3de91a55a19a7e7bf871b496b100d">
  <xsd:schema xmlns:xsd="http://www.w3.org/2001/XMLSchema" xmlns:xs="http://www.w3.org/2001/XMLSchema" xmlns:p="http://schemas.microsoft.com/office/2006/metadata/properties" xmlns:ns3="03c1073f-59ca-4b02-9a54-25651d767f09" xmlns:ns4="54cf5622-c7f8-4ecf-a16b-d0c1e0637fa1" targetNamespace="http://schemas.microsoft.com/office/2006/metadata/properties" ma:root="true" ma:fieldsID="109e8cb7c3e5aba2d2482a3a151de4bb" ns3:_="" ns4:_="">
    <xsd:import namespace="03c1073f-59ca-4b02-9a54-25651d767f09"/>
    <xsd:import namespace="54cf5622-c7f8-4ecf-a16b-d0c1e0637fa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c1073f-59ca-4b02-9a54-25651d767f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f5622-c7f8-4ecf-a16b-d0c1e0637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8E1CF8-3FCC-4E00-B5D0-1C93D4473B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c1073f-59ca-4b02-9a54-25651d767f09"/>
    <ds:schemaRef ds:uri="54cf5622-c7f8-4ecf-a16b-d0c1e0637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81AB3AD-B1B7-49A2-8507-6091A2E0A8B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5698D70-2A1C-4DE0-9B2D-9F2A671868A3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54cf5622-c7f8-4ecf-a16b-d0c1e0637fa1"/>
    <ds:schemaRef ds:uri="03c1073f-59ca-4b02-9a54-25651d767f09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82</Words>
  <Application>Microsoft Office PowerPoint</Application>
  <PresentationFormat>Breedbeeld</PresentationFormat>
  <Paragraphs>41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Trebuchet MS</vt:lpstr>
      <vt:lpstr>Wingdings</vt:lpstr>
      <vt:lpstr>Wingdings 3</vt:lpstr>
      <vt:lpstr>Facet</vt:lpstr>
      <vt:lpstr>Maatschapelijke stage </vt:lpstr>
      <vt:lpstr>Inhoudsopgave </vt:lpstr>
      <vt:lpstr>Waar heb ik stage gelopen ? </vt:lpstr>
      <vt:lpstr>Wanneer heb ik stage gelopen?</vt:lpstr>
      <vt:lpstr>Wat heb ik daar gedaan?</vt:lpstr>
      <vt:lpstr>Plus punten?</vt:lpstr>
      <vt:lpstr>Min punten?</vt:lpstr>
      <vt:lpstr>Vragen/Einde?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/>
  <cp:lastModifiedBy>Janssen, MGTM (Thilly)</cp:lastModifiedBy>
  <cp:revision>588</cp:revision>
  <dcterms:created xsi:type="dcterms:W3CDTF">2012-07-30T23:35:21Z</dcterms:created>
  <dcterms:modified xsi:type="dcterms:W3CDTF">2019-09-17T13:50:53Z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0x010100F0483226F79D3442AED56F16394E78FF</vt:lpwstr>
  </property>
</Properties>
</file>