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81533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063007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34620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53439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766619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85114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37565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0321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2660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06720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13156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47000"/>
            <a:lum/>
          </a:blip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7668AB-CFDA-4689-A987-1A22365EB319}" type="datetimeFigureOut">
              <a:rPr lang="nl-NL" smtClean="0"/>
              <a:t>4-9-2016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7358B1-69B5-43A1-9310-4A3AAB346AD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64323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Ziekteleer 3.2/4.2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Les 1: opfrissen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Cursusjaar 2016/2017</a:t>
            </a:r>
          </a:p>
          <a:p>
            <a:r>
              <a:rPr lang="nl-NL" dirty="0" smtClean="0"/>
              <a:t>Mw. Vonk / mw. Zanderink-Mollenhorst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02236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Doelen behaald?</a:t>
            </a:r>
            <a:endParaRPr lang="nl-NL" dirty="0"/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Basiskennis vorig jaar opfrissen</a:t>
            </a:r>
          </a:p>
          <a:p>
            <a:pPr lvl="1"/>
            <a:r>
              <a:rPr lang="nl-NL" dirty="0" smtClean="0"/>
              <a:t>Kun je de belangrijkste kengetallen noemen</a:t>
            </a:r>
            <a:endParaRPr lang="nl-NL" dirty="0"/>
          </a:p>
          <a:p>
            <a:pPr lvl="1"/>
            <a:r>
              <a:rPr lang="nl-NL" dirty="0" smtClean="0"/>
              <a:t>Kun je uitleggen wat het nut is van kengetallen kennen</a:t>
            </a:r>
          </a:p>
          <a:p>
            <a:pPr lvl="1"/>
            <a:r>
              <a:rPr lang="nl-NL" dirty="0" smtClean="0"/>
              <a:t>Kun je uitleggen wat met ‘anatomie’ bedoeld wordt</a:t>
            </a:r>
          </a:p>
          <a:p>
            <a:pPr lvl="1"/>
            <a:r>
              <a:rPr lang="nl-NL" dirty="0" smtClean="0"/>
              <a:t>Kun je onderdelen van het skelet benoemen</a:t>
            </a:r>
          </a:p>
          <a:p>
            <a:pPr lvl="1"/>
            <a:r>
              <a:rPr lang="nl-NL" dirty="0" smtClean="0"/>
              <a:t>Kun je van skeletten vorm en functie toelichten.</a:t>
            </a:r>
          </a:p>
          <a:p>
            <a:endParaRPr lang="nl-NL" dirty="0" smtClean="0"/>
          </a:p>
          <a:p>
            <a:r>
              <a:rPr lang="nl-NL" dirty="0" smtClean="0"/>
              <a:t>Voor de komende lessen voldoende diepgang bieden op een wijze die aansluit bij de wensen van het AOC/jullie/mij.</a:t>
            </a:r>
            <a:endParaRPr lang="nl-NL" dirty="0"/>
          </a:p>
          <a:p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791787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Tip / top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8202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Bedankt voor je aandeel in deze les!	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Volgende les: maandag 12 september 2016 , lesuur 2 &amp; 3.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68188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Planning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Doelen bespreken</a:t>
            </a:r>
          </a:p>
          <a:p>
            <a:r>
              <a:rPr lang="nl-NL" dirty="0" smtClean="0"/>
              <a:t>Opfrissen kengetallen</a:t>
            </a:r>
          </a:p>
          <a:p>
            <a:r>
              <a:rPr lang="nl-NL" dirty="0" smtClean="0"/>
              <a:t>Anatomie (theorie / opdrachten)</a:t>
            </a:r>
          </a:p>
          <a:p>
            <a:r>
              <a:rPr lang="nl-NL" dirty="0" smtClean="0"/>
              <a:t>Bespreken opdracht</a:t>
            </a:r>
          </a:p>
          <a:p>
            <a:r>
              <a:rPr lang="nl-NL" dirty="0" smtClean="0"/>
              <a:t>Doelen behaald</a:t>
            </a:r>
          </a:p>
          <a:p>
            <a:r>
              <a:rPr lang="nl-NL" dirty="0" smtClean="0"/>
              <a:t>Volgende les</a:t>
            </a:r>
          </a:p>
          <a:p>
            <a:r>
              <a:rPr lang="nl-NL" dirty="0" smtClean="0"/>
              <a:t>Tip / top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4578556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Doelen (aan het eind van de les)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Basiskennis vorig jaar opfrissen</a:t>
            </a:r>
          </a:p>
          <a:p>
            <a:pPr lvl="1"/>
            <a:r>
              <a:rPr lang="nl-NL" dirty="0" smtClean="0"/>
              <a:t>Kun je de belangrijkste kengetallen noemen</a:t>
            </a:r>
            <a:endParaRPr lang="nl-NL" dirty="0"/>
          </a:p>
          <a:p>
            <a:pPr lvl="1"/>
            <a:r>
              <a:rPr lang="nl-NL" dirty="0" smtClean="0"/>
              <a:t>Kun je uitleggen wat het nut is van kengetallen kennen</a:t>
            </a:r>
          </a:p>
          <a:p>
            <a:pPr lvl="1"/>
            <a:r>
              <a:rPr lang="nl-NL" dirty="0" smtClean="0"/>
              <a:t>Kun je uitleggen wat met ‘anatomie’ bedoeld wordt</a:t>
            </a:r>
          </a:p>
          <a:p>
            <a:pPr lvl="1"/>
            <a:r>
              <a:rPr lang="nl-NL" dirty="0" smtClean="0"/>
              <a:t>Kun je onderdelen van het skelet benoemen</a:t>
            </a:r>
          </a:p>
          <a:p>
            <a:pPr lvl="1"/>
            <a:r>
              <a:rPr lang="nl-NL" dirty="0" smtClean="0"/>
              <a:t>Kun je van skeletten vorm en functie toelichten.</a:t>
            </a:r>
          </a:p>
          <a:p>
            <a:endParaRPr lang="nl-NL" dirty="0" smtClean="0"/>
          </a:p>
          <a:p>
            <a:r>
              <a:rPr lang="nl-NL" dirty="0" smtClean="0"/>
              <a:t>Voor de komende lessen voldoende diepgang bieden op een wijze die aansluit bij de wensen van het AOC/jullie/mij.</a:t>
            </a:r>
            <a:endParaRPr lang="nl-NL" dirty="0"/>
          </a:p>
          <a:p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49372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Kengetallen (opfrissen)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zijn kengetallen precies?</a:t>
            </a:r>
          </a:p>
          <a:p>
            <a:endParaRPr lang="nl-NL" dirty="0"/>
          </a:p>
          <a:p>
            <a:r>
              <a:rPr lang="nl-NL" dirty="0" smtClean="0"/>
              <a:t>Waarom is het zinvol om kengetallen te kennen?</a:t>
            </a:r>
          </a:p>
          <a:p>
            <a:pPr lvl="1"/>
            <a:r>
              <a:rPr lang="nl-NL" dirty="0" smtClean="0"/>
              <a:t>Meerwaarde voor het dier / je toekomst e.d.</a:t>
            </a:r>
          </a:p>
          <a:p>
            <a:pPr lvl="1"/>
            <a:endParaRPr lang="nl-NL" dirty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596473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Kengetallen (oefening)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56674558"/>
              </p:ext>
            </p:extLst>
          </p:nvPr>
        </p:nvGraphicFramePr>
        <p:xfrm>
          <a:off x="1567542" y="2024744"/>
          <a:ext cx="8765180" cy="4526187"/>
        </p:xfrm>
        <a:graphic>
          <a:graphicData uri="http://schemas.openxmlformats.org/drawingml/2006/table">
            <a:tbl>
              <a:tblPr firstRow="1" firstCol="1" bandRow="1"/>
              <a:tblGrid>
                <a:gridCol w="2191295">
                  <a:extLst>
                    <a:ext uri="{9D8B030D-6E8A-4147-A177-3AD203B41FA5}">
                      <a16:colId xmlns:a16="http://schemas.microsoft.com/office/drawing/2014/main" val="328892960"/>
                    </a:ext>
                  </a:extLst>
                </a:gridCol>
                <a:gridCol w="2191295">
                  <a:extLst>
                    <a:ext uri="{9D8B030D-6E8A-4147-A177-3AD203B41FA5}">
                      <a16:colId xmlns:a16="http://schemas.microsoft.com/office/drawing/2014/main" val="1418378276"/>
                    </a:ext>
                  </a:extLst>
                </a:gridCol>
                <a:gridCol w="2191295">
                  <a:extLst>
                    <a:ext uri="{9D8B030D-6E8A-4147-A177-3AD203B41FA5}">
                      <a16:colId xmlns:a16="http://schemas.microsoft.com/office/drawing/2014/main" val="2925849735"/>
                    </a:ext>
                  </a:extLst>
                </a:gridCol>
                <a:gridCol w="2191295">
                  <a:extLst>
                    <a:ext uri="{9D8B030D-6E8A-4147-A177-3AD203B41FA5}">
                      <a16:colId xmlns:a16="http://schemas.microsoft.com/office/drawing/2014/main" val="3486522337"/>
                    </a:ext>
                  </a:extLst>
                </a:gridCol>
              </a:tblGrid>
              <a:tr h="77070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Gemiddelde hartslag in rust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Gemiddelde ademhaling in rust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Gemiddelde temperatuur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73676989"/>
                  </a:ext>
                </a:extLst>
              </a:tr>
              <a:tr h="77070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Hond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91171059"/>
                  </a:ext>
                </a:extLst>
              </a:tr>
              <a:tr h="77070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Kat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6260430"/>
                  </a:ext>
                </a:extLst>
              </a:tr>
              <a:tr h="77070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Konijn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80495"/>
                  </a:ext>
                </a:extLst>
              </a:tr>
              <a:tr h="77070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Paard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1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047096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44194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Kengetallen (uitwerking opdracht)</a:t>
            </a:r>
            <a:endParaRPr lang="nl-NL" dirty="0"/>
          </a:p>
        </p:txBody>
      </p:sp>
      <p:graphicFrame>
        <p:nvGraphicFramePr>
          <p:cNvPr id="6" name="Tijdelijke aanduiding voor inhoud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70849389"/>
              </p:ext>
            </p:extLst>
          </p:nvPr>
        </p:nvGraphicFramePr>
        <p:xfrm>
          <a:off x="838198" y="1690689"/>
          <a:ext cx="10515604" cy="4723175"/>
        </p:xfrm>
        <a:graphic>
          <a:graphicData uri="http://schemas.openxmlformats.org/drawingml/2006/table">
            <a:tbl>
              <a:tblPr firstRow="1" firstCol="1" bandRow="1"/>
              <a:tblGrid>
                <a:gridCol w="2628901">
                  <a:extLst>
                    <a:ext uri="{9D8B030D-6E8A-4147-A177-3AD203B41FA5}">
                      <a16:colId xmlns:a16="http://schemas.microsoft.com/office/drawing/2014/main" val="1044152558"/>
                    </a:ext>
                  </a:extLst>
                </a:gridCol>
                <a:gridCol w="2628901">
                  <a:extLst>
                    <a:ext uri="{9D8B030D-6E8A-4147-A177-3AD203B41FA5}">
                      <a16:colId xmlns:a16="http://schemas.microsoft.com/office/drawing/2014/main" val="3118854387"/>
                    </a:ext>
                  </a:extLst>
                </a:gridCol>
                <a:gridCol w="2628901">
                  <a:extLst>
                    <a:ext uri="{9D8B030D-6E8A-4147-A177-3AD203B41FA5}">
                      <a16:colId xmlns:a16="http://schemas.microsoft.com/office/drawing/2014/main" val="678089457"/>
                    </a:ext>
                  </a:extLst>
                </a:gridCol>
                <a:gridCol w="2628901">
                  <a:extLst>
                    <a:ext uri="{9D8B030D-6E8A-4147-A177-3AD203B41FA5}">
                      <a16:colId xmlns:a16="http://schemas.microsoft.com/office/drawing/2014/main" val="2529051782"/>
                    </a:ext>
                  </a:extLst>
                </a:gridCol>
              </a:tblGrid>
              <a:tr h="94463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b="1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b="1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Gemiddelde hartslag in rust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b="1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Gemiddelde ademhaling in rust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Gemiddelde temperatuur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31961253"/>
                  </a:ext>
                </a:extLst>
              </a:tr>
              <a:tr h="94463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b="1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Hond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60-120 per minuut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(30</a:t>
                      </a:r>
                      <a:r>
                        <a:rPr lang="nl-NL" sz="24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in slaap)</a:t>
                      </a:r>
                      <a:endParaRPr lang="nl-NL" sz="24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10-30 per</a:t>
                      </a:r>
                      <a:r>
                        <a:rPr lang="nl-NL" sz="24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minuut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38 – 39 graden C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46065717"/>
                  </a:ext>
                </a:extLst>
              </a:tr>
              <a:tr h="94463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b="1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Kat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120-240 per minuut</a:t>
                      </a: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10-30 per minuut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38,5 – 39 graden C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60357847"/>
                  </a:ext>
                </a:extLst>
              </a:tr>
              <a:tr h="94463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b="1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Konijn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120-140 per minuut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50-60 per minuut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38,5</a:t>
                      </a:r>
                      <a:r>
                        <a:rPr lang="nl-NL" sz="24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– 39,5 graden C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43361790"/>
                  </a:ext>
                </a:extLst>
              </a:tr>
              <a:tr h="94463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Paard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28 - 40</a:t>
                      </a:r>
                      <a:r>
                        <a:rPr lang="nl-NL" sz="24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per minuut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r>
                        <a:rPr lang="nl-NL" sz="24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– 14 per minuut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lang="nl-NL" sz="2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37,5 – 38,2 graden C</a:t>
                      </a:r>
                      <a:endParaRPr lang="nl-NL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41847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425119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Anatomie (Zoötomie, dierlijke morfologie)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tak van de biologie die de STRUCTUUR en de ORGANISATIE van ORGANISMEN behandelt.</a:t>
            </a:r>
          </a:p>
          <a:p>
            <a:r>
              <a:rPr lang="nl-NL" dirty="0" smtClean="0"/>
              <a:t>Organisme: datgeen wat leeft met een levensloop en een levenscyclus.</a:t>
            </a:r>
          </a:p>
          <a:p>
            <a:r>
              <a:rPr lang="nl-NL" dirty="0" smtClean="0"/>
              <a:t>Organenstelsels:</a:t>
            </a:r>
          </a:p>
          <a:p>
            <a:pPr lvl="1"/>
            <a:r>
              <a:rPr lang="nl-NL" dirty="0" smtClean="0"/>
              <a:t>Verteringsstelsel, bloedvatenstelsel, beenderstelsel (skelet), ademhalingsstelsel, voorplantingsstelsel, zenuwstelsel, spierstelsel, urinestelsel, huid, hormoonstelsel, lymfestelsel.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384986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Anatomie : vorm &amp; functie</a:t>
            </a:r>
            <a:endParaRPr lang="nl-NL" dirty="0"/>
          </a:p>
        </p:txBody>
      </p:sp>
      <p:pic>
        <p:nvPicPr>
          <p:cNvPr id="3074" name="Picture 2" descr="http://kanariewereld.nl/wp-content/uploads/2016/03/skelet-kanarie.jpg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200" y="1385936"/>
            <a:ext cx="3981046" cy="530047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ekstvak 3"/>
          <p:cNvSpPr txBox="1"/>
          <p:nvPr/>
        </p:nvSpPr>
        <p:spPr>
          <a:xfrm>
            <a:off x="5081451" y="1385936"/>
            <a:ext cx="6844938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1. Schedel </a:t>
            </a:r>
            <a:r>
              <a:rPr lang="nl-NL" dirty="0"/>
              <a:t>(</a:t>
            </a:r>
            <a:r>
              <a:rPr lang="nl-NL" dirty="0" err="1" smtClean="0"/>
              <a:t>Cranium</a:t>
            </a:r>
            <a:r>
              <a:rPr lang="nl-NL" dirty="0" smtClean="0"/>
              <a:t>)	2</a:t>
            </a:r>
            <a:r>
              <a:rPr lang="nl-NL" dirty="0"/>
              <a:t>. </a:t>
            </a:r>
            <a:r>
              <a:rPr lang="nl-NL" dirty="0" smtClean="0"/>
              <a:t>Halswervel</a:t>
            </a:r>
          </a:p>
          <a:p>
            <a:r>
              <a:rPr lang="nl-NL" dirty="0" smtClean="0"/>
              <a:t>3</a:t>
            </a:r>
            <a:r>
              <a:rPr lang="nl-NL" dirty="0"/>
              <a:t>. </a:t>
            </a:r>
            <a:r>
              <a:rPr lang="nl-NL" dirty="0" smtClean="0"/>
              <a:t>Vorkbeen </a:t>
            </a:r>
            <a:r>
              <a:rPr lang="nl-NL" dirty="0"/>
              <a:t>(</a:t>
            </a:r>
            <a:r>
              <a:rPr lang="nl-NL" dirty="0" err="1" smtClean="0"/>
              <a:t>Furcula</a:t>
            </a:r>
            <a:r>
              <a:rPr lang="nl-NL" dirty="0" smtClean="0"/>
              <a:t>)	4</a:t>
            </a:r>
            <a:r>
              <a:rPr lang="nl-NL" dirty="0"/>
              <a:t>. Ravenbeksleutelbeen (Os </a:t>
            </a:r>
            <a:r>
              <a:rPr lang="nl-NL" dirty="0" err="1" smtClean="0"/>
              <a:t>coracoides</a:t>
            </a:r>
            <a:r>
              <a:rPr lang="nl-NL" dirty="0" smtClean="0"/>
              <a:t>)</a:t>
            </a:r>
          </a:p>
          <a:p>
            <a:r>
              <a:rPr lang="nl-NL" dirty="0" smtClean="0"/>
              <a:t>5</a:t>
            </a:r>
            <a:r>
              <a:rPr lang="nl-NL" dirty="0"/>
              <a:t>. </a:t>
            </a:r>
            <a:r>
              <a:rPr lang="nl-NL" dirty="0" smtClean="0"/>
              <a:t>Rib			6</a:t>
            </a:r>
            <a:r>
              <a:rPr lang="nl-NL" dirty="0"/>
              <a:t>. Borstbeenkam (Carina </a:t>
            </a:r>
            <a:r>
              <a:rPr lang="nl-NL" dirty="0" err="1" smtClean="0"/>
              <a:t>sterni</a:t>
            </a:r>
            <a:r>
              <a:rPr lang="nl-NL" dirty="0" smtClean="0"/>
              <a:t>)</a:t>
            </a:r>
          </a:p>
          <a:p>
            <a:r>
              <a:rPr lang="nl-NL" dirty="0" smtClean="0"/>
              <a:t>7</a:t>
            </a:r>
            <a:r>
              <a:rPr lang="nl-NL" dirty="0"/>
              <a:t>. Knieschijf (</a:t>
            </a:r>
            <a:r>
              <a:rPr lang="nl-NL" dirty="0" err="1"/>
              <a:t>Patella</a:t>
            </a:r>
            <a:r>
              <a:rPr lang="nl-NL" dirty="0"/>
              <a:t>) (niet zichtbaar van </a:t>
            </a:r>
            <a:r>
              <a:rPr lang="nl-NL" dirty="0" smtClean="0"/>
              <a:t>buiten)</a:t>
            </a:r>
          </a:p>
          <a:p>
            <a:r>
              <a:rPr lang="nl-NL" dirty="0" smtClean="0"/>
              <a:t>8</a:t>
            </a:r>
            <a:r>
              <a:rPr lang="nl-NL" dirty="0"/>
              <a:t>. </a:t>
            </a:r>
            <a:r>
              <a:rPr lang="nl-NL" dirty="0" err="1"/>
              <a:t>Tarsus</a:t>
            </a:r>
            <a:r>
              <a:rPr lang="nl-NL" dirty="0"/>
              <a:t> (</a:t>
            </a:r>
            <a:r>
              <a:rPr lang="nl-NL" dirty="0" smtClean="0"/>
              <a:t>voet)		9</a:t>
            </a:r>
            <a:r>
              <a:rPr lang="nl-NL" dirty="0"/>
              <a:t>. </a:t>
            </a:r>
            <a:r>
              <a:rPr lang="nl-NL" dirty="0" err="1" smtClean="0"/>
              <a:t>Achterteen</a:t>
            </a:r>
            <a:endParaRPr lang="nl-NL" dirty="0" smtClean="0"/>
          </a:p>
          <a:p>
            <a:r>
              <a:rPr lang="nl-NL" dirty="0" smtClean="0"/>
              <a:t>10. </a:t>
            </a:r>
            <a:r>
              <a:rPr lang="nl-NL" dirty="0" err="1" smtClean="0"/>
              <a:t>Tibia</a:t>
            </a:r>
            <a:r>
              <a:rPr lang="nl-NL" dirty="0" smtClean="0"/>
              <a:t> (scheenbeen)	11. Kuitbeen (Fibula)</a:t>
            </a:r>
          </a:p>
          <a:p>
            <a:r>
              <a:rPr lang="nl-NL" dirty="0" smtClean="0"/>
              <a:t>12</a:t>
            </a:r>
            <a:r>
              <a:rPr lang="nl-NL" dirty="0"/>
              <a:t>. </a:t>
            </a:r>
            <a:r>
              <a:rPr lang="nl-NL" dirty="0" smtClean="0"/>
              <a:t>Dijbeen		13</a:t>
            </a:r>
            <a:r>
              <a:rPr lang="nl-NL" dirty="0"/>
              <a:t>. </a:t>
            </a:r>
            <a:r>
              <a:rPr lang="nl-NL" dirty="0" smtClean="0"/>
              <a:t>Schaambeen</a:t>
            </a:r>
          </a:p>
          <a:p>
            <a:r>
              <a:rPr lang="nl-NL" dirty="0" smtClean="0"/>
              <a:t>14</a:t>
            </a:r>
            <a:r>
              <a:rPr lang="nl-NL" dirty="0"/>
              <a:t>. </a:t>
            </a:r>
            <a:r>
              <a:rPr lang="nl-NL" dirty="0" err="1" smtClean="0"/>
              <a:t>Zitbeen</a:t>
            </a:r>
            <a:r>
              <a:rPr lang="nl-NL" dirty="0" smtClean="0"/>
              <a:t>		15</a:t>
            </a:r>
            <a:r>
              <a:rPr lang="nl-NL" dirty="0"/>
              <a:t>. </a:t>
            </a:r>
            <a:r>
              <a:rPr lang="nl-NL" dirty="0" smtClean="0"/>
              <a:t>Darmbeen</a:t>
            </a:r>
          </a:p>
          <a:p>
            <a:r>
              <a:rPr lang="nl-NL" dirty="0" smtClean="0"/>
              <a:t>16</a:t>
            </a:r>
            <a:r>
              <a:rPr lang="nl-NL" dirty="0"/>
              <a:t>. </a:t>
            </a:r>
            <a:r>
              <a:rPr lang="nl-NL" dirty="0" smtClean="0"/>
              <a:t>Staartwervel		17</a:t>
            </a:r>
            <a:r>
              <a:rPr lang="nl-NL" dirty="0"/>
              <a:t>. Stuit (einde </a:t>
            </a:r>
            <a:r>
              <a:rPr lang="nl-NL" dirty="0" smtClean="0"/>
              <a:t>staartwervelkolom)</a:t>
            </a:r>
          </a:p>
          <a:p>
            <a:r>
              <a:rPr lang="nl-NL" dirty="0" smtClean="0"/>
              <a:t>18</a:t>
            </a:r>
            <a:r>
              <a:rPr lang="nl-NL" dirty="0"/>
              <a:t>. </a:t>
            </a:r>
            <a:r>
              <a:rPr lang="nl-NL" dirty="0" err="1"/>
              <a:t>Synsacrum</a:t>
            </a:r>
            <a:r>
              <a:rPr lang="nl-NL" dirty="0"/>
              <a:t> (vergroeiing van de </a:t>
            </a:r>
            <a:r>
              <a:rPr lang="nl-NL" dirty="0" err="1" smtClean="0"/>
              <a:t>heilgbeenwervels</a:t>
            </a:r>
            <a:r>
              <a:rPr lang="nl-NL" dirty="0" smtClean="0"/>
              <a:t>)</a:t>
            </a:r>
          </a:p>
          <a:p>
            <a:r>
              <a:rPr lang="nl-NL" dirty="0" smtClean="0"/>
              <a:t>19</a:t>
            </a:r>
            <a:r>
              <a:rPr lang="nl-NL" dirty="0"/>
              <a:t>. </a:t>
            </a:r>
            <a:r>
              <a:rPr lang="nl-NL" dirty="0" smtClean="0"/>
              <a:t>Schouderblad</a:t>
            </a:r>
          </a:p>
          <a:p>
            <a:r>
              <a:rPr lang="nl-NL" dirty="0" smtClean="0"/>
              <a:t>20</a:t>
            </a:r>
            <a:r>
              <a:rPr lang="nl-NL" dirty="0"/>
              <a:t>. </a:t>
            </a:r>
            <a:r>
              <a:rPr lang="nl-NL" dirty="0" err="1"/>
              <a:t>Notarium</a:t>
            </a:r>
            <a:r>
              <a:rPr lang="nl-NL" dirty="0"/>
              <a:t> (vergroeiing van borstwervels); </a:t>
            </a:r>
            <a:endParaRPr lang="nl-NL" dirty="0" smtClean="0"/>
          </a:p>
          <a:p>
            <a:r>
              <a:rPr lang="nl-NL" dirty="0" smtClean="0"/>
              <a:t>21</a:t>
            </a:r>
            <a:r>
              <a:rPr lang="nl-NL" dirty="0"/>
              <a:t>. Opperarmbeen (</a:t>
            </a:r>
            <a:r>
              <a:rPr lang="nl-NL" dirty="0" err="1" smtClean="0"/>
              <a:t>Humerus</a:t>
            </a:r>
            <a:r>
              <a:rPr lang="nl-NL" dirty="0" smtClean="0"/>
              <a:t>)22</a:t>
            </a:r>
            <a:r>
              <a:rPr lang="nl-NL" dirty="0"/>
              <a:t>. Ellepijp (</a:t>
            </a:r>
            <a:r>
              <a:rPr lang="nl-NL" dirty="0" err="1" smtClean="0"/>
              <a:t>Ulna</a:t>
            </a:r>
            <a:r>
              <a:rPr lang="nl-NL" dirty="0" smtClean="0"/>
              <a:t>)		</a:t>
            </a:r>
          </a:p>
          <a:p>
            <a:r>
              <a:rPr lang="nl-NL" dirty="0" smtClean="0"/>
              <a:t>23 </a:t>
            </a:r>
            <a:r>
              <a:rPr lang="nl-NL" dirty="0"/>
              <a:t>Spaakbeen; </a:t>
            </a:r>
            <a:endParaRPr lang="nl-NL" dirty="0" smtClean="0"/>
          </a:p>
          <a:p>
            <a:r>
              <a:rPr lang="nl-NL" dirty="0" smtClean="0"/>
              <a:t>24 </a:t>
            </a:r>
            <a:r>
              <a:rPr lang="nl-NL" dirty="0" err="1"/>
              <a:t>Carpometacarpus</a:t>
            </a:r>
            <a:r>
              <a:rPr lang="nl-NL" dirty="0"/>
              <a:t> (vergroeiing van handwortelbeen en </a:t>
            </a:r>
            <a:r>
              <a:rPr lang="nl-NL" dirty="0" err="1"/>
              <a:t>middenhandbeen</a:t>
            </a:r>
            <a:r>
              <a:rPr lang="nl-NL" dirty="0"/>
              <a:t>, typisch voor </a:t>
            </a:r>
            <a:r>
              <a:rPr lang="nl-NL" dirty="0" smtClean="0"/>
              <a:t>vogels)</a:t>
            </a:r>
          </a:p>
          <a:p>
            <a:r>
              <a:rPr lang="nl-NL" dirty="0" smtClean="0"/>
              <a:t>25 </a:t>
            </a:r>
            <a:r>
              <a:rPr lang="nl-NL" dirty="0" err="1"/>
              <a:t>Digitus</a:t>
            </a:r>
            <a:r>
              <a:rPr lang="nl-NL" dirty="0"/>
              <a:t> </a:t>
            </a:r>
            <a:r>
              <a:rPr lang="nl-NL" dirty="0" smtClean="0"/>
              <a:t>minor		26 </a:t>
            </a:r>
            <a:r>
              <a:rPr lang="nl-NL" dirty="0" err="1"/>
              <a:t>Digitus</a:t>
            </a:r>
            <a:r>
              <a:rPr lang="nl-NL" dirty="0"/>
              <a:t> </a:t>
            </a:r>
            <a:r>
              <a:rPr lang="nl-NL" dirty="0" smtClean="0"/>
              <a:t>major</a:t>
            </a:r>
          </a:p>
          <a:p>
            <a:r>
              <a:rPr lang="nl-NL" dirty="0" smtClean="0"/>
              <a:t>27 </a:t>
            </a:r>
            <a:r>
              <a:rPr lang="nl-NL" dirty="0" err="1"/>
              <a:t>Alula</a:t>
            </a:r>
            <a:r>
              <a:rPr lang="nl-NL" dirty="0"/>
              <a:t> (aanhechting duimvleugelveren).</a:t>
            </a:r>
          </a:p>
        </p:txBody>
      </p:sp>
    </p:spTree>
    <p:extLst>
      <p:ext uri="{BB962C8B-B14F-4D97-AF65-F5344CB8AC3E}">
        <p14:creationId xmlns:p14="http://schemas.microsoft.com/office/powerpoint/2010/main" val="27336711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Anatomie opdracht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Opdracht skelet hond/kat/paard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 smtClean="0"/>
              <a:t>1 Groepjes van 3 / 4 personen. GEEN INTERNET/BOEKEN GEBRUIKEN</a:t>
            </a:r>
          </a:p>
          <a:p>
            <a:pPr marL="0" indent="0">
              <a:buNone/>
            </a:pPr>
            <a:r>
              <a:rPr lang="nl-NL" dirty="0" smtClean="0"/>
              <a:t>2 Buurten</a:t>
            </a:r>
          </a:p>
          <a:p>
            <a:pPr marL="0" indent="0">
              <a:buNone/>
            </a:pPr>
            <a:r>
              <a:rPr lang="nl-NL" dirty="0" smtClean="0"/>
              <a:t>3 Internet</a:t>
            </a:r>
          </a:p>
          <a:p>
            <a:pPr marL="0" indent="0">
              <a:buNone/>
            </a:pPr>
            <a:r>
              <a:rPr lang="nl-NL" dirty="0" smtClean="0"/>
              <a:t>4 klassikaal bespreken (afhankelijk van de tijd, evt. digitaal)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Extra: Ziektes gerelateerd aan skelet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37356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382</Words>
  <Application>Microsoft Office PowerPoint</Application>
  <PresentationFormat>Breedbeeld</PresentationFormat>
  <Paragraphs>118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7" baseType="lpstr">
      <vt:lpstr>Arial</vt:lpstr>
      <vt:lpstr>Calibri</vt:lpstr>
      <vt:lpstr>Calibri Light</vt:lpstr>
      <vt:lpstr>Times New Roman</vt:lpstr>
      <vt:lpstr>Kantoorthema</vt:lpstr>
      <vt:lpstr>Ziekteleer 3.2/4.2 Les 1: opfrissen</vt:lpstr>
      <vt:lpstr>Planning</vt:lpstr>
      <vt:lpstr>Doelen (aan het eind van de les)</vt:lpstr>
      <vt:lpstr>Kengetallen (opfrissen)</vt:lpstr>
      <vt:lpstr>Kengetallen (oefening)</vt:lpstr>
      <vt:lpstr>Kengetallen (uitwerking opdracht)</vt:lpstr>
      <vt:lpstr>Anatomie (Zoötomie, dierlijke morfologie)</vt:lpstr>
      <vt:lpstr>Anatomie : vorm &amp; functie</vt:lpstr>
      <vt:lpstr>Anatomie opdracht </vt:lpstr>
      <vt:lpstr>Doelen behaald?</vt:lpstr>
      <vt:lpstr>Tip / top</vt:lpstr>
      <vt:lpstr>Bedankt voor je aandeel in deze les!  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Ziekteleer 3.2/4.2 Les 1: opfrissen</dc:title>
  <dc:creator>Inge Zanderink - Mollenhorst</dc:creator>
  <cp:lastModifiedBy>Inge Zanderink - Mollenhorst</cp:lastModifiedBy>
  <cp:revision>8</cp:revision>
  <dcterms:created xsi:type="dcterms:W3CDTF">2016-09-04T18:41:00Z</dcterms:created>
  <dcterms:modified xsi:type="dcterms:W3CDTF">2016-09-04T19:46:16Z</dcterms:modified>
</cp:coreProperties>
</file>

<file path=docProps/thumbnail.jpeg>
</file>